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3.xml" ContentType="application/vnd.openxmlformats-officedocument.presentationml.tags+xml"/>
  <Override PartName="/ppt/notesSlides/notesSlide22.xml" ContentType="application/vnd.openxmlformats-officedocument.presentationml.notesSlide+xml"/>
  <Override PartName="/ppt/tags/tag14.xml" ContentType="application/vnd.openxmlformats-officedocument.presentationml.tags+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ppt/tags/tag17.xml" ContentType="application/vnd.openxmlformats-officedocument.presentationml.tags+xml"/>
  <Override PartName="/ppt/notesSlides/notesSlide26.xml" ContentType="application/vnd.openxmlformats-officedocument.presentationml.notesSlide+xml"/>
  <Override PartName="/ppt/tags/tag1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9.xml" ContentType="application/vnd.openxmlformats-officedocument.presentationml.tags+xml"/>
  <Override PartName="/ppt/notesSlides/notesSlide29.xml" ContentType="application/vnd.openxmlformats-officedocument.presentationml.notesSlide+xml"/>
  <Override PartName="/ppt/tags/tag20.xml" ContentType="application/vnd.openxmlformats-officedocument.presentationml.tags+xml"/>
  <Override PartName="/ppt/notesSlides/notesSlide3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5.xml" ContentType="application/vnd.openxmlformats-officedocument.presentationml.tags+xml"/>
  <Override PartName="/ppt/notesSlides/notesSlide34.xml" ContentType="application/vnd.openxmlformats-officedocument.presentationml.notesSlide+xml"/>
  <Override PartName="/ppt/tags/tag26.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7.xml" ContentType="application/vnd.openxmlformats-officedocument.presentationml.tags+xml"/>
  <Override PartName="/ppt/notesSlides/notesSlide37.xml" ContentType="application/vnd.openxmlformats-officedocument.presentationml.notesSlide+xml"/>
  <Override PartName="/ppt/tags/tag28.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9.xml" ContentType="application/vnd.openxmlformats-officedocument.presentationml.tags+xml"/>
  <Override PartName="/ppt/notesSlides/notesSlide40.xml" ContentType="application/vnd.openxmlformats-officedocument.presentationml.notesSlide+xml"/>
  <Override PartName="/ppt/tags/tag30.xml" ContentType="application/vnd.openxmlformats-officedocument.presentationml.tags+xml"/>
  <Override PartName="/ppt/notesSlides/notesSlide41.xml" ContentType="application/vnd.openxmlformats-officedocument.presentationml.notesSlide+xml"/>
  <Override PartName="/ppt/tags/tag31.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32.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33.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34.xml" ContentType="application/vnd.openxmlformats-officedocument.presentationml.tags+xml"/>
  <Override PartName="/ppt/notesSlides/notesSlide53.xml" ContentType="application/vnd.openxmlformats-officedocument.presentationml.notesSlide+xml"/>
  <Override PartName="/ppt/tags/tag35.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36.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37.xml" ContentType="application/vnd.openxmlformats-officedocument.presentationml.tags+xml"/>
  <Override PartName="/ppt/notesSlides/notesSlide58.xml" ContentType="application/vnd.openxmlformats-officedocument.presentationml.notesSlide+xml"/>
  <Override PartName="/ppt/tags/tag38.xml" ContentType="application/vnd.openxmlformats-officedocument.presentationml.tags+xml"/>
  <Override PartName="/ppt/notesSlides/notesSlide59.xml" ContentType="application/vnd.openxmlformats-officedocument.presentationml.notesSlide+xml"/>
  <Override PartName="/ppt/tags/tag39.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40.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41.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42.xml" ContentType="application/vnd.openxmlformats-officedocument.presentationml.tags+xml"/>
  <Override PartName="/ppt/notesSlides/notesSlide69.xml" ContentType="application/vnd.openxmlformats-officedocument.presentationml.notesSlide+xml"/>
  <Override PartName="/ppt/tags/tag43.xml" ContentType="application/vnd.openxmlformats-officedocument.presentationml.tags+xml"/>
  <Override PartName="/ppt/notesSlides/notesSlide70.xml" ContentType="application/vnd.openxmlformats-officedocument.presentationml.notesSlide+xml"/>
  <Override PartName="/ppt/tags/tag44.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45.xml" ContentType="application/vnd.openxmlformats-officedocument.presentationml.tags+xml"/>
  <Override PartName="/ppt/notesSlides/notesSlide74.xml" ContentType="application/vnd.openxmlformats-officedocument.presentationml.notesSlide+xml"/>
  <Override PartName="/ppt/tags/tag46.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ags/tag47.xml" ContentType="application/vnd.openxmlformats-officedocument.presentationml.tags+xml"/>
  <Override PartName="/ppt/notesSlides/notesSlide77.xml" ContentType="application/vnd.openxmlformats-officedocument.presentationml.notesSlide+xml"/>
  <Override PartName="/ppt/tags/tag48.xml" ContentType="application/vnd.openxmlformats-officedocument.presentationml.tags+xml"/>
  <Override PartName="/ppt/notesSlides/notesSlide78.xml" ContentType="application/vnd.openxmlformats-officedocument.presentationml.notesSlide+xml"/>
  <Override PartName="/ppt/tags/tag49.xml" ContentType="application/vnd.openxmlformats-officedocument.presentationml.tags+xml"/>
  <Override PartName="/ppt/notesSlides/notesSlide79.xml" ContentType="application/vnd.openxmlformats-officedocument.presentationml.notesSlide+xml"/>
  <Override PartName="/ppt/tags/tag50.xml" ContentType="application/vnd.openxmlformats-officedocument.presentationml.tags+xml"/>
  <Override PartName="/ppt/notesSlides/notesSlide80.xml" ContentType="application/vnd.openxmlformats-officedocument.presentationml.notesSlide+xml"/>
  <Override PartName="/ppt/tags/tag51.xml" ContentType="application/vnd.openxmlformats-officedocument.presentationml.tags+xml"/>
  <Override PartName="/ppt/notesSlides/notesSlide81.xml" ContentType="application/vnd.openxmlformats-officedocument.presentationml.notesSlide+xml"/>
  <Override PartName="/ppt/tags/tag52.xml" ContentType="application/vnd.openxmlformats-officedocument.presentationml.tags+xml"/>
  <Override PartName="/ppt/notesSlides/notesSlide82.xml" ContentType="application/vnd.openxmlformats-officedocument.presentationml.notesSlide+xml"/>
  <Override PartName="/ppt/tags/tag53.xml" ContentType="application/vnd.openxmlformats-officedocument.presentationml.tags+xml"/>
  <Override PartName="/ppt/notesSlides/notesSlide83.xml" ContentType="application/vnd.openxmlformats-officedocument.presentationml.notesSlide+xml"/>
  <Override PartName="/ppt/tags/tag54.xml" ContentType="application/vnd.openxmlformats-officedocument.presentationml.tags+xml"/>
  <Override PartName="/ppt/notesSlides/notesSlide84.xml" ContentType="application/vnd.openxmlformats-officedocument.presentationml.notesSlide+xml"/>
  <Override PartName="/ppt/tags/tag55.xml" ContentType="application/vnd.openxmlformats-officedocument.presentationml.tags+xml"/>
  <Override PartName="/ppt/notesSlides/notesSlide85.xml" ContentType="application/vnd.openxmlformats-officedocument.presentationml.notesSlide+xml"/>
  <Override PartName="/ppt/tags/tag56.xml" ContentType="application/vnd.openxmlformats-officedocument.presentationml.tags+xml"/>
  <Override PartName="/ppt/notesSlides/notesSlide86.xml" ContentType="application/vnd.openxmlformats-officedocument.presentationml.notesSlide+xml"/>
  <Override PartName="/ppt/tags/tag57.xml" ContentType="application/vnd.openxmlformats-officedocument.presentationml.tags+xml"/>
  <Override PartName="/ppt/notesSlides/notesSlide87.xml" ContentType="application/vnd.openxmlformats-officedocument.presentationml.notesSlide+xml"/>
  <Override PartName="/ppt/tags/tag58.xml" ContentType="application/vnd.openxmlformats-officedocument.presentationml.tags+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tags/tag59.xml" ContentType="application/vnd.openxmlformats-officedocument.presentationml.tags+xml"/>
  <Override PartName="/ppt/notesSlides/notesSlide92.xml" ContentType="application/vnd.openxmlformats-officedocument.presentationml.notesSlide+xml"/>
  <Override PartName="/ppt/tags/tag60.xml" ContentType="application/vnd.openxmlformats-officedocument.presentationml.tags+xml"/>
  <Override PartName="/ppt/notesSlides/notesSlide93.xml" ContentType="application/vnd.openxmlformats-officedocument.presentationml.notesSlide+xml"/>
  <Override PartName="/ppt/tags/tag61.xml" ContentType="application/vnd.openxmlformats-officedocument.presentationml.tags+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tags/tag62.xml" ContentType="application/vnd.openxmlformats-officedocument.presentationml.tags+xml"/>
  <Override PartName="/ppt/notesSlides/notesSlide96.xml" ContentType="application/vnd.openxmlformats-officedocument.presentationml.notesSlide+xml"/>
  <Override PartName="/ppt/tags/tag63.xml" ContentType="application/vnd.openxmlformats-officedocument.presentationml.tags+xml"/>
  <Override PartName="/ppt/notesSlides/notesSlide97.xml" ContentType="application/vnd.openxmlformats-officedocument.presentationml.notesSlide+xml"/>
  <Override PartName="/ppt/tags/tag64.xml" ContentType="application/vnd.openxmlformats-officedocument.presentationml.tags+xml"/>
  <Override PartName="/ppt/notesSlides/notesSlide98.xml" ContentType="application/vnd.openxmlformats-officedocument.presentationml.notesSlide+xml"/>
  <Override PartName="/ppt/tags/tag65.xml" ContentType="application/vnd.openxmlformats-officedocument.presentationml.tags+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tags/tag66.xml" ContentType="application/vnd.openxmlformats-officedocument.presentationml.tags+xml"/>
  <Override PartName="/ppt/notesSlides/notesSlide102.xml" ContentType="application/vnd.openxmlformats-officedocument.presentationml.notesSlide+xml"/>
  <Override PartName="/ppt/tags/tag67.xml" ContentType="application/vnd.openxmlformats-officedocument.presentationml.tags+xml"/>
  <Override PartName="/ppt/notesSlides/notesSlide103.xml" ContentType="application/vnd.openxmlformats-officedocument.presentationml.notesSlide+xml"/>
  <Override PartName="/ppt/tags/tag68.xml" ContentType="application/vnd.openxmlformats-officedocument.presentationml.tags+xml"/>
  <Override PartName="/ppt/notesSlides/notesSlide104.xml" ContentType="application/vnd.openxmlformats-officedocument.presentationml.notesSlide+xml"/>
  <Override PartName="/ppt/tags/tag69.xml" ContentType="application/vnd.openxmlformats-officedocument.presentationml.tags+xml"/>
  <Override PartName="/ppt/notesSlides/notesSlide105.xml" ContentType="application/vnd.openxmlformats-officedocument.presentationml.notesSlide+xml"/>
  <Override PartName="/ppt/tags/tag70.xml" ContentType="application/vnd.openxmlformats-officedocument.presentationml.tags+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tags/tag71.xml" ContentType="application/vnd.openxmlformats-officedocument.presentationml.tags+xml"/>
  <Override PartName="/ppt/notesSlides/notesSlide110.xml" ContentType="application/vnd.openxmlformats-officedocument.presentationml.notesSlide+xml"/>
  <Override PartName="/ppt/tags/tag72.xml" ContentType="application/vnd.openxmlformats-officedocument.presentationml.tags+xml"/>
  <Override PartName="/ppt/notesSlides/notesSlide111.xml" ContentType="application/vnd.openxmlformats-officedocument.presentationml.notesSlide+xml"/>
  <Override PartName="/ppt/tags/tag73.xml" ContentType="application/vnd.openxmlformats-officedocument.presentationml.tags+xml"/>
  <Override PartName="/ppt/notesSlides/notesSlide112.xml" ContentType="application/vnd.openxmlformats-officedocument.presentationml.notesSlide+xml"/>
  <Override PartName="/ppt/tags/tag74.xml" ContentType="application/vnd.openxmlformats-officedocument.presentationml.tags+xml"/>
  <Override PartName="/ppt/notesSlides/notesSlide113.xml" ContentType="application/vnd.openxmlformats-officedocument.presentationml.notesSlide+xml"/>
  <Override PartName="/ppt/tags/tag75.xml" ContentType="application/vnd.openxmlformats-officedocument.presentationml.tags+xml"/>
  <Override PartName="/ppt/notesSlides/notesSlide114.xml" ContentType="application/vnd.openxmlformats-officedocument.presentationml.notesSlide+xml"/>
  <Override PartName="/ppt/tags/tag76.xml" ContentType="application/vnd.openxmlformats-officedocument.presentationml.tags+xml"/>
  <Override PartName="/ppt/notesSlides/notesSlide115.xml" ContentType="application/vnd.openxmlformats-officedocument.presentationml.notesSlide+xml"/>
  <Override PartName="/ppt/tags/tag77.xml" ContentType="application/vnd.openxmlformats-officedocument.presentationml.tags+xml"/>
  <Override PartName="/ppt/notesSlides/notesSlide116.xml" ContentType="application/vnd.openxmlformats-officedocument.presentationml.notesSlide+xml"/>
  <Override PartName="/ppt/tags/tag78.xml" ContentType="application/vnd.openxmlformats-officedocument.presentationml.tags+xml"/>
  <Override PartName="/ppt/notesSlides/notesSlide117.xml" ContentType="application/vnd.openxmlformats-officedocument.presentationml.notesSlide+xml"/>
  <Override PartName="/ppt/tags/tag79.xml" ContentType="application/vnd.openxmlformats-officedocument.presentationml.tags+xml"/>
  <Override PartName="/ppt/notesSlides/notesSlide118.xml" ContentType="application/vnd.openxmlformats-officedocument.presentationml.notesSlide+xml"/>
  <Override PartName="/ppt/tags/tag80.xml" ContentType="application/vnd.openxmlformats-officedocument.presentationml.tags+xml"/>
  <Override PartName="/ppt/notesSlides/notesSlide119.xml" ContentType="application/vnd.openxmlformats-officedocument.presentationml.notesSlide+xml"/>
  <Override PartName="/ppt/tags/tag81.xml" ContentType="application/vnd.openxmlformats-officedocument.presentationml.tags+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tags/tag82.xml" ContentType="application/vnd.openxmlformats-officedocument.presentationml.tags+xml"/>
  <Override PartName="/ppt/notesSlides/notesSlide126.xml" ContentType="application/vnd.openxmlformats-officedocument.presentationml.notesSlide+xml"/>
  <Override PartName="/ppt/tags/tag83.xml" ContentType="application/vnd.openxmlformats-officedocument.presentationml.tags+xml"/>
  <Override PartName="/ppt/notesSlides/notesSlide127.xml" ContentType="application/vnd.openxmlformats-officedocument.presentationml.notesSlide+xml"/>
  <Override PartName="/ppt/tags/tag84.xml" ContentType="application/vnd.openxmlformats-officedocument.presentationml.tags+xml"/>
  <Override PartName="/ppt/notesSlides/notesSlide128.xml" ContentType="application/vnd.openxmlformats-officedocument.presentationml.notesSlide+xml"/>
  <Override PartName="/ppt/tags/tag85.xml" ContentType="application/vnd.openxmlformats-officedocument.presentationml.tags+xml"/>
  <Override PartName="/ppt/notesSlides/notesSlide129.xml" ContentType="application/vnd.openxmlformats-officedocument.presentationml.notesSlide+xml"/>
  <Override PartName="/ppt/tags/tag86.xml" ContentType="application/vnd.openxmlformats-officedocument.presentationml.tags+xml"/>
  <Override PartName="/ppt/notesSlides/notesSlide130.xml" ContentType="application/vnd.openxmlformats-officedocument.presentationml.notesSlide+xml"/>
  <Override PartName="/ppt/tags/tag87.xml" ContentType="application/vnd.openxmlformats-officedocument.presentationml.tags+xml"/>
  <Override PartName="/ppt/notesSlides/notesSlide131.xml" ContentType="application/vnd.openxmlformats-officedocument.presentationml.notesSlide+xml"/>
  <Override PartName="/ppt/tags/tag88.xml" ContentType="application/vnd.openxmlformats-officedocument.presentationml.tags+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tags/tag89.xml" ContentType="application/vnd.openxmlformats-officedocument.presentationml.tags+xml"/>
  <Override PartName="/ppt/notesSlides/notesSlide134.xml" ContentType="application/vnd.openxmlformats-officedocument.presentationml.notesSlide+xml"/>
  <Override PartName="/ppt/tags/tag90.xml" ContentType="application/vnd.openxmlformats-officedocument.presentationml.tags+xml"/>
  <Override PartName="/ppt/notesSlides/notesSlide135.xml" ContentType="application/vnd.openxmlformats-officedocument.presentationml.notesSlide+xml"/>
  <Override PartName="/ppt/tags/tag91.xml" ContentType="application/vnd.openxmlformats-officedocument.presentationml.tags+xml"/>
  <Override PartName="/ppt/notesSlides/notesSlide136.xml" ContentType="application/vnd.openxmlformats-officedocument.presentationml.notesSlide+xml"/>
  <Override PartName="/ppt/tags/tag92.xml" ContentType="application/vnd.openxmlformats-officedocument.presentationml.tags+xml"/>
  <Override PartName="/ppt/notesSlides/notesSlide137.xml" ContentType="application/vnd.openxmlformats-officedocument.presentationml.notesSlide+xml"/>
  <Override PartName="/ppt/tags/tag93.xml" ContentType="application/vnd.openxmlformats-officedocument.presentationml.tags+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tags/tag94.xml" ContentType="application/vnd.openxmlformats-officedocument.presentationml.tags+xml"/>
  <Override PartName="/ppt/notesSlides/notesSlide140.xml" ContentType="application/vnd.openxmlformats-officedocument.presentationml.notesSlide+xml"/>
  <Override PartName="/ppt/tags/tag95.xml" ContentType="application/vnd.openxmlformats-officedocument.presentationml.tags+xml"/>
  <Override PartName="/ppt/notesSlides/notesSlide141.xml" ContentType="application/vnd.openxmlformats-officedocument.presentationml.notesSlide+xml"/>
  <Override PartName="/ppt/tags/tag96.xml" ContentType="application/vnd.openxmlformats-officedocument.presentationml.tags+xml"/>
  <Override PartName="/ppt/notesSlides/notesSlide142.xml" ContentType="application/vnd.openxmlformats-officedocument.presentationml.notesSlide+xml"/>
  <Override PartName="/ppt/tags/tag97.xml" ContentType="application/vnd.openxmlformats-officedocument.presentationml.tags+xml"/>
  <Override PartName="/ppt/notesSlides/notesSlide1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84" r:id="rId1"/>
    <p:sldMasterId id="2147483996" r:id="rId2"/>
    <p:sldMasterId id="2147484008" r:id="rId3"/>
    <p:sldMasterId id="2147484020" r:id="rId4"/>
  </p:sldMasterIdLst>
  <p:notesMasterIdLst>
    <p:notesMasterId r:id="rId151"/>
  </p:notesMasterIdLst>
  <p:handoutMasterIdLst>
    <p:handoutMasterId r:id="rId152"/>
  </p:handoutMasterIdLst>
  <p:sldIdLst>
    <p:sldId id="1262" r:id="rId5"/>
    <p:sldId id="1103" r:id="rId6"/>
    <p:sldId id="817" r:id="rId7"/>
    <p:sldId id="813" r:id="rId8"/>
    <p:sldId id="1263" r:id="rId9"/>
    <p:sldId id="1255" r:id="rId10"/>
    <p:sldId id="867" r:id="rId11"/>
    <p:sldId id="1264" r:id="rId12"/>
    <p:sldId id="868" r:id="rId13"/>
    <p:sldId id="818" r:id="rId14"/>
    <p:sldId id="1014" r:id="rId15"/>
    <p:sldId id="1160" r:id="rId16"/>
    <p:sldId id="1252" r:id="rId17"/>
    <p:sldId id="961" r:id="rId18"/>
    <p:sldId id="1104" r:id="rId19"/>
    <p:sldId id="513" r:id="rId20"/>
    <p:sldId id="1105" r:id="rId21"/>
    <p:sldId id="1265" r:id="rId22"/>
    <p:sldId id="1043" r:id="rId23"/>
    <p:sldId id="1176" r:id="rId24"/>
    <p:sldId id="1161" r:id="rId25"/>
    <p:sldId id="1107" r:id="rId26"/>
    <p:sldId id="1108" r:id="rId27"/>
    <p:sldId id="1109" r:id="rId28"/>
    <p:sldId id="1110" r:id="rId29"/>
    <p:sldId id="1111" r:id="rId30"/>
    <p:sldId id="1112" r:id="rId31"/>
    <p:sldId id="1159" r:id="rId32"/>
    <p:sldId id="1164" r:id="rId33"/>
    <p:sldId id="1270" r:id="rId34"/>
    <p:sldId id="1267" r:id="rId35"/>
    <p:sldId id="1268" r:id="rId36"/>
    <p:sldId id="1269" r:id="rId37"/>
    <p:sldId id="1169" r:id="rId38"/>
    <p:sldId id="1123" r:id="rId39"/>
    <p:sldId id="1125" r:id="rId40"/>
    <p:sldId id="881" r:id="rId41"/>
    <p:sldId id="1271" r:id="rId42"/>
    <p:sldId id="1272" r:id="rId43"/>
    <p:sldId id="1126" r:id="rId44"/>
    <p:sldId id="1177" r:id="rId45"/>
    <p:sldId id="1245" r:id="rId46"/>
    <p:sldId id="1246" r:id="rId47"/>
    <p:sldId id="1049" r:id="rId48"/>
    <p:sldId id="995" r:id="rId49"/>
    <p:sldId id="1256" r:id="rId50"/>
    <p:sldId id="1130" r:id="rId51"/>
    <p:sldId id="1131" r:id="rId52"/>
    <p:sldId id="884" r:id="rId53"/>
    <p:sldId id="1052" r:id="rId54"/>
    <p:sldId id="1053" r:id="rId55"/>
    <p:sldId id="1054" r:id="rId56"/>
    <p:sldId id="826" r:id="rId57"/>
    <p:sldId id="1162" r:id="rId58"/>
    <p:sldId id="1178" r:id="rId59"/>
    <p:sldId id="1179" r:id="rId60"/>
    <p:sldId id="1180" r:id="rId61"/>
    <p:sldId id="1181" r:id="rId62"/>
    <p:sldId id="1182" r:id="rId63"/>
    <p:sldId id="1183" r:id="rId64"/>
    <p:sldId id="1184" r:id="rId65"/>
    <p:sldId id="1185" r:id="rId66"/>
    <p:sldId id="1186" r:id="rId67"/>
    <p:sldId id="1187" r:id="rId68"/>
    <p:sldId id="1188" r:id="rId69"/>
    <p:sldId id="1190" r:id="rId70"/>
    <p:sldId id="1051" r:id="rId71"/>
    <p:sldId id="1192" r:id="rId72"/>
    <p:sldId id="1193" r:id="rId73"/>
    <p:sldId id="1195" r:id="rId74"/>
    <p:sldId id="1197" r:id="rId75"/>
    <p:sldId id="1196" r:id="rId76"/>
    <p:sldId id="1248" r:id="rId77"/>
    <p:sldId id="876" r:id="rId78"/>
    <p:sldId id="1191" r:id="rId79"/>
    <p:sldId id="1198" r:id="rId80"/>
    <p:sldId id="1199" r:id="rId81"/>
    <p:sldId id="1200" r:id="rId82"/>
    <p:sldId id="890" r:id="rId83"/>
    <p:sldId id="891" r:id="rId84"/>
    <p:sldId id="1173" r:id="rId85"/>
    <p:sldId id="892" r:id="rId86"/>
    <p:sldId id="1045" r:id="rId87"/>
    <p:sldId id="908" r:id="rId88"/>
    <p:sldId id="1163" r:id="rId89"/>
    <p:sldId id="1216" r:id="rId90"/>
    <p:sldId id="1247" r:id="rId91"/>
    <p:sldId id="1213" r:id="rId92"/>
    <p:sldId id="1215" r:id="rId93"/>
    <p:sldId id="1202" r:id="rId94"/>
    <p:sldId id="844" r:id="rId95"/>
    <p:sldId id="1080" r:id="rId96"/>
    <p:sldId id="917" r:id="rId97"/>
    <p:sldId id="1253" r:id="rId98"/>
    <p:sldId id="918" r:id="rId99"/>
    <p:sldId id="1207" r:id="rId100"/>
    <p:sldId id="1217" r:id="rId101"/>
    <p:sldId id="1208" r:id="rId102"/>
    <p:sldId id="1209" r:id="rId103"/>
    <p:sldId id="1234" r:id="rId104"/>
    <p:sldId id="1210" r:id="rId105"/>
    <p:sldId id="1211" r:id="rId106"/>
    <p:sldId id="919" r:id="rId107"/>
    <p:sldId id="926" r:id="rId108"/>
    <p:sldId id="1220" r:id="rId109"/>
    <p:sldId id="1057" r:id="rId110"/>
    <p:sldId id="1218" r:id="rId111"/>
    <p:sldId id="585" r:id="rId112"/>
    <p:sldId id="914" r:id="rId113"/>
    <p:sldId id="929" r:id="rId114"/>
    <p:sldId id="930" r:id="rId115"/>
    <p:sldId id="1258" r:id="rId116"/>
    <p:sldId id="941" r:id="rId117"/>
    <p:sldId id="1017" r:id="rId118"/>
    <p:sldId id="1008" r:id="rId119"/>
    <p:sldId id="1009" r:id="rId120"/>
    <p:sldId id="1010" r:id="rId121"/>
    <p:sldId id="1011" r:id="rId122"/>
    <p:sldId id="1012" r:id="rId123"/>
    <p:sldId id="1212" r:id="rId124"/>
    <p:sldId id="871" r:id="rId125"/>
    <p:sldId id="1249" r:id="rId126"/>
    <p:sldId id="922" r:id="rId127"/>
    <p:sldId id="1016" r:id="rId128"/>
    <p:sldId id="942" r:id="rId129"/>
    <p:sldId id="1254" r:id="rId130"/>
    <p:sldId id="1222" r:id="rId131"/>
    <p:sldId id="943" r:id="rId132"/>
    <p:sldId id="1035" r:id="rId133"/>
    <p:sldId id="1250" r:id="rId134"/>
    <p:sldId id="1013" r:id="rId135"/>
    <p:sldId id="1224" r:id="rId136"/>
    <p:sldId id="1228" r:id="rId137"/>
    <p:sldId id="1238" r:id="rId138"/>
    <p:sldId id="1239" r:id="rId139"/>
    <p:sldId id="1240" r:id="rId140"/>
    <p:sldId id="1244" r:id="rId141"/>
    <p:sldId id="1241" r:id="rId142"/>
    <p:sldId id="1251" r:id="rId143"/>
    <p:sldId id="1242" r:id="rId144"/>
    <p:sldId id="1231" r:id="rId145"/>
    <p:sldId id="1236" r:id="rId146"/>
    <p:sldId id="944" r:id="rId147"/>
    <p:sldId id="1232" r:id="rId148"/>
    <p:sldId id="950" r:id="rId149"/>
    <p:sldId id="951" r:id="rId150"/>
  </p:sldIdLst>
  <p:sldSz cx="9144000" cy="6858000" type="screen4x3"/>
  <p:notesSz cx="6735763" cy="9866313"/>
  <p:custShowLst>
    <p:custShow name="目的別スライド ショー 1" id="0">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69BE2C53-A7FD-4EBD-B7AE-A74C6057DA24}">
          <p14:sldIdLst>
            <p14:sldId id="1262"/>
            <p14:sldId id="1103"/>
            <p14:sldId id="817"/>
            <p14:sldId id="813"/>
            <p14:sldId id="1263"/>
            <p14:sldId id="1255"/>
            <p14:sldId id="867"/>
            <p14:sldId id="1264"/>
            <p14:sldId id="868"/>
            <p14:sldId id="818"/>
            <p14:sldId id="1014"/>
            <p14:sldId id="1160"/>
            <p14:sldId id="1252"/>
            <p14:sldId id="961"/>
            <p14:sldId id="1104"/>
            <p14:sldId id="513"/>
            <p14:sldId id="1105"/>
            <p14:sldId id="1265"/>
            <p14:sldId id="1043"/>
            <p14:sldId id="1176"/>
            <p14:sldId id="1161"/>
            <p14:sldId id="1107"/>
            <p14:sldId id="1108"/>
            <p14:sldId id="1109"/>
            <p14:sldId id="1110"/>
            <p14:sldId id="1111"/>
            <p14:sldId id="1112"/>
            <p14:sldId id="1159"/>
            <p14:sldId id="1164"/>
            <p14:sldId id="1270"/>
            <p14:sldId id="1267"/>
            <p14:sldId id="1268"/>
            <p14:sldId id="1269"/>
            <p14:sldId id="1169"/>
            <p14:sldId id="1123"/>
            <p14:sldId id="1125"/>
            <p14:sldId id="881"/>
            <p14:sldId id="1271"/>
            <p14:sldId id="1272"/>
            <p14:sldId id="1126"/>
            <p14:sldId id="1177"/>
            <p14:sldId id="1245"/>
            <p14:sldId id="1246"/>
            <p14:sldId id="1049"/>
            <p14:sldId id="995"/>
            <p14:sldId id="1256"/>
            <p14:sldId id="1130"/>
            <p14:sldId id="1131"/>
            <p14:sldId id="884"/>
            <p14:sldId id="1052"/>
            <p14:sldId id="1053"/>
            <p14:sldId id="1054"/>
            <p14:sldId id="826"/>
            <p14:sldId id="1162"/>
            <p14:sldId id="1178"/>
            <p14:sldId id="1179"/>
            <p14:sldId id="1180"/>
            <p14:sldId id="1181"/>
            <p14:sldId id="1182"/>
            <p14:sldId id="1183"/>
            <p14:sldId id="1184"/>
            <p14:sldId id="1185"/>
            <p14:sldId id="1186"/>
            <p14:sldId id="1187"/>
            <p14:sldId id="1188"/>
            <p14:sldId id="1190"/>
            <p14:sldId id="1051"/>
            <p14:sldId id="1192"/>
            <p14:sldId id="1193"/>
            <p14:sldId id="1195"/>
            <p14:sldId id="1197"/>
            <p14:sldId id="1196"/>
            <p14:sldId id="1248"/>
            <p14:sldId id="876"/>
            <p14:sldId id="1191"/>
            <p14:sldId id="1198"/>
            <p14:sldId id="1199"/>
            <p14:sldId id="1200"/>
            <p14:sldId id="890"/>
            <p14:sldId id="891"/>
            <p14:sldId id="1173"/>
            <p14:sldId id="892"/>
            <p14:sldId id="1045"/>
            <p14:sldId id="908"/>
            <p14:sldId id="1163"/>
            <p14:sldId id="1216"/>
            <p14:sldId id="1247"/>
            <p14:sldId id="1213"/>
            <p14:sldId id="1215"/>
            <p14:sldId id="1202"/>
            <p14:sldId id="844"/>
            <p14:sldId id="1080"/>
            <p14:sldId id="917"/>
            <p14:sldId id="1253"/>
            <p14:sldId id="918"/>
            <p14:sldId id="1207"/>
            <p14:sldId id="1217"/>
            <p14:sldId id="1208"/>
            <p14:sldId id="1209"/>
            <p14:sldId id="1234"/>
            <p14:sldId id="1210"/>
            <p14:sldId id="1211"/>
            <p14:sldId id="919"/>
            <p14:sldId id="926"/>
            <p14:sldId id="1220"/>
            <p14:sldId id="1057"/>
            <p14:sldId id="1218"/>
            <p14:sldId id="585"/>
            <p14:sldId id="914"/>
            <p14:sldId id="929"/>
            <p14:sldId id="930"/>
            <p14:sldId id="1258"/>
            <p14:sldId id="941"/>
            <p14:sldId id="1017"/>
            <p14:sldId id="1008"/>
            <p14:sldId id="1009"/>
            <p14:sldId id="1010"/>
            <p14:sldId id="1011"/>
            <p14:sldId id="1012"/>
            <p14:sldId id="1212"/>
            <p14:sldId id="871"/>
            <p14:sldId id="1249"/>
            <p14:sldId id="922"/>
            <p14:sldId id="1016"/>
            <p14:sldId id="942"/>
            <p14:sldId id="1254"/>
            <p14:sldId id="1222"/>
            <p14:sldId id="943"/>
            <p14:sldId id="1035"/>
            <p14:sldId id="1250"/>
            <p14:sldId id="1013"/>
            <p14:sldId id="1224"/>
            <p14:sldId id="1228"/>
            <p14:sldId id="1238"/>
            <p14:sldId id="1239"/>
            <p14:sldId id="1240"/>
            <p14:sldId id="1244"/>
            <p14:sldId id="1241"/>
            <p14:sldId id="1251"/>
            <p14:sldId id="1242"/>
            <p14:sldId id="1231"/>
            <p14:sldId id="1236"/>
            <p14:sldId id="944"/>
            <p14:sldId id="1232"/>
            <p14:sldId id="950"/>
            <p14:sldId id="951"/>
          </p14:sldIdLst>
        </p14:section>
      </p14:sectionLst>
    </p:ext>
    <p:ext uri="{EFAFB233-063F-42B5-8137-9DF3F51BA10A}">
      <p15:sldGuideLst xmlns:p15="http://schemas.microsoft.com/office/powerpoint/2012/main">
        <p15:guide id="1" orient="horz" pos="2523"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FADB"/>
    <a:srgbClr val="FFFF66"/>
    <a:srgbClr val="F0F010"/>
    <a:srgbClr val="FFFF99"/>
    <a:srgbClr val="F496D5"/>
    <a:srgbClr val="00FFFF"/>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45" autoAdjust="0"/>
    <p:restoredTop sz="62558" autoAdjust="0"/>
  </p:normalViewPr>
  <p:slideViewPr>
    <p:cSldViewPr>
      <p:cViewPr varScale="1">
        <p:scale>
          <a:sx n="72" d="100"/>
          <a:sy n="72" d="100"/>
        </p:scale>
        <p:origin x="2316" y="54"/>
      </p:cViewPr>
      <p:guideLst>
        <p:guide orient="horz" pos="2523"/>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howGuides="1">
      <p:cViewPr varScale="1">
        <p:scale>
          <a:sx n="58" d="100"/>
          <a:sy n="58" d="100"/>
        </p:scale>
        <p:origin x="3341" y="5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notesMaster" Target="notesMasters/notesMaster1.xml"/><Relationship Id="rId156"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commentAuthors" Target="commen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4C9042F2-51D0-48A0-87FD-72FD05C1CB3E}" type="datetimeFigureOut">
              <a:rPr kumimoji="1" lang="ja-JP" altLang="en-US" smtClean="0"/>
              <a:t>2023/11/7</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8" name="スライド番号プレースホルダー 7">
            <a:extLst>
              <a:ext uri="{FF2B5EF4-FFF2-40B4-BE49-F238E27FC236}">
                <a16:creationId xmlns:a16="http://schemas.microsoft.com/office/drawing/2014/main" xmlns="" id="{86A31482-D4CA-4E74-8E67-6F64D5E1E518}"/>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C7E2EF03-8929-449D-8565-7D7C75EF683B}" type="slidenum">
              <a:rPr kumimoji="1" lang="ja-JP" altLang="en-US" smtClean="0"/>
              <a:t>‹#›</a:t>
            </a:fld>
            <a:endParaRPr kumimoji="1" lang="ja-JP" altLang="en-US"/>
          </a:p>
        </p:txBody>
      </p:sp>
    </p:spTree>
    <p:extLst>
      <p:ext uri="{BB962C8B-B14F-4D97-AF65-F5344CB8AC3E}">
        <p14:creationId xmlns:p14="http://schemas.microsoft.com/office/powerpoint/2010/main" val="26018577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4858" tIns="47429" rIns="94858" bIns="47429"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3815374" y="0"/>
            <a:ext cx="2918831" cy="493316"/>
          </a:xfrm>
          <a:prstGeom prst="rect">
            <a:avLst/>
          </a:prstGeom>
        </p:spPr>
        <p:txBody>
          <a:bodyPr vert="horz" lIns="94858" tIns="47429" rIns="94858" bIns="47429" rtlCol="0"/>
          <a:lstStyle>
            <a:lvl1pPr algn="r">
              <a:defRPr sz="1300"/>
            </a:lvl1pPr>
          </a:lstStyle>
          <a:p>
            <a:fld id="{143B0E8A-E68E-4E58-986E-CA14FD1CADF0}" type="datetimeFigureOut">
              <a:rPr kumimoji="1" lang="ja-JP" altLang="en-US" smtClean="0"/>
              <a:pPr/>
              <a:t>2023/11/7</a:t>
            </a:fld>
            <a:endParaRPr kumimoji="1" lang="ja-JP" altLang="en-US" dirty="0"/>
          </a:p>
        </p:txBody>
      </p:sp>
      <p:sp>
        <p:nvSpPr>
          <p:cNvPr id="4" name="スライド イメージ プレースホルダー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4858" tIns="47429" rIns="94858" bIns="47429" rtlCol="0" anchor="ctr"/>
          <a:lstStyle/>
          <a:p>
            <a:endParaRPr lang="ja-JP" altLang="en-US" dirty="0"/>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4858" tIns="47429" rIns="94858" bIns="4742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4858" tIns="47429" rIns="94858" bIns="47429" rtlCol="0" anchor="b"/>
          <a:lstStyle>
            <a:lvl1pPr algn="l">
              <a:defRPr sz="1300"/>
            </a:lvl1pPr>
          </a:lstStyle>
          <a:p>
            <a:endParaRPr kumimoji="1" lang="ja-JP" altLang="en-US" dirty="0"/>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4858" tIns="47429" rIns="94858" bIns="47429" rtlCol="0" anchor="b"/>
          <a:lstStyle>
            <a:lvl1pPr algn="r">
              <a:defRPr sz="1300"/>
            </a:lvl1pPr>
          </a:lstStyle>
          <a:p>
            <a:fld id="{65FFDD6E-BD08-4936-9BD9-3819A70769CF}" type="slidenum">
              <a:rPr kumimoji="1" lang="ja-JP" altLang="en-US" smtClean="0"/>
              <a:pPr/>
              <a:t>‹#›</a:t>
            </a:fld>
            <a:endParaRPr kumimoji="1" lang="ja-JP" altLang="en-US" dirty="0"/>
          </a:p>
        </p:txBody>
      </p:sp>
    </p:spTree>
    <p:extLst>
      <p:ext uri="{BB962C8B-B14F-4D97-AF65-F5344CB8AC3E}">
        <p14:creationId xmlns:p14="http://schemas.microsoft.com/office/powerpoint/2010/main" val="21390936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600" kern="1200">
        <a:solidFill>
          <a:schemeClr val="tx1"/>
        </a:solidFill>
        <a:latin typeface="+mn-lt"/>
        <a:ea typeface="+mn-ea"/>
        <a:cs typeface="+mn-cs"/>
      </a:defRPr>
    </a:lvl1pPr>
    <a:lvl2pPr marL="457200" algn="l" defTabSz="914400" rtl="0" eaLnBrk="1" latinLnBrk="0" hangingPunct="1">
      <a:defRPr kumimoji="1" sz="1600" kern="1200">
        <a:solidFill>
          <a:schemeClr val="tx1"/>
        </a:solidFill>
        <a:latin typeface="+mn-lt"/>
        <a:ea typeface="+mn-ea"/>
        <a:cs typeface="+mn-cs"/>
      </a:defRPr>
    </a:lvl2pPr>
    <a:lvl3pPr marL="914400" algn="l" defTabSz="914400" rtl="0" eaLnBrk="1" latinLnBrk="0" hangingPunct="1">
      <a:defRPr kumimoji="1" sz="1600" kern="1200">
        <a:solidFill>
          <a:schemeClr val="tx1"/>
        </a:solidFill>
        <a:latin typeface="+mn-lt"/>
        <a:ea typeface="+mn-ea"/>
        <a:cs typeface="+mn-cs"/>
      </a:defRPr>
    </a:lvl3pPr>
    <a:lvl4pPr marL="1371600" algn="l" defTabSz="914400" rtl="0" eaLnBrk="1" latinLnBrk="0" hangingPunct="1">
      <a:defRPr kumimoji="1" sz="1600" kern="1200">
        <a:solidFill>
          <a:schemeClr val="tx1"/>
        </a:solidFill>
        <a:latin typeface="+mn-lt"/>
        <a:ea typeface="+mn-ea"/>
        <a:cs typeface="+mn-cs"/>
      </a:defRPr>
    </a:lvl4pPr>
    <a:lvl5pPr marL="1828800" algn="l" defTabSz="914400" rtl="0" eaLnBrk="1" latinLnBrk="0" hangingPunct="1">
      <a:defRPr kumimoji="1" sz="16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a:defRPr/>
            </a:pPr>
            <a:fld id="{65FFDD6E-BD08-4936-9BD9-3819A70769CF}" type="slidenum">
              <a:rPr lang="ja-JP" altLang="en-US" smtClean="0">
                <a:solidFill>
                  <a:prstClr val="black"/>
                </a:solidFill>
              </a:rPr>
              <a:pPr>
                <a:defRPr/>
              </a:pPr>
              <a:t>1</a:t>
            </a:fld>
            <a:endParaRPr lang="ja-JP" altLang="en-US" dirty="0">
              <a:solidFill>
                <a:prstClr val="black"/>
              </a:solidFill>
            </a:endParaRPr>
          </a:p>
        </p:txBody>
      </p:sp>
    </p:spTree>
    <p:extLst>
      <p:ext uri="{BB962C8B-B14F-4D97-AF65-F5344CB8AC3E}">
        <p14:creationId xmlns:p14="http://schemas.microsoft.com/office/powerpoint/2010/main" val="2058539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E62A0B62-2220-49E5-9DA7-6850C5271A56}"/>
              </a:ext>
            </a:extLst>
          </p:cNvPr>
          <p:cNvSpPr>
            <a:spLocks noGrp="1"/>
          </p:cNvSpPr>
          <p:nvPr>
            <p:ph type="sldNum" sz="quarter" idx="5"/>
          </p:nvPr>
        </p:nvSpPr>
        <p:spPr/>
        <p:txBody>
          <a:bodyPr/>
          <a:lstStyle/>
          <a:p>
            <a:fld id="{65FFDD6E-BD08-4936-9BD9-3819A70769CF}" type="slidenum">
              <a:rPr kumimoji="1" lang="ja-JP" altLang="en-US" smtClean="0"/>
              <a:pPr/>
              <a:t>10</a:t>
            </a:fld>
            <a:endParaRPr kumimoji="1" lang="ja-JP" altLang="en-US" dirty="0"/>
          </a:p>
        </p:txBody>
      </p:sp>
    </p:spTree>
    <p:extLst>
      <p:ext uri="{BB962C8B-B14F-4D97-AF65-F5344CB8AC3E}">
        <p14:creationId xmlns:p14="http://schemas.microsoft.com/office/powerpoint/2010/main" val="20188664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t>・つまり</a:t>
            </a:r>
            <a:r>
              <a:rPr kumimoji="1" lang="ja-JP" altLang="en-US" dirty="0">
                <a:solidFill>
                  <a:schemeClr val="tx1"/>
                </a:solidFill>
                <a:latin typeface="ＭＳ ゴシック" panose="020B0609070205080204" pitchFamily="49" charset="-128"/>
                <a:ea typeface="ＭＳ ゴシック" panose="020B0609070205080204" pitchFamily="49" charset="-128"/>
              </a:rPr>
              <a:t>阿弥陀仏の本願は、どのような状態の私であっても、何の条件もなく摂取不捨の利益を与えてくださる。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xmlns="" id="{CD33BE3A-1DD1-4F3C-AB5B-617326E6EC6C}"/>
              </a:ext>
            </a:extLst>
          </p:cNvPr>
          <p:cNvSpPr>
            <a:spLocks noGrp="1"/>
          </p:cNvSpPr>
          <p:nvPr>
            <p:ph type="sldNum" sz="quarter" idx="5"/>
          </p:nvPr>
        </p:nvSpPr>
        <p:spPr/>
        <p:txBody>
          <a:bodyPr/>
          <a:lstStyle/>
          <a:p>
            <a:fld id="{65FFDD6E-BD08-4936-9BD9-3819A70769CF}" type="slidenum">
              <a:rPr kumimoji="1" lang="ja-JP" altLang="en-US" smtClean="0"/>
              <a:pPr/>
              <a:t>103</a:t>
            </a:fld>
            <a:endParaRPr kumimoji="1" lang="ja-JP" altLang="en-US" dirty="0"/>
          </a:p>
        </p:txBody>
      </p:sp>
    </p:spTree>
    <p:extLst>
      <p:ext uri="{BB962C8B-B14F-4D97-AF65-F5344CB8AC3E}">
        <p14:creationId xmlns:p14="http://schemas.microsoft.com/office/powerpoint/2010/main" val="402232906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ＭＳ ゴシック" panose="020B0609070205080204" pitchFamily="49" charset="-128"/>
                <a:ea typeface="ＭＳ ゴシック" panose="020B0609070205080204" pitchFamily="49" charset="-128"/>
              </a:rPr>
              <a:t>・つまり、本願は万人に平等にかけられていますが、信心というものが肝要となる。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xmlns="" id="{463C2139-B70E-4C14-8986-13AD91E8FCF8}"/>
              </a:ext>
            </a:extLst>
          </p:cNvPr>
          <p:cNvSpPr>
            <a:spLocks noGrp="1"/>
          </p:cNvSpPr>
          <p:nvPr>
            <p:ph type="sldNum" sz="quarter" idx="5"/>
          </p:nvPr>
        </p:nvSpPr>
        <p:spPr/>
        <p:txBody>
          <a:bodyPr/>
          <a:lstStyle/>
          <a:p>
            <a:fld id="{65FFDD6E-BD08-4936-9BD9-3819A70769CF}" type="slidenum">
              <a:rPr kumimoji="1" lang="ja-JP" altLang="en-US" smtClean="0"/>
              <a:pPr/>
              <a:t>104</a:t>
            </a:fld>
            <a:endParaRPr kumimoji="1" lang="ja-JP" altLang="en-US" dirty="0"/>
          </a:p>
        </p:txBody>
      </p:sp>
    </p:spTree>
    <p:extLst>
      <p:ext uri="{BB962C8B-B14F-4D97-AF65-F5344CB8AC3E}">
        <p14:creationId xmlns:p14="http://schemas.microsoft.com/office/powerpoint/2010/main" val="143681533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ＭＳ ゴシック" panose="020B0609070205080204" pitchFamily="49" charset="-128"/>
                <a:ea typeface="ＭＳ ゴシック" panose="020B0609070205080204" pitchFamily="49" charset="-128"/>
              </a:rPr>
              <a:t>・第十八願の内容をみると、私に「信じさせて」とある。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algn="l"/>
            <a:endParaRPr kumimoji="1" lang="ja-JP" altLang="en-US" dirty="0"/>
          </a:p>
        </p:txBody>
      </p:sp>
      <p:sp>
        <p:nvSpPr>
          <p:cNvPr id="5" name="スライド番号プレースホルダー 4">
            <a:extLst>
              <a:ext uri="{FF2B5EF4-FFF2-40B4-BE49-F238E27FC236}">
                <a16:creationId xmlns:a16="http://schemas.microsoft.com/office/drawing/2014/main" xmlns="" id="{83AAB164-46E3-4E5A-9F24-B0738F380A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40454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・ここでは、信心とは「疑う心がないこと」といわれている。</a:t>
            </a:r>
            <a:endParaRPr kumimoji="1" lang="en-US" altLang="ja-JP" dirty="0"/>
          </a:p>
          <a:p>
            <a:r>
              <a:rPr kumimoji="1" lang="ja-JP" altLang="en-US" dirty="0"/>
              <a:t>・この信心は、私が「疑わない心」ではなく、「疑いの心」そのものが存在しないということ。</a:t>
            </a:r>
            <a:endParaRPr kumimoji="1" lang="en-US" altLang="ja-JP" dirty="0"/>
          </a:p>
          <a:p>
            <a:r>
              <a:rPr kumimoji="1" lang="ja-JP" altLang="en-US" dirty="0"/>
              <a:t>・浄土真宗の信心は「分かりました」と私の心が納得することではなく、阿弥陀仏のご本願をそのまま疑いをまじえず、「はい、ありがとうございます」といただいただくこと。</a:t>
            </a:r>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3561976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ja-JP" altLang="en-US" dirty="0"/>
          </a:p>
        </p:txBody>
      </p:sp>
      <p:sp>
        <p:nvSpPr>
          <p:cNvPr id="5" name="スライド番号プレースホルダー 4">
            <a:extLst>
              <a:ext uri="{FF2B5EF4-FFF2-40B4-BE49-F238E27FC236}">
                <a16:creationId xmlns:a16="http://schemas.microsoft.com/office/drawing/2014/main" xmlns="" id="{44EC9CE1-58EC-424E-B740-64518E23A1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7488955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ja-JP" altLang="en-US" dirty="0"/>
          </a:p>
        </p:txBody>
      </p:sp>
      <p:sp>
        <p:nvSpPr>
          <p:cNvPr id="5" name="スライド番号プレースホルダー 4">
            <a:extLst>
              <a:ext uri="{FF2B5EF4-FFF2-40B4-BE49-F238E27FC236}">
                <a16:creationId xmlns:a16="http://schemas.microsoft.com/office/drawing/2014/main" xmlns="" id="{44EC9CE1-58EC-424E-B740-64518E23A1DF}"/>
              </a:ext>
            </a:extLst>
          </p:cNvPr>
          <p:cNvSpPr>
            <a:spLocks noGrp="1"/>
          </p:cNvSpPr>
          <p:nvPr>
            <p:ph type="sldNum" sz="quarter" idx="5"/>
          </p:nvPr>
        </p:nvSpPr>
        <p:spPr/>
        <p:txBody>
          <a:bodyPr/>
          <a:lstStyle/>
          <a:p>
            <a:fld id="{65FFDD6E-BD08-4936-9BD9-3819A70769CF}" type="slidenum">
              <a:rPr kumimoji="1" lang="ja-JP" altLang="en-US" smtClean="0"/>
              <a:pPr/>
              <a:t>108</a:t>
            </a:fld>
            <a:endParaRPr kumimoji="1" lang="ja-JP" altLang="en-US" dirty="0"/>
          </a:p>
        </p:txBody>
      </p:sp>
    </p:spTree>
    <p:extLst>
      <p:ext uri="{BB962C8B-B14F-4D97-AF65-F5344CB8AC3E}">
        <p14:creationId xmlns:p14="http://schemas.microsoft.com/office/powerpoint/2010/main" val="16346976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a:solidFill>
                  <a:schemeClr val="tx1"/>
                </a:solidFill>
                <a:latin typeface="ＭＳ ゴシック" panose="020B0609070205080204" pitchFamily="49" charset="-128"/>
                <a:ea typeface="ＭＳ ゴシック" panose="020B0609070205080204" pitchFamily="49" charset="-128"/>
              </a:rPr>
              <a:t>・人間の行う善根功徳によって救われるか、救われないかが決まるのではなく、阿弥陀仏のご本願を疑いなく信じさせていただくか、否かによって決まるということ。</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45198913-F820-470A-B03C-8C71C946541F}"/>
              </a:ext>
            </a:extLst>
          </p:cNvPr>
          <p:cNvSpPr>
            <a:spLocks noGrp="1"/>
          </p:cNvSpPr>
          <p:nvPr>
            <p:ph type="sldNum" sz="quarter" idx="5"/>
          </p:nvPr>
        </p:nvSpPr>
        <p:spPr/>
        <p:txBody>
          <a:bodyPr/>
          <a:lstStyle/>
          <a:p>
            <a:fld id="{65FFDD6E-BD08-4936-9BD9-3819A70769CF}" type="slidenum">
              <a:rPr kumimoji="1" lang="ja-JP" altLang="en-US" smtClean="0"/>
              <a:pPr/>
              <a:t>109</a:t>
            </a:fld>
            <a:endParaRPr kumimoji="1" lang="ja-JP" altLang="en-US" dirty="0"/>
          </a:p>
        </p:txBody>
      </p:sp>
    </p:spTree>
    <p:extLst>
      <p:ext uri="{BB962C8B-B14F-4D97-AF65-F5344CB8AC3E}">
        <p14:creationId xmlns:p14="http://schemas.microsoft.com/office/powerpoint/2010/main" val="345036679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6E471AF5-60B3-4D18-A281-0885BBA95A0D}"/>
              </a:ext>
            </a:extLst>
          </p:cNvPr>
          <p:cNvSpPr>
            <a:spLocks noGrp="1"/>
          </p:cNvSpPr>
          <p:nvPr>
            <p:ph type="sldNum" sz="quarter" idx="5"/>
          </p:nvPr>
        </p:nvSpPr>
        <p:spPr/>
        <p:txBody>
          <a:bodyPr/>
          <a:lstStyle/>
          <a:p>
            <a:fld id="{65FFDD6E-BD08-4936-9BD9-3819A70769CF}" type="slidenum">
              <a:rPr kumimoji="1" lang="ja-JP" altLang="en-US" smtClean="0"/>
              <a:pPr/>
              <a:t>110</a:t>
            </a:fld>
            <a:endParaRPr kumimoji="1" lang="ja-JP" altLang="en-US" dirty="0"/>
          </a:p>
        </p:txBody>
      </p:sp>
    </p:spTree>
    <p:extLst>
      <p:ext uri="{BB962C8B-B14F-4D97-AF65-F5344CB8AC3E}">
        <p14:creationId xmlns:p14="http://schemas.microsoft.com/office/powerpoint/2010/main" val="197619513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ACC45F40-E875-42FB-9BC0-5EDBE301D822}"/>
              </a:ext>
            </a:extLst>
          </p:cNvPr>
          <p:cNvSpPr>
            <a:spLocks noGrp="1"/>
          </p:cNvSpPr>
          <p:nvPr>
            <p:ph type="sldNum" sz="quarter" idx="5"/>
          </p:nvPr>
        </p:nvSpPr>
        <p:spPr/>
        <p:txBody>
          <a:bodyPr/>
          <a:lstStyle/>
          <a:p>
            <a:fld id="{65FFDD6E-BD08-4936-9BD9-3819A70769CF}" type="slidenum">
              <a:rPr kumimoji="1" lang="ja-JP" altLang="en-US" smtClean="0"/>
              <a:pPr/>
              <a:t>111</a:t>
            </a:fld>
            <a:endParaRPr kumimoji="1" lang="ja-JP" altLang="en-US" dirty="0"/>
          </a:p>
        </p:txBody>
      </p:sp>
    </p:spTree>
    <p:extLst>
      <p:ext uri="{BB962C8B-B14F-4D97-AF65-F5344CB8AC3E}">
        <p14:creationId xmlns:p14="http://schemas.microsoft.com/office/powerpoint/2010/main" val="186477176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latin typeface="ＭＳ ゴシック" panose="020B0609070205080204" pitchFamily="49" charset="-128"/>
                <a:ea typeface="ＭＳ ゴシック" panose="020B0609070205080204" pitchFamily="49" charset="-128"/>
              </a:rPr>
              <a:t>・阿弥陀仏の本願の一番の目当ては、この「罪悪深重・煩悩熾盛」の衆生を救うためであった。</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5" name="スライド番号プレースホルダー 4">
            <a:extLst>
              <a:ext uri="{FF2B5EF4-FFF2-40B4-BE49-F238E27FC236}">
                <a16:creationId xmlns:a16="http://schemas.microsoft.com/office/drawing/2014/main" xmlns="" id="{ACC45F40-E875-42FB-9BC0-5EDBE301D822}"/>
              </a:ext>
            </a:extLst>
          </p:cNvPr>
          <p:cNvSpPr>
            <a:spLocks noGrp="1"/>
          </p:cNvSpPr>
          <p:nvPr>
            <p:ph type="sldNum" sz="quarter" idx="5"/>
          </p:nvPr>
        </p:nvSpPr>
        <p:spPr/>
        <p:txBody>
          <a:bodyPr/>
          <a:lstStyle/>
          <a:p>
            <a:fld id="{65FFDD6E-BD08-4936-9BD9-3819A70769CF}" type="slidenum">
              <a:rPr lang="ja-JP" altLang="en-US" smtClean="0">
                <a:solidFill>
                  <a:prstClr val="black"/>
                </a:solidFill>
              </a:rPr>
              <a:pPr/>
              <a:t>112</a:t>
            </a:fld>
            <a:endParaRPr lang="ja-JP" altLang="en-US" dirty="0">
              <a:solidFill>
                <a:prstClr val="black"/>
              </a:solidFill>
            </a:endParaRPr>
          </a:p>
        </p:txBody>
      </p:sp>
    </p:spTree>
    <p:extLst>
      <p:ext uri="{BB962C8B-B14F-4D97-AF65-F5344CB8AC3E}">
        <p14:creationId xmlns:p14="http://schemas.microsoft.com/office/powerpoint/2010/main" val="2175765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FE5506E3-50F0-41A3-9635-FE14FE08285E}"/>
              </a:ext>
            </a:extLst>
          </p:cNvPr>
          <p:cNvSpPr>
            <a:spLocks noGrp="1"/>
          </p:cNvSpPr>
          <p:nvPr>
            <p:ph type="sldNum" sz="quarter" idx="5"/>
          </p:nvPr>
        </p:nvSpPr>
        <p:spPr/>
        <p:txBody>
          <a:bodyPr/>
          <a:lstStyle/>
          <a:p>
            <a:fld id="{65FFDD6E-BD08-4936-9BD9-3819A70769CF}" type="slidenum">
              <a:rPr kumimoji="1" lang="ja-JP" altLang="en-US" smtClean="0"/>
              <a:pPr/>
              <a:t>11</a:t>
            </a:fld>
            <a:endParaRPr kumimoji="1" lang="ja-JP" altLang="en-US" dirty="0"/>
          </a:p>
        </p:txBody>
      </p:sp>
    </p:spTree>
    <p:extLst>
      <p:ext uri="{BB962C8B-B14F-4D97-AF65-F5344CB8AC3E}">
        <p14:creationId xmlns:p14="http://schemas.microsoft.com/office/powerpoint/2010/main" val="357138698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a:solidFill>
                  <a:schemeClr val="tx1"/>
                </a:solidFill>
                <a:latin typeface="ＭＳ ゴシック" panose="020B0609070205080204" pitchFamily="49" charset="-128"/>
                <a:ea typeface="ＭＳ ゴシック" panose="020B0609070205080204" pitchFamily="49" charset="-128"/>
              </a:rPr>
              <a:t>・これは誰でもない、私自身のこと。</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dirty="0">
                <a:solidFill>
                  <a:schemeClr val="tx1"/>
                </a:solidFill>
                <a:latin typeface="ＭＳ ゴシック" panose="020B0609070205080204" pitchFamily="49" charset="-128"/>
                <a:ea typeface="ＭＳ ゴシック" panose="020B0609070205080204" pitchFamily="49" charset="-128"/>
              </a:rPr>
              <a:t>・この点について、阿弥陀仏の本願、第十八願文のなかに注目すべきお言葉がある。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xmlns="" id="{CB5466C2-DDEE-4011-8C9A-135FE6F8851F}"/>
              </a:ext>
            </a:extLst>
          </p:cNvPr>
          <p:cNvSpPr>
            <a:spLocks noGrp="1"/>
          </p:cNvSpPr>
          <p:nvPr>
            <p:ph type="sldNum" sz="quarter" idx="5"/>
          </p:nvPr>
        </p:nvSpPr>
        <p:spPr/>
        <p:txBody>
          <a:bodyPr/>
          <a:lstStyle/>
          <a:p>
            <a:fld id="{65FFDD6E-BD08-4936-9BD9-3819A70769CF}" type="slidenum">
              <a:rPr kumimoji="1" lang="ja-JP" altLang="en-US" smtClean="0"/>
              <a:pPr/>
              <a:t>113</a:t>
            </a:fld>
            <a:endParaRPr kumimoji="1" lang="ja-JP" altLang="en-US" dirty="0"/>
          </a:p>
        </p:txBody>
      </p:sp>
    </p:spTree>
    <p:extLst>
      <p:ext uri="{BB962C8B-B14F-4D97-AF65-F5344CB8AC3E}">
        <p14:creationId xmlns:p14="http://schemas.microsoft.com/office/powerpoint/2010/main" val="310828225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a:xfrm>
            <a:off x="3007841" y="9371285"/>
            <a:ext cx="578571" cy="49331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5372655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・この「唯除」のご文は四十八の誓願の中で、本願である第十八願にのみ説かれている。</a:t>
            </a:r>
            <a:endParaRPr kumimoji="1" lang="en-US" altLang="ja-JP" dirty="0"/>
          </a:p>
          <a:p>
            <a:endParaRPr kumimoji="1" lang="ja-JP" altLang="en-US" dirty="0"/>
          </a:p>
        </p:txBody>
      </p:sp>
      <p:sp>
        <p:nvSpPr>
          <p:cNvPr id="5" name="スライド番号プレースホルダー 4"/>
          <p:cNvSpPr>
            <a:spLocks noGrp="1"/>
          </p:cNvSpPr>
          <p:nvPr>
            <p:ph type="sldNum" sz="quarter" idx="11"/>
          </p:nvPr>
        </p:nvSpPr>
        <p:spPr>
          <a:xfrm>
            <a:off x="3007841" y="9371285"/>
            <a:ext cx="578571" cy="49331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8617389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①父殺、②母殺、というのは、自分を生み育ててくれた、この世で一番大きなご恩を受けている父母を殺すことで、「恩を仇で返す」という最も重い反逆罪。</a:t>
            </a:r>
            <a:endParaRPr kumimoji="1" lang="en-US" altLang="ja-JP" dirty="0"/>
          </a:p>
          <a:p>
            <a:r>
              <a:rPr kumimoji="1" lang="ja-JP" altLang="en-US" dirty="0"/>
              <a:t>③殺阿羅漢、「阿羅漢」とは煩悩を断ち、さとりをめざす聖者のことです。そのような方を悪意をもって殺すことは仏道修行そのものを否定することになる。</a:t>
            </a:r>
            <a:endParaRPr kumimoji="1" lang="en-US" altLang="ja-JP" dirty="0"/>
          </a:p>
          <a:p>
            <a:r>
              <a:rPr kumimoji="1" lang="ja-JP" altLang="en-US" dirty="0"/>
              <a:t>④出仏身血、「仏の身体から血を出す」とは、自分をさとりに向かわせ導こうとされる仏の慈悲に反逆する罪。</a:t>
            </a:r>
            <a:endParaRPr kumimoji="1" lang="en-US" altLang="ja-JP" dirty="0"/>
          </a:p>
          <a:p>
            <a:r>
              <a:rPr kumimoji="1" lang="ja-JP" altLang="en-US" dirty="0"/>
              <a:t>⑤破和合僧、「僧の和合を破る」とは、仏の教えに従って修行する仏弟子たちの和やかな集団（サンガ）を攪乱して人々の拠り所を失わせる罪。</a:t>
            </a:r>
            <a:endParaRPr kumimoji="1" lang="en-US" altLang="ja-JP" dirty="0"/>
          </a:p>
          <a:p>
            <a:r>
              <a:rPr kumimoji="1" lang="ja-JP" altLang="en-US" dirty="0"/>
              <a:t>これらの罪は、人として決してしてはならない行為とされている。</a:t>
            </a:r>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300" b="0" i="0" u="none" strike="noStrike" kern="1200" cap="none" spc="0" normalizeH="0" baseline="0" noProof="0">
                <a:ln>
                  <a:noFill/>
                </a:ln>
                <a:solidFill>
                  <a:prstClr val="black"/>
                </a:solidFill>
                <a:effectLst/>
                <a:uLnTx/>
                <a:uFillTx/>
                <a:latin typeface="Calibri"/>
                <a:ea typeface="新細明體" panose="020B0604030504040204" pitchFamily="18" charset="-120"/>
                <a:cs typeface="+mn-cs"/>
              </a:rPr>
              <a:t>2018/02/10</a:t>
            </a:r>
            <a:r>
              <a:rPr kumimoji="1" lang="zh-TW" altLang="en-US" sz="1300" b="0" i="0" u="none" strike="noStrike" kern="1200" cap="none" spc="0" normalizeH="0" baseline="0" noProof="0">
                <a:ln>
                  <a:noFill/>
                </a:ln>
                <a:solidFill>
                  <a:prstClr val="black"/>
                </a:solidFill>
                <a:effectLst/>
                <a:uLnTx/>
                <a:uFillTx/>
                <a:latin typeface="Calibri"/>
                <a:ea typeface="新細明體" panose="020B0604030504040204" pitchFamily="18" charset="-120"/>
                <a:cs typeface="+mn-cs"/>
              </a:rPr>
              <a:t>（第４回：西河雅人）</a:t>
            </a: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960439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・仏法をすべて否定していく行為。</a:t>
            </a:r>
            <a:endParaRPr kumimoji="1" lang="en-US" altLang="ja-JP" dirty="0"/>
          </a:p>
          <a:p>
            <a:r>
              <a:rPr kumimoji="1" lang="ja-JP" altLang="en-US" dirty="0"/>
              <a:t>・謗法罪から五逆罪は出てくるといえますので、最も重い罪とされている。</a:t>
            </a:r>
            <a:endParaRPr kumimoji="1" lang="en-US" altLang="ja-JP" dirty="0"/>
          </a:p>
          <a:p>
            <a:r>
              <a:rPr kumimoji="1" lang="ja-JP" altLang="en-US" dirty="0"/>
              <a:t>・つまり、このような重い罪は人間として決して犯してはならないので、本願文では浄土往生から「除く」と言われている。</a:t>
            </a:r>
            <a:endParaRPr kumimoji="1" lang="en-US" altLang="ja-JP" dirty="0"/>
          </a:p>
          <a:p>
            <a:r>
              <a:rPr kumimoji="1" lang="ja-JP" altLang="en-US" dirty="0"/>
              <a:t>・先ほどの</a:t>
            </a:r>
            <a:r>
              <a:rPr kumimoji="1" lang="en-US" altLang="ja-JP" dirty="0"/>
              <a:t>『</a:t>
            </a:r>
            <a:r>
              <a:rPr kumimoji="1" lang="ja-JP" altLang="en-US" dirty="0"/>
              <a:t>歎異鈔</a:t>
            </a:r>
            <a:r>
              <a:rPr kumimoji="1" lang="en-US" altLang="ja-JP" dirty="0"/>
              <a:t>』</a:t>
            </a:r>
            <a:r>
              <a:rPr kumimoji="1" lang="ja-JP" altLang="en-US" dirty="0"/>
              <a:t>の、「老少・善悪の人をえらばれず」というご文と矛盾している。</a:t>
            </a:r>
            <a:endParaRPr kumimoji="1" lang="en-US" altLang="ja-JP" dirty="0"/>
          </a:p>
          <a:p>
            <a:r>
              <a:rPr kumimoji="1" lang="ja-JP" altLang="en-US" dirty="0"/>
              <a:t>・しかし親鸞聖人はこの「ただ除く」という言葉に、非常に大きくて深い阿弥陀仏のお慈悲を感じとられた。</a:t>
            </a:r>
            <a:endParaRPr kumimoji="1" lang="en-US" altLang="ja-JP" dirty="0"/>
          </a:p>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300" b="0" i="0" u="none" strike="noStrike" kern="1200" cap="none" spc="0" normalizeH="0" baseline="0" noProof="0">
                <a:ln>
                  <a:noFill/>
                </a:ln>
                <a:solidFill>
                  <a:prstClr val="black"/>
                </a:solidFill>
                <a:effectLst/>
                <a:uLnTx/>
                <a:uFillTx/>
                <a:latin typeface="Calibri"/>
                <a:ea typeface="新細明體" panose="020B0604030504040204" pitchFamily="18" charset="-120"/>
                <a:cs typeface="+mn-cs"/>
              </a:rPr>
              <a:t>2018/02/10</a:t>
            </a:r>
            <a:r>
              <a:rPr kumimoji="1" lang="zh-TW" altLang="en-US" sz="1300" b="0" i="0" u="none" strike="noStrike" kern="1200" cap="none" spc="0" normalizeH="0" baseline="0" noProof="0">
                <a:ln>
                  <a:noFill/>
                </a:ln>
                <a:solidFill>
                  <a:prstClr val="black"/>
                </a:solidFill>
                <a:effectLst/>
                <a:uLnTx/>
                <a:uFillTx/>
                <a:latin typeface="Calibri"/>
                <a:ea typeface="新細明體" panose="020B0604030504040204" pitchFamily="18" charset="-120"/>
                <a:cs typeface="+mn-cs"/>
              </a:rPr>
              <a:t>（第４回：西河雅人）</a:t>
            </a: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2506987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・このような見方は親鸞聖人が初めてではなく、元は中国の善導大師の教えである。</a:t>
            </a:r>
            <a:endParaRPr kumimoji="1" lang="en-US" altLang="ja-JP" dirty="0"/>
          </a:p>
          <a:p>
            <a:r>
              <a:rPr kumimoji="1" lang="ja-JP" altLang="en-US" dirty="0"/>
              <a:t>・親鸞聖人は「ただ除く」という言葉が、逆に罪人を回心させて、弥陀の本願の救いを信じる念仏者に転向するはたらきを持っていることを見抜かれました。</a:t>
            </a:r>
            <a:endParaRPr kumimoji="1" lang="en-US" altLang="ja-JP" dirty="0"/>
          </a:p>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300" b="0" i="0" u="none" strike="noStrike" kern="1200" cap="none" spc="0" normalizeH="0" baseline="0" noProof="0">
                <a:ln>
                  <a:noFill/>
                </a:ln>
                <a:solidFill>
                  <a:prstClr val="black"/>
                </a:solidFill>
                <a:effectLst/>
                <a:uLnTx/>
                <a:uFillTx/>
                <a:latin typeface="Calibri"/>
                <a:ea typeface="新細明體" panose="020B0604030504040204" pitchFamily="18" charset="-120"/>
                <a:cs typeface="+mn-cs"/>
              </a:rPr>
              <a:t>2018/02/10</a:t>
            </a:r>
            <a:r>
              <a:rPr kumimoji="1" lang="zh-TW" altLang="en-US" sz="1300" b="0" i="0" u="none" strike="noStrike" kern="1200" cap="none" spc="0" normalizeH="0" baseline="0" noProof="0">
                <a:ln>
                  <a:noFill/>
                </a:ln>
                <a:solidFill>
                  <a:prstClr val="black"/>
                </a:solidFill>
                <a:effectLst/>
                <a:uLnTx/>
                <a:uFillTx/>
                <a:latin typeface="Calibri"/>
                <a:ea typeface="新細明體" panose="020B0604030504040204" pitchFamily="18" charset="-120"/>
                <a:cs typeface="+mn-cs"/>
              </a:rPr>
              <a:t>（第４回：西河雅人）</a:t>
            </a: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7760573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ご本願に「ただ除く」とあるのは、単に除外するという意味ではなく、これら罪があまりにも重いので、それを私達に知らせて、決して犯させないように誡めるとともに、そのような罪を犯した者でも、こころから懺悔させ、本願を信ずる念仏者に転向させたいという、阿弥陀仏のお慈悲から生まれた言葉と解釈されている。</a:t>
            </a:r>
            <a:endParaRPr kumimoji="1" lang="en-US" altLang="ja-JP"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300" b="0" i="0" u="none" strike="noStrike" kern="1200" cap="none" spc="0" normalizeH="0" baseline="0" noProof="0">
                <a:ln>
                  <a:noFill/>
                </a:ln>
                <a:solidFill>
                  <a:prstClr val="black"/>
                </a:solidFill>
                <a:effectLst/>
                <a:uLnTx/>
                <a:uFillTx/>
                <a:latin typeface="Calibri"/>
                <a:ea typeface="新細明體" panose="020B0604030504040204" pitchFamily="18" charset="-120"/>
                <a:cs typeface="+mn-cs"/>
              </a:rPr>
              <a:t>2018/02/10</a:t>
            </a:r>
            <a:r>
              <a:rPr kumimoji="1" lang="zh-TW" altLang="en-US" sz="1300" b="0" i="0" u="none" strike="noStrike" kern="1200" cap="none" spc="0" normalizeH="0" baseline="0" noProof="0">
                <a:ln>
                  <a:noFill/>
                </a:ln>
                <a:solidFill>
                  <a:prstClr val="black"/>
                </a:solidFill>
                <a:effectLst/>
                <a:uLnTx/>
                <a:uFillTx/>
                <a:latin typeface="Calibri"/>
                <a:ea typeface="新細明體" panose="020B0604030504040204" pitchFamily="18" charset="-120"/>
                <a:cs typeface="+mn-cs"/>
              </a:rPr>
              <a:t>（第４回：西河雅人）</a:t>
            </a: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3501845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・第一条では「罪悪深重・煩悩熾盛」の衆生と表現されている。</a:t>
            </a:r>
            <a:endParaRPr kumimoji="1" lang="en-US" altLang="ja-JP"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300" b="0" i="0" u="none" strike="noStrike" kern="1200" cap="none" spc="0" normalizeH="0" baseline="0" noProof="0">
                <a:ln>
                  <a:noFill/>
                </a:ln>
                <a:solidFill>
                  <a:prstClr val="black"/>
                </a:solidFill>
                <a:effectLst/>
                <a:uLnTx/>
                <a:uFillTx/>
                <a:latin typeface="Calibri"/>
                <a:ea typeface="新細明體" panose="020B0604030504040204" pitchFamily="18" charset="-120"/>
                <a:cs typeface="+mn-cs"/>
              </a:rPr>
              <a:t>2018/02/10</a:t>
            </a:r>
            <a:r>
              <a:rPr kumimoji="1" lang="zh-TW" altLang="en-US" sz="1300" b="0" i="0" u="none" strike="noStrike" kern="1200" cap="none" spc="0" normalizeH="0" baseline="0" noProof="0">
                <a:ln>
                  <a:noFill/>
                </a:ln>
                <a:solidFill>
                  <a:prstClr val="black"/>
                </a:solidFill>
                <a:effectLst/>
                <a:uLnTx/>
                <a:uFillTx/>
                <a:latin typeface="Calibri"/>
                <a:ea typeface="新細明體" panose="020B0604030504040204" pitchFamily="18" charset="-120"/>
                <a:cs typeface="+mn-cs"/>
              </a:rPr>
              <a:t>（第４回：西河雅人）</a:t>
            </a: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340101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・つまり極重の悪人を救いの目当てとしておこされた本願は、結局、善悪をえらばず、すべての人々が救いの対象となるということで、これを悪人正機という。</a:t>
            </a:r>
            <a:endParaRPr kumimoji="1" lang="en-US" altLang="ja-JP" dirty="0"/>
          </a:p>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300" b="0" i="0" u="none" strike="noStrike" kern="1200" cap="none" spc="0" normalizeH="0" baseline="0" noProof="0">
                <a:ln>
                  <a:noFill/>
                </a:ln>
                <a:solidFill>
                  <a:prstClr val="black"/>
                </a:solidFill>
                <a:effectLst/>
                <a:uLnTx/>
                <a:uFillTx/>
                <a:latin typeface="Calibri"/>
                <a:ea typeface="新細明體" panose="020B0604030504040204" pitchFamily="18" charset="-120"/>
                <a:cs typeface="+mn-cs"/>
              </a:rPr>
              <a:t>2018/02/10</a:t>
            </a:r>
            <a:r>
              <a:rPr kumimoji="1" lang="zh-TW" altLang="en-US" sz="1300" b="0" i="0" u="none" strike="noStrike" kern="1200" cap="none" spc="0" normalizeH="0" baseline="0" noProof="0">
                <a:ln>
                  <a:noFill/>
                </a:ln>
                <a:solidFill>
                  <a:prstClr val="black"/>
                </a:solidFill>
                <a:effectLst/>
                <a:uLnTx/>
                <a:uFillTx/>
                <a:latin typeface="Calibri"/>
                <a:ea typeface="新細明體" panose="020B0604030504040204" pitchFamily="18" charset="-120"/>
                <a:cs typeface="+mn-cs"/>
              </a:rPr>
              <a:t>（第４回：西河雅人）</a:t>
            </a: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3091864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latin typeface="ＭＳ ゴシック" panose="020B0609070205080204" pitchFamily="49" charset="-128"/>
                <a:ea typeface="ＭＳ ゴシック" panose="020B0609070205080204" pitchFamily="49" charset="-128"/>
              </a:rPr>
              <a:t>・つまりこの「唯除五逆～」の抑止門の「十悪・五逆の罪と謗法罪」を、この歎異抄の第一条では、「</a:t>
            </a:r>
            <a:r>
              <a:rPr kumimoji="1" lang="ja-JP" altLang="en-US" sz="1600" b="0"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罪悪深重</a:t>
            </a:r>
            <a:r>
              <a:rPr kumimoji="1" lang="ja-JP" altLang="en-US" sz="1600"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a:t>
            </a:r>
            <a:r>
              <a:rPr kumimoji="1" lang="ja-JP" altLang="en-US" sz="1600" b="0"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煩悩熾盛」にあてはめることができる。</a:t>
            </a:r>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300" b="0" i="0" u="none" strike="noStrike" kern="1200" cap="none" spc="0" normalizeH="0" baseline="0" noProof="0">
                <a:ln>
                  <a:noFill/>
                </a:ln>
                <a:solidFill>
                  <a:prstClr val="black"/>
                </a:solidFill>
                <a:effectLst/>
                <a:uLnTx/>
                <a:uFillTx/>
                <a:latin typeface="Calibri"/>
                <a:ea typeface="新細明體" panose="020B0604030504040204" pitchFamily="18" charset="-120"/>
                <a:cs typeface="+mn-cs"/>
              </a:rPr>
              <a:t>2018/02/10</a:t>
            </a:r>
            <a:r>
              <a:rPr kumimoji="1" lang="zh-TW" altLang="en-US" sz="1300" b="0" i="0" u="none" strike="noStrike" kern="1200" cap="none" spc="0" normalizeH="0" baseline="0" noProof="0">
                <a:ln>
                  <a:noFill/>
                </a:ln>
                <a:solidFill>
                  <a:prstClr val="black"/>
                </a:solidFill>
                <a:effectLst/>
                <a:uLnTx/>
                <a:uFillTx/>
                <a:latin typeface="Calibri"/>
                <a:ea typeface="新細明體" panose="020B0604030504040204" pitchFamily="18" charset="-120"/>
                <a:cs typeface="+mn-cs"/>
              </a:rPr>
              <a:t>（第４回：西河雅人）</a:t>
            </a: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04730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ＭＳ ゴシック" panose="020B0609070205080204" pitchFamily="49" charset="-128"/>
                <a:ea typeface="ＭＳ ゴシック" panose="020B0609070205080204" pitchFamily="49" charset="-128"/>
              </a:rPr>
              <a:t>・</a:t>
            </a:r>
            <a:r>
              <a:rPr lang="ja-JP" altLang="en-US" dirty="0">
                <a:solidFill>
                  <a:schemeClr val="tx1"/>
                </a:solidFill>
                <a:latin typeface="ＭＳ ゴシック" panose="020B0609070205080204" pitchFamily="49" charset="-128"/>
                <a:ea typeface="ＭＳ ゴシック" panose="020B0609070205080204" pitchFamily="49" charset="-128"/>
              </a:rPr>
              <a:t>（拝読）</a:t>
            </a:r>
            <a:endParaRPr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xmlns="" id="{46218967-CF0A-4AF7-A9A8-5B14E5A32865}"/>
              </a:ext>
            </a:extLst>
          </p:cNvPr>
          <p:cNvSpPr>
            <a:spLocks noGrp="1"/>
          </p:cNvSpPr>
          <p:nvPr>
            <p:ph type="sldNum" sz="quarter" idx="5"/>
          </p:nvPr>
        </p:nvSpPr>
        <p:spPr/>
        <p:txBody>
          <a:bodyPr/>
          <a:lstStyle/>
          <a:p>
            <a:fld id="{65FFDD6E-BD08-4936-9BD9-3819A70769CF}" type="slidenum">
              <a:rPr kumimoji="1" lang="ja-JP" altLang="en-US" smtClean="0"/>
              <a:pPr/>
              <a:t>12</a:t>
            </a:fld>
            <a:endParaRPr kumimoji="1" lang="ja-JP" altLang="en-US" dirty="0"/>
          </a:p>
        </p:txBody>
      </p:sp>
    </p:spTree>
    <p:extLst>
      <p:ext uri="{BB962C8B-B14F-4D97-AF65-F5344CB8AC3E}">
        <p14:creationId xmlns:p14="http://schemas.microsoft.com/office/powerpoint/2010/main" val="57852983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A1A9A1E6-9A5C-44E3-90EE-3C12BE03C625}"/>
              </a:ext>
            </a:extLst>
          </p:cNvPr>
          <p:cNvSpPr>
            <a:spLocks noGrp="1"/>
          </p:cNvSpPr>
          <p:nvPr>
            <p:ph type="sldNum" sz="quarter" idx="5"/>
          </p:nvPr>
        </p:nvSpPr>
        <p:spPr/>
        <p:txBody>
          <a:bodyPr/>
          <a:lstStyle/>
          <a:p>
            <a:fld id="{65FFDD6E-BD08-4936-9BD9-3819A70769CF}" type="slidenum">
              <a:rPr kumimoji="1" lang="ja-JP" altLang="en-US" smtClean="0"/>
              <a:pPr/>
              <a:t>123</a:t>
            </a:fld>
            <a:endParaRPr kumimoji="1" lang="ja-JP" altLang="en-US" dirty="0"/>
          </a:p>
        </p:txBody>
      </p:sp>
    </p:spTree>
    <p:extLst>
      <p:ext uri="{BB962C8B-B14F-4D97-AF65-F5344CB8AC3E}">
        <p14:creationId xmlns:p14="http://schemas.microsoft.com/office/powerpoint/2010/main" val="267848643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en-US" altLang="ja-JP" dirty="0">
              <a:solidFill>
                <a:schemeClr val="tx1"/>
              </a:solidFill>
              <a:latin typeface="ＭＳ ゴシック" panose="020B0609070205080204" pitchFamily="49" charset="-128"/>
              <a:ea typeface="ＭＳ ゴシック" panose="020B0609070205080204" pitchFamily="49" charset="-128"/>
            </a:endParaRPr>
          </a:p>
          <a:p>
            <a:pPr algn="l"/>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a:p>
            <a:endParaRPr kumimoji="1" lang="ja-JP" altLang="en-US" dirty="0"/>
          </a:p>
        </p:txBody>
      </p:sp>
      <p:sp>
        <p:nvSpPr>
          <p:cNvPr id="5" name="スライド番号プレースホルダー 4">
            <a:extLst>
              <a:ext uri="{FF2B5EF4-FFF2-40B4-BE49-F238E27FC236}">
                <a16:creationId xmlns:a16="http://schemas.microsoft.com/office/drawing/2014/main" xmlns="" id="{29F23F58-17A3-4956-8151-31772EB119D4}"/>
              </a:ext>
            </a:extLst>
          </p:cNvPr>
          <p:cNvSpPr>
            <a:spLocks noGrp="1"/>
          </p:cNvSpPr>
          <p:nvPr>
            <p:ph type="sldNum" sz="quarter" idx="5"/>
          </p:nvPr>
        </p:nvSpPr>
        <p:spPr/>
        <p:txBody>
          <a:bodyPr/>
          <a:lstStyle/>
          <a:p>
            <a:fld id="{65FFDD6E-BD08-4936-9BD9-3819A70769CF}" type="slidenum">
              <a:rPr kumimoji="1" lang="ja-JP" altLang="en-US" smtClean="0"/>
              <a:pPr/>
              <a:t>124</a:t>
            </a:fld>
            <a:endParaRPr kumimoji="1" lang="ja-JP" altLang="en-US" dirty="0"/>
          </a:p>
        </p:txBody>
      </p:sp>
    </p:spTree>
    <p:extLst>
      <p:ext uri="{BB962C8B-B14F-4D97-AF65-F5344CB8AC3E}">
        <p14:creationId xmlns:p14="http://schemas.microsoft.com/office/powerpoint/2010/main" val="40246485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98AC970F-3ED0-492E-9016-823BCB30880A}"/>
              </a:ext>
            </a:extLst>
          </p:cNvPr>
          <p:cNvSpPr>
            <a:spLocks noGrp="1"/>
          </p:cNvSpPr>
          <p:nvPr>
            <p:ph type="sldNum" sz="quarter" idx="5"/>
          </p:nvPr>
        </p:nvSpPr>
        <p:spPr/>
        <p:txBody>
          <a:bodyPr/>
          <a:lstStyle/>
          <a:p>
            <a:fld id="{65FFDD6E-BD08-4936-9BD9-3819A70769CF}" type="slidenum">
              <a:rPr kumimoji="1" lang="ja-JP" altLang="en-US" smtClean="0"/>
              <a:pPr/>
              <a:t>125</a:t>
            </a:fld>
            <a:endParaRPr kumimoji="1" lang="ja-JP" altLang="en-US" dirty="0"/>
          </a:p>
        </p:txBody>
      </p:sp>
    </p:spTree>
    <p:extLst>
      <p:ext uri="{BB962C8B-B14F-4D97-AF65-F5344CB8AC3E}">
        <p14:creationId xmlns:p14="http://schemas.microsoft.com/office/powerpoint/2010/main" val="4332361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xmlns="" id="{46218967-CF0A-4AF7-A9A8-5B14E5A32865}"/>
              </a:ext>
            </a:extLst>
          </p:cNvPr>
          <p:cNvSpPr>
            <a:spLocks noGrp="1"/>
          </p:cNvSpPr>
          <p:nvPr>
            <p:ph type="sldNum" sz="quarter" idx="5"/>
          </p:nvPr>
        </p:nvSpPr>
        <p:spPr/>
        <p:txBody>
          <a:bodyPr/>
          <a:lstStyle/>
          <a:p>
            <a:fld id="{65FFDD6E-BD08-4936-9BD9-3819A70769CF}" type="slidenum">
              <a:rPr lang="ja-JP" altLang="en-US" smtClean="0">
                <a:solidFill>
                  <a:prstClr val="black"/>
                </a:solidFill>
              </a:rPr>
              <a:pPr/>
              <a:t>126</a:t>
            </a:fld>
            <a:endParaRPr lang="ja-JP" altLang="en-US" dirty="0">
              <a:solidFill>
                <a:prstClr val="black"/>
              </a:solidFill>
            </a:endParaRPr>
          </a:p>
        </p:txBody>
      </p:sp>
    </p:spTree>
    <p:extLst>
      <p:ext uri="{BB962C8B-B14F-4D97-AF65-F5344CB8AC3E}">
        <p14:creationId xmlns:p14="http://schemas.microsoft.com/office/powerpoint/2010/main" val="218054927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・まず最初に「本願を信ぜんには」とはとある。これは、前文の「ただ信心を要とすとしるべし。</a:t>
            </a:r>
            <a:r>
              <a:rPr kumimoji="1" lang="ja-JP" altLang="en-US" sz="1600" dirty="0">
                <a:ea typeface="游ゴシック" panose="020B0400000000000000" pitchFamily="50" charset="-128"/>
              </a:rPr>
              <a:t>そのゆゑは、</a:t>
            </a:r>
            <a:r>
              <a:rPr kumimoji="1" lang="ja-JP" altLang="en-US" sz="1600" dirty="0">
                <a:solidFill>
                  <a:srgbClr val="FF0000"/>
                </a:solidFill>
                <a:ea typeface="游ゴシック" panose="020B0400000000000000" pitchFamily="50" charset="-128"/>
              </a:rPr>
              <a:t>罪悪深重・煩悩熾盛の衆生</a:t>
            </a:r>
            <a:r>
              <a:rPr kumimoji="1" lang="ja-JP" altLang="en-US" sz="1600" dirty="0">
                <a:ea typeface="游ゴシック" panose="020B0400000000000000" pitchFamily="50" charset="-128"/>
              </a:rPr>
              <a:t>をたすけんがための願にまします。」</a:t>
            </a:r>
            <a:r>
              <a:rPr kumimoji="1" lang="ja-JP" altLang="en-US" dirty="0"/>
              <a:t>といわれた言葉を受けられた言葉。</a:t>
            </a:r>
            <a:endParaRPr kumimoji="1" lang="en-US" altLang="ja-JP" dirty="0"/>
          </a:p>
          <a:p>
            <a:pPr algn="l"/>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98AC970F-3ED0-492E-9016-823BCB3088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2670974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0F76952E-DB65-47C0-83D4-77EC1C077F4E}"/>
              </a:ext>
            </a:extLst>
          </p:cNvPr>
          <p:cNvSpPr>
            <a:spLocks noGrp="1"/>
          </p:cNvSpPr>
          <p:nvPr>
            <p:ph type="sldNum" sz="quarter" idx="5"/>
          </p:nvPr>
        </p:nvSpPr>
        <p:spPr/>
        <p:txBody>
          <a:bodyPr/>
          <a:lstStyle/>
          <a:p>
            <a:fld id="{65FFDD6E-BD08-4936-9BD9-3819A70769CF}" type="slidenum">
              <a:rPr kumimoji="1" lang="ja-JP" altLang="en-US" smtClean="0"/>
              <a:pPr/>
              <a:t>128</a:t>
            </a:fld>
            <a:endParaRPr kumimoji="1" lang="ja-JP" altLang="en-US" dirty="0"/>
          </a:p>
        </p:txBody>
      </p:sp>
    </p:spTree>
    <p:extLst>
      <p:ext uri="{BB962C8B-B14F-4D97-AF65-F5344CB8AC3E}">
        <p14:creationId xmlns:p14="http://schemas.microsoft.com/office/powerpoint/2010/main" val="383863656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5" name="スライド番号プレースホルダー 4">
            <a:extLst>
              <a:ext uri="{FF2B5EF4-FFF2-40B4-BE49-F238E27FC236}">
                <a16:creationId xmlns:a16="http://schemas.microsoft.com/office/drawing/2014/main" xmlns="" id="{ADD0303E-D112-468A-81CE-D30EC5ACE790}"/>
              </a:ext>
            </a:extLst>
          </p:cNvPr>
          <p:cNvSpPr>
            <a:spLocks noGrp="1"/>
          </p:cNvSpPr>
          <p:nvPr>
            <p:ph type="sldNum" sz="quarter" idx="5"/>
          </p:nvPr>
        </p:nvSpPr>
        <p:spPr/>
        <p:txBody>
          <a:bodyPr/>
          <a:lstStyle/>
          <a:p>
            <a:fld id="{65FFDD6E-BD08-4936-9BD9-3819A70769CF}" type="slidenum">
              <a:rPr kumimoji="1" lang="ja-JP" altLang="en-US" smtClean="0"/>
              <a:pPr/>
              <a:t>129</a:t>
            </a:fld>
            <a:endParaRPr kumimoji="1" lang="ja-JP" altLang="en-US" dirty="0"/>
          </a:p>
        </p:txBody>
      </p:sp>
    </p:spTree>
    <p:extLst>
      <p:ext uri="{BB962C8B-B14F-4D97-AF65-F5344CB8AC3E}">
        <p14:creationId xmlns:p14="http://schemas.microsoft.com/office/powerpoint/2010/main" val="163293150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・第十八願に誓われた内容を見てみると、私たち衆生に「念仏させて」とある。</a:t>
            </a:r>
            <a:endParaRPr kumimoji="1" lang="en-US" altLang="ja-JP" dirty="0"/>
          </a:p>
          <a:p>
            <a:endParaRPr kumimoji="1" lang="ja-JP" altLang="en-US" dirty="0"/>
          </a:p>
        </p:txBody>
      </p:sp>
      <p:sp>
        <p:nvSpPr>
          <p:cNvPr id="5" name="スライド番号プレースホルダー 4">
            <a:extLst>
              <a:ext uri="{FF2B5EF4-FFF2-40B4-BE49-F238E27FC236}">
                <a16:creationId xmlns:a16="http://schemas.microsoft.com/office/drawing/2014/main" xmlns="" id="{83AAB164-46E3-4E5A-9F24-B0738F380A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2194499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・本願が私の称名念仏となるプロセスを見てみたい。</a:t>
            </a:r>
            <a:endParaRPr kumimoji="1" lang="en-US" altLang="ja-JP" dirty="0"/>
          </a:p>
          <a:p>
            <a:r>
              <a:rPr kumimoji="1" lang="ja-JP" altLang="en-US" dirty="0"/>
              <a:t>・まず「本願」とは根本の願という意味で「第十八願」を指す。</a:t>
            </a:r>
            <a:endParaRPr kumimoji="1" lang="en-US" altLang="ja-JP" dirty="0"/>
          </a:p>
          <a:p>
            <a:r>
              <a:rPr kumimoji="1" lang="ja-JP" altLang="en-US" dirty="0"/>
              <a:t>・本願が成就して、願いが力となってはたらくことを「本願力」という。この本願力の具体的な形が南無阿弥陀仏の名号である。</a:t>
            </a:r>
            <a:endParaRPr kumimoji="1" lang="en-US" altLang="ja-JP" dirty="0"/>
          </a:p>
          <a:p>
            <a:r>
              <a:rPr kumimoji="1" lang="ja-JP" altLang="en-US" dirty="0"/>
              <a:t>・この名号が私に届いて、つまり聞いて、私の口から出てきた声が称名念仏となる。</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1759689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・つまり、称名念仏の大元は名号「南無阿弥陀仏」そのものであり、阿弥陀仏の本願と修行のすべての功徳がおさめられている。</a:t>
            </a:r>
            <a:endParaRPr kumimoji="1" lang="en-US" altLang="ja-JP"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300" b="0" i="0" u="none" strike="noStrike" kern="1200" cap="none" spc="0" normalizeH="0" baseline="0" noProof="0">
                <a:ln>
                  <a:noFill/>
                </a:ln>
                <a:solidFill>
                  <a:prstClr val="black"/>
                </a:solidFill>
                <a:effectLst/>
                <a:uLnTx/>
                <a:uFillTx/>
                <a:latin typeface="Calibri"/>
                <a:ea typeface="新細明體" panose="020B0604030504040204" pitchFamily="18" charset="-120"/>
                <a:cs typeface="+mn-cs"/>
              </a:rPr>
              <a:t>2018/02/10</a:t>
            </a:r>
            <a:r>
              <a:rPr kumimoji="1" lang="zh-TW" altLang="en-US" sz="1300" b="0" i="0" u="none" strike="noStrike" kern="1200" cap="none" spc="0" normalizeH="0" baseline="0" noProof="0">
                <a:ln>
                  <a:noFill/>
                </a:ln>
                <a:solidFill>
                  <a:prstClr val="black"/>
                </a:solidFill>
                <a:effectLst/>
                <a:uLnTx/>
                <a:uFillTx/>
                <a:latin typeface="Calibri"/>
                <a:ea typeface="新細明體" panose="020B0604030504040204" pitchFamily="18" charset="-120"/>
                <a:cs typeface="+mn-cs"/>
              </a:rPr>
              <a:t>（第４回：西河雅人）</a:t>
            </a: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40612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ＭＳ ゴシック" panose="020B0609070205080204" pitchFamily="49" charset="-128"/>
                <a:ea typeface="ＭＳ ゴシック" panose="020B0609070205080204" pitchFamily="49" charset="-128"/>
              </a:rPr>
              <a:t>・</a:t>
            </a:r>
            <a:r>
              <a:rPr lang="ja-JP" altLang="en-US" dirty="0">
                <a:solidFill>
                  <a:schemeClr val="tx1"/>
                </a:solidFill>
                <a:latin typeface="ＭＳ ゴシック" panose="020B0609070205080204" pitchFamily="49" charset="-128"/>
                <a:ea typeface="ＭＳ ゴシック" panose="020B0609070205080204" pitchFamily="49" charset="-128"/>
              </a:rPr>
              <a:t>（拝読）</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lgn="l"/>
            <a:endParaRPr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xmlns="" id="{46218967-CF0A-4AF7-A9A8-5B14E5A32865}"/>
              </a:ext>
            </a:extLst>
          </p:cNvPr>
          <p:cNvSpPr>
            <a:spLocks noGrp="1"/>
          </p:cNvSpPr>
          <p:nvPr>
            <p:ph type="sldNum" sz="quarter" idx="5"/>
          </p:nvPr>
        </p:nvSpPr>
        <p:spPr/>
        <p:txBody>
          <a:bodyPr/>
          <a:lstStyle/>
          <a:p>
            <a:fld id="{65FFDD6E-BD08-4936-9BD9-3819A70769CF}" type="slidenum">
              <a:rPr kumimoji="1" lang="ja-JP" altLang="en-US" smtClean="0"/>
              <a:pPr/>
              <a:t>13</a:t>
            </a:fld>
            <a:endParaRPr kumimoji="1" lang="ja-JP" altLang="en-US" dirty="0"/>
          </a:p>
        </p:txBody>
      </p:sp>
    </p:spTree>
    <p:extLst>
      <p:ext uri="{BB962C8B-B14F-4D97-AF65-F5344CB8AC3E}">
        <p14:creationId xmlns:p14="http://schemas.microsoft.com/office/powerpoint/2010/main" val="927065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・念仏の行者は、このような最高の功徳を身に得ているのであって、仏になるための修行や他の善根功徳は何一つ必要としない。</a:t>
            </a:r>
            <a:endParaRPr kumimoji="1" lang="en-US" altLang="ja-JP"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300" b="0" i="0" u="none" strike="noStrike" kern="1200" cap="none" spc="0" normalizeH="0" baseline="0" noProof="0">
                <a:ln>
                  <a:noFill/>
                </a:ln>
                <a:solidFill>
                  <a:prstClr val="black"/>
                </a:solidFill>
                <a:effectLst/>
                <a:uLnTx/>
                <a:uFillTx/>
                <a:latin typeface="Calibri"/>
                <a:ea typeface="新細明體" panose="020B0604030504040204" pitchFamily="18" charset="-120"/>
                <a:cs typeface="+mn-cs"/>
              </a:rPr>
              <a:t>2018/02/10</a:t>
            </a:r>
            <a:r>
              <a:rPr kumimoji="1" lang="zh-TW" altLang="en-US" sz="1300" b="0" i="0" u="none" strike="noStrike" kern="1200" cap="none" spc="0" normalizeH="0" baseline="0" noProof="0">
                <a:ln>
                  <a:noFill/>
                </a:ln>
                <a:solidFill>
                  <a:prstClr val="black"/>
                </a:solidFill>
                <a:effectLst/>
                <a:uLnTx/>
                <a:uFillTx/>
                <a:latin typeface="Calibri"/>
                <a:ea typeface="新細明體" panose="020B0604030504040204" pitchFamily="18" charset="-120"/>
                <a:cs typeface="+mn-cs"/>
              </a:rPr>
              <a:t>（第４回：西河雅人）</a:t>
            </a: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8891946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ADD0303E-D112-468A-81CE-D30EC5ACE7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9208550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・これは、本願の絶対性を現している。</a:t>
            </a:r>
            <a:endParaRPr kumimoji="1" lang="en-US" altLang="ja-JP" dirty="0"/>
          </a:p>
          <a:p>
            <a:r>
              <a:rPr kumimoji="1" lang="ja-JP" altLang="en-US" dirty="0"/>
              <a:t>・私の側のはたらきや条件は一切不要であり、阿弥陀仏の一方的な救いということ。</a:t>
            </a:r>
            <a:endParaRPr kumimoji="1" lang="en-US" altLang="ja-JP" dirty="0"/>
          </a:p>
        </p:txBody>
      </p:sp>
      <p:sp>
        <p:nvSpPr>
          <p:cNvPr id="5" name="スライド番号プレースホルダー 4">
            <a:extLst>
              <a:ext uri="{FF2B5EF4-FFF2-40B4-BE49-F238E27FC236}">
                <a16:creationId xmlns:a16="http://schemas.microsoft.com/office/drawing/2014/main" xmlns="" id="{ADD0303E-D112-468A-81CE-D30EC5ACE7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3961083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a:solidFill>
                  <a:schemeClr val="tx1"/>
                </a:solidFill>
                <a:latin typeface="ＭＳ ゴシック" panose="020B0609070205080204" pitchFamily="49" charset="-128"/>
                <a:ea typeface="ＭＳ ゴシック" panose="020B0609070205080204" pitchFamily="49" charset="-128"/>
              </a:rPr>
              <a:t>・これは私自身の深い罪悪感情ともいえる、</a:t>
            </a:r>
            <a:r>
              <a:rPr kumimoji="1" lang="ja-JP" altLang="en-US" dirty="0"/>
              <a:t>阿弥陀仏の本願への不信感、不安感、疑い心のあらわれを戒められた言葉。</a:t>
            </a:r>
          </a:p>
        </p:txBody>
      </p:sp>
      <p:sp>
        <p:nvSpPr>
          <p:cNvPr id="5" name="スライド番号プレースホルダー 4">
            <a:extLst>
              <a:ext uri="{FF2B5EF4-FFF2-40B4-BE49-F238E27FC236}">
                <a16:creationId xmlns:a16="http://schemas.microsoft.com/office/drawing/2014/main" xmlns="" id="{0F76952E-DB65-47C0-83D4-77EC1C077F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6465594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latin typeface="ＭＳ ゴシック" panose="020B0609070205080204" pitchFamily="49" charset="-128"/>
                <a:ea typeface="ＭＳ ゴシック" panose="020B0609070205080204" pitchFamily="49" charset="-128"/>
              </a:rPr>
              <a:t>・たとえば、「私はとても欲深い人間だ。いくら阿弥陀仏でも私みたいな者は救ってくださらないだろう」とか、自分の罪悪性を知れば知るほど、往生への不安は高まっていく。</a:t>
            </a:r>
            <a:endParaRPr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t>・「いくら阿弥陀仏でも</a:t>
            </a:r>
            <a:r>
              <a:rPr kumimoji="1" lang="en-US" altLang="ja-JP" dirty="0"/>
              <a:t>…</a:t>
            </a:r>
            <a:r>
              <a:rPr kumimoji="1" lang="ja-JP" altLang="en-US" dirty="0"/>
              <a:t>」とは、本願に対して不安と不信を抱いているということ。</a:t>
            </a:r>
          </a:p>
        </p:txBody>
      </p:sp>
      <p:sp>
        <p:nvSpPr>
          <p:cNvPr id="5" name="スライド番号プレースホルダー 4">
            <a:extLst>
              <a:ext uri="{FF2B5EF4-FFF2-40B4-BE49-F238E27FC236}">
                <a16:creationId xmlns:a16="http://schemas.microsoft.com/office/drawing/2014/main" xmlns="" id="{17655156-AB6F-4446-8DA2-E6B4365BCB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821192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a:solidFill>
                  <a:schemeClr val="tx1"/>
                </a:solidFill>
                <a:latin typeface="ＭＳ ゴシック" panose="020B0609070205080204" pitchFamily="49" charset="-128"/>
                <a:ea typeface="ＭＳ ゴシック" panose="020B0609070205080204" pitchFamily="49" charset="-128"/>
              </a:rPr>
              <a:t>・阿弥陀さまの本願による救いは、私たちの煩悩に邪魔されるような救いではない。</a:t>
            </a:r>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ADD0303E-D112-468A-81CE-D30EC5ACE7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2273785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latin typeface="ＭＳ ゴシック" panose="020B0609070205080204" pitchFamily="49" charset="-128"/>
                <a:ea typeface="ＭＳ ゴシック" panose="020B0609070205080204" pitchFamily="49" charset="-128"/>
              </a:rPr>
              <a:t>・つまり、阿弥陀仏の本願は、「罪悪深重・煩悩熾盛」の悪人に焦点があてられる悪人正機の願い、この私を目当てに建てられた願だからなんだよ、ということが示されている。</a:t>
            </a:r>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300" b="0" i="0" u="none" strike="noStrike" kern="1200" cap="none" spc="0" normalizeH="0" baseline="0" noProof="0">
                <a:ln>
                  <a:noFill/>
                </a:ln>
                <a:solidFill>
                  <a:prstClr val="black"/>
                </a:solidFill>
                <a:effectLst/>
                <a:uLnTx/>
                <a:uFillTx/>
                <a:latin typeface="Calibri"/>
                <a:ea typeface="新細明體" panose="020B0604030504040204" pitchFamily="18" charset="-120"/>
                <a:cs typeface="+mn-cs"/>
              </a:rPr>
              <a:t>2018/02/10</a:t>
            </a:r>
            <a:r>
              <a:rPr kumimoji="1" lang="zh-TW" altLang="en-US" sz="1300" b="0" i="0" u="none" strike="noStrike" kern="1200" cap="none" spc="0" normalizeH="0" baseline="0" noProof="0">
                <a:ln>
                  <a:noFill/>
                </a:ln>
                <a:solidFill>
                  <a:prstClr val="black"/>
                </a:solidFill>
                <a:effectLst/>
                <a:uLnTx/>
                <a:uFillTx/>
                <a:latin typeface="Calibri"/>
                <a:ea typeface="新細明體" panose="020B0604030504040204" pitchFamily="18" charset="-120"/>
                <a:cs typeface="+mn-cs"/>
              </a:rPr>
              <a:t>（第４回：西河雅人）</a:t>
            </a: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3801042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ＭＳ ゴシック" panose="020B0609070205080204" pitchFamily="49" charset="-128"/>
                <a:ea typeface="ＭＳ ゴシック" panose="020B0609070205080204" pitchFamily="49" charset="-128"/>
              </a:rPr>
              <a:t>・つまり本願の信心をいただいた者は、「悪をもおそるべからず」といわれるは、前に「老少・善悪のひとをえらばず」と言われるように、私がどれほどの悪業・煩悩をもっていようとも、それが本願にとって何の障害にもならないということ。</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ＭＳ ゴシック" panose="020B0609070205080204" pitchFamily="49" charset="-128"/>
                <a:ea typeface="ＭＳ ゴシック" panose="020B0609070205080204" pitchFamily="49" charset="-128"/>
              </a:rPr>
              <a:t>・これは、阿弥陀仏の本願の無礙性（さわりなき救い）をあらわしている。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xmlns="" id="{ADD0303E-D112-468A-81CE-D30EC5ACE7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7325920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・阿弥陀仏のご本願の救いの、「絶対性」と「無礙性」を信じて、本願のおおせのままにお念仏させていただくということ。</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3147460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a:solidFill>
                  <a:schemeClr val="tx1"/>
                </a:solidFill>
                <a:latin typeface="ＭＳ ゴシック" panose="020B0609070205080204" pitchFamily="49" charset="-128"/>
                <a:ea typeface="ＭＳ ゴシック" panose="020B0609070205080204" pitchFamily="49" charset="-128"/>
              </a:rPr>
              <a:t>・ここで念のため、「他</a:t>
            </a:r>
            <a:r>
              <a:rPr kumimoji="1" lang="ja-JP" altLang="en-US" sz="1600" b="0"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の善も要にあらず」「悪をもおそるべからず」と聞くと、「善いことをしなくてもいいんだ」、「悪いことをしても救われるんだ」と、とんでもない誤解をすることになる。</a:t>
            </a:r>
            <a:endParaRPr kumimoji="1" lang="en-US" altLang="ja-JP" sz="1600" b="0"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a:p>
            <a:pPr algn="l"/>
            <a:endParaRPr kumimoji="1" lang="ja-JP" altLang="en-US" dirty="0"/>
          </a:p>
        </p:txBody>
      </p:sp>
      <p:sp>
        <p:nvSpPr>
          <p:cNvPr id="5" name="スライド番号プレースホルダー 4">
            <a:extLst>
              <a:ext uri="{FF2B5EF4-FFF2-40B4-BE49-F238E27FC236}">
                <a16:creationId xmlns:a16="http://schemas.microsoft.com/office/drawing/2014/main" xmlns="" id="{0F76952E-DB65-47C0-83D4-77EC1C077F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0194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t>・まず冒頭の「弥陀」</a:t>
            </a:r>
            <a:r>
              <a:rPr kumimoji="1" lang="ja-JP" altLang="en-US" dirty="0"/>
              <a:t>とは、「阿弥陀仏」を略されたもの。阿弥陀如来ともいう。</a:t>
            </a:r>
          </a:p>
        </p:txBody>
      </p:sp>
      <p:sp>
        <p:nvSpPr>
          <p:cNvPr id="5" name="スライド番号プレースホルダー 4">
            <a:extLst>
              <a:ext uri="{FF2B5EF4-FFF2-40B4-BE49-F238E27FC236}">
                <a16:creationId xmlns:a16="http://schemas.microsoft.com/office/drawing/2014/main" xmlns="" id="{66AAE53A-20A5-4AAA-BFC0-48A26B38D926}"/>
              </a:ext>
            </a:extLst>
          </p:cNvPr>
          <p:cNvSpPr>
            <a:spLocks noGrp="1"/>
          </p:cNvSpPr>
          <p:nvPr>
            <p:ph type="sldNum" sz="quarter" idx="5"/>
          </p:nvPr>
        </p:nvSpPr>
        <p:spPr/>
        <p:txBody>
          <a:bodyPr/>
          <a:lstStyle/>
          <a:p>
            <a:fld id="{65FFDD6E-BD08-4936-9BD9-3819A70769CF}" type="slidenum">
              <a:rPr kumimoji="1" lang="ja-JP" altLang="en-US" smtClean="0"/>
              <a:pPr/>
              <a:t>14</a:t>
            </a:fld>
            <a:endParaRPr kumimoji="1" lang="ja-JP" altLang="en-US" dirty="0"/>
          </a:p>
        </p:txBody>
      </p:sp>
    </p:spTree>
    <p:extLst>
      <p:ext uri="{BB962C8B-B14F-4D97-AF65-F5344CB8AC3E}">
        <p14:creationId xmlns:p14="http://schemas.microsoft.com/office/powerpoint/2010/main" val="411971407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698875"/>
          </a:xfrm>
        </p:spPr>
      </p:sp>
      <p:sp>
        <p:nvSpPr>
          <p:cNvPr id="3" name="ノート プレースホルダー 2"/>
          <p:cNvSpPr>
            <a:spLocks noGrp="1"/>
          </p:cNvSpPr>
          <p:nvPr>
            <p:ph type="body" idx="1"/>
          </p:nvPr>
        </p:nvSpPr>
        <p:spPr/>
        <p:txBody>
          <a:bodyPr/>
          <a:lstStyle/>
          <a:p>
            <a:pPr defTabSz="914274">
              <a:defRPr/>
            </a:pPr>
            <a:r>
              <a:rPr lang="ja-JP" altLang="en-US" dirty="0">
                <a:latin typeface="游ゴシック" panose="020B0400000000000000" pitchFamily="50" charset="-128"/>
                <a:ea typeface="游ゴシック" panose="020B0400000000000000" pitchFamily="50" charset="-128"/>
              </a:rPr>
              <a:t>・親鸞聖人ご在世当時より、「造悪無礙」という、間違った考えをもつ者がいたといわれている。</a:t>
            </a:r>
            <a:endParaRPr lang="en-US" altLang="ja-JP" dirty="0">
              <a:latin typeface="游ゴシック" panose="020B0400000000000000" pitchFamily="50" charset="-128"/>
              <a:ea typeface="游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143</a:t>
            </a:fld>
            <a:endParaRPr kumimoji="1" lang="ja-JP" altLang="en-US" dirty="0"/>
          </a:p>
        </p:txBody>
      </p:sp>
      <p:sp>
        <p:nvSpPr>
          <p:cNvPr id="5" name="ヘッダー プレースホルダー 4"/>
          <p:cNvSpPr>
            <a:spLocks noGrp="1"/>
          </p:cNvSpPr>
          <p:nvPr>
            <p:ph type="hdr" sz="quarter" idx="11"/>
          </p:nvPr>
        </p:nvSpPr>
        <p:spPr/>
        <p:txBody>
          <a:bodyPr/>
          <a:lstStyle/>
          <a:p>
            <a:r>
              <a:rPr kumimoji="1" lang="en-US" altLang="zh-TW"/>
              <a:t>2018/02/10</a:t>
            </a:r>
            <a:r>
              <a:rPr kumimoji="1" lang="zh-TW" altLang="en-US"/>
              <a:t>（第４回：西河雅人）</a:t>
            </a:r>
            <a:endParaRPr kumimoji="1" lang="ja-JP" altLang="en-US" dirty="0"/>
          </a:p>
        </p:txBody>
      </p:sp>
    </p:spTree>
    <p:extLst>
      <p:ext uri="{BB962C8B-B14F-4D97-AF65-F5344CB8AC3E}">
        <p14:creationId xmlns:p14="http://schemas.microsoft.com/office/powerpoint/2010/main" val="148992525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5FFDD6E-BD08-4936-9BD9-3819A70769CF}" type="slidenum">
              <a:rPr kumimoji="1" lang="ja-JP" altLang="en-US" smtClean="0"/>
              <a:pPr/>
              <a:t>144</a:t>
            </a:fld>
            <a:endParaRPr kumimoji="1" lang="ja-JP" altLang="en-US" dirty="0"/>
          </a:p>
        </p:txBody>
      </p:sp>
    </p:spTree>
    <p:extLst>
      <p:ext uri="{BB962C8B-B14F-4D97-AF65-F5344CB8AC3E}">
        <p14:creationId xmlns:p14="http://schemas.microsoft.com/office/powerpoint/2010/main" val="30092337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387A6298-B7EB-4571-901F-AB20598FF005}"/>
              </a:ext>
            </a:extLst>
          </p:cNvPr>
          <p:cNvSpPr>
            <a:spLocks noGrp="1"/>
          </p:cNvSpPr>
          <p:nvPr>
            <p:ph type="sldNum" sz="quarter" idx="5"/>
          </p:nvPr>
        </p:nvSpPr>
        <p:spPr/>
        <p:txBody>
          <a:bodyPr/>
          <a:lstStyle/>
          <a:p>
            <a:fld id="{65FFDD6E-BD08-4936-9BD9-3819A70769CF}" type="slidenum">
              <a:rPr kumimoji="1" lang="ja-JP" altLang="en-US" smtClean="0"/>
              <a:pPr/>
              <a:t>145</a:t>
            </a:fld>
            <a:endParaRPr kumimoji="1" lang="ja-JP" altLang="en-US" dirty="0"/>
          </a:p>
        </p:txBody>
      </p:sp>
    </p:spTree>
    <p:extLst>
      <p:ext uri="{BB962C8B-B14F-4D97-AF65-F5344CB8AC3E}">
        <p14:creationId xmlns:p14="http://schemas.microsoft.com/office/powerpoint/2010/main" val="22092594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en-US" altLang="ja-JP" dirty="0"/>
          </a:p>
          <a:p>
            <a:pPr algn="l"/>
            <a:endParaRPr kumimoji="1" lang="ja-JP" altLang="en-US" dirty="0"/>
          </a:p>
        </p:txBody>
      </p:sp>
      <p:sp>
        <p:nvSpPr>
          <p:cNvPr id="5" name="スライド番号プレースホルダー 4">
            <a:extLst>
              <a:ext uri="{FF2B5EF4-FFF2-40B4-BE49-F238E27FC236}">
                <a16:creationId xmlns:a16="http://schemas.microsoft.com/office/drawing/2014/main" xmlns="" id="{315DE2E1-7AA2-4FEE-9287-80A269A2A34F}"/>
              </a:ext>
            </a:extLst>
          </p:cNvPr>
          <p:cNvSpPr>
            <a:spLocks noGrp="1"/>
          </p:cNvSpPr>
          <p:nvPr>
            <p:ph type="sldNum" sz="quarter" idx="5"/>
          </p:nvPr>
        </p:nvSpPr>
        <p:spPr/>
        <p:txBody>
          <a:bodyPr/>
          <a:lstStyle/>
          <a:p>
            <a:fld id="{65FFDD6E-BD08-4936-9BD9-3819A70769CF}" type="slidenum">
              <a:rPr kumimoji="1" lang="ja-JP" altLang="en-US" smtClean="0"/>
              <a:pPr/>
              <a:t>146</a:t>
            </a:fld>
            <a:endParaRPr kumimoji="1" lang="ja-JP" altLang="en-US" dirty="0"/>
          </a:p>
        </p:txBody>
      </p:sp>
    </p:spTree>
    <p:extLst>
      <p:ext uri="{BB962C8B-B14F-4D97-AF65-F5344CB8AC3E}">
        <p14:creationId xmlns:p14="http://schemas.microsoft.com/office/powerpoint/2010/main" val="1378084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ＭＳ ゴシック" panose="020B0609070205080204" pitchFamily="49" charset="-128"/>
                <a:ea typeface="ＭＳ ゴシック" panose="020B0609070205080204" pitchFamily="49" charset="-128"/>
              </a:rPr>
              <a:t>・</a:t>
            </a:r>
            <a:r>
              <a:rPr kumimoji="1" lang="en-US" altLang="ja-JP" dirty="0">
                <a:solidFill>
                  <a:schemeClr val="tx1"/>
                </a:solidFill>
                <a:latin typeface="ＭＳ ゴシック" panose="020B0609070205080204" pitchFamily="49" charset="-128"/>
                <a:ea typeface="ＭＳ ゴシック" panose="020B0609070205080204" pitchFamily="49" charset="-128"/>
              </a:rPr>
              <a:t>『</a:t>
            </a:r>
            <a:r>
              <a:rPr kumimoji="1" lang="ja-JP" altLang="en-US" dirty="0">
                <a:solidFill>
                  <a:schemeClr val="tx1"/>
                </a:solidFill>
                <a:latin typeface="ＭＳ ゴシック" panose="020B0609070205080204" pitchFamily="49" charset="-128"/>
                <a:ea typeface="ＭＳ ゴシック" panose="020B0609070205080204" pitchFamily="49" charset="-128"/>
              </a:rPr>
              <a:t>仏説無量寿経</a:t>
            </a:r>
            <a:r>
              <a:rPr kumimoji="1" lang="en-US" altLang="ja-JP" dirty="0">
                <a:solidFill>
                  <a:schemeClr val="tx1"/>
                </a:solidFill>
                <a:latin typeface="ＭＳ ゴシック" panose="020B0609070205080204" pitchFamily="49" charset="-128"/>
                <a:ea typeface="ＭＳ ゴシック" panose="020B0609070205080204" pitchFamily="49" charset="-128"/>
              </a:rPr>
              <a:t>』</a:t>
            </a:r>
            <a:r>
              <a:rPr kumimoji="1" lang="ja-JP" altLang="en-US" dirty="0">
                <a:solidFill>
                  <a:schemeClr val="tx1"/>
                </a:solidFill>
                <a:latin typeface="ＭＳ ゴシック" panose="020B0609070205080204" pitchFamily="49" charset="-128"/>
                <a:ea typeface="ＭＳ ゴシック" panose="020B0609070205080204" pitchFamily="49" charset="-128"/>
              </a:rPr>
              <a:t>（大経）には、「阿弥陀仏は、西方の極楽浄土におられ、あらゆる生きとし生けるものを、苦しみから救いたいとはたらいておられる仏である」と説かれている。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dirty="0">
                <a:solidFill>
                  <a:schemeClr val="tx1"/>
                </a:solidFill>
                <a:latin typeface="ＭＳ ゴシック" panose="020B0609070205080204" pitchFamily="49" charset="-128"/>
                <a:ea typeface="ＭＳ ゴシック" panose="020B0609070205080204" pitchFamily="49" charset="-128"/>
              </a:rPr>
              <a:t>・そして阿弥陀仏とは、限りない命と光の仏さま。限りない命と光によって、私たち生きとし生ける者をみな救うとはたらかれている仏さま。</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888FE93E-7B81-45E3-9B64-1B6AE1EBD060}"/>
              </a:ext>
            </a:extLst>
          </p:cNvPr>
          <p:cNvSpPr>
            <a:spLocks noGrp="1"/>
          </p:cNvSpPr>
          <p:nvPr>
            <p:ph type="sldNum" sz="quarter" idx="5"/>
          </p:nvPr>
        </p:nvSpPr>
        <p:spPr/>
        <p:txBody>
          <a:bodyPr/>
          <a:lstStyle/>
          <a:p>
            <a:fld id="{65FFDD6E-BD08-4936-9BD9-3819A70769CF}" type="slidenum">
              <a:rPr kumimoji="1" lang="ja-JP" altLang="en-US" smtClean="0"/>
              <a:pPr/>
              <a:t>15</a:t>
            </a:fld>
            <a:endParaRPr kumimoji="1" lang="ja-JP" altLang="en-US" dirty="0"/>
          </a:p>
        </p:txBody>
      </p:sp>
    </p:spTree>
    <p:extLst>
      <p:ext uri="{BB962C8B-B14F-4D97-AF65-F5344CB8AC3E}">
        <p14:creationId xmlns:p14="http://schemas.microsoft.com/office/powerpoint/2010/main" val="3386693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ＭＳ ゴシック" panose="020B0609070205080204" pitchFamily="49" charset="-128"/>
                <a:ea typeface="ＭＳ ゴシック" panose="020B0609070205080204" pitchFamily="49" charset="-128"/>
              </a:rPr>
              <a:t>・阿弥陀仏は古いインドの言葉で、「アミターユス」と「アミターバ」とよばれている。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dirty="0">
                <a:solidFill>
                  <a:schemeClr val="tx1"/>
                </a:solidFill>
                <a:latin typeface="ＭＳ ゴシック" panose="020B0609070205080204" pitchFamily="49" charset="-128"/>
                <a:ea typeface="ＭＳ ゴシック" panose="020B0609070205080204" pitchFamily="49" charset="-128"/>
              </a:rPr>
              <a:t>・「アミターユス」は、限りない命を有する者、「アミターバ」は、限りない光を有する者という意味。</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dirty="0">
                <a:solidFill>
                  <a:schemeClr val="tx1"/>
                </a:solidFill>
                <a:latin typeface="ＭＳ ゴシック" panose="020B0609070205080204" pitchFamily="49" charset="-128"/>
                <a:ea typeface="ＭＳ ゴシック" panose="020B0609070205080204" pitchFamily="49" charset="-128"/>
              </a:rPr>
              <a:t>・これによって、阿弥陀仏は限りない命と光の仏さまといえる。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algn="l"/>
            <a:endParaRPr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xmlns="" id="{93CDCF95-4263-49D6-92CA-D3EEA2C1AB64}"/>
              </a:ext>
            </a:extLst>
          </p:cNvPr>
          <p:cNvSpPr>
            <a:spLocks noGrp="1"/>
          </p:cNvSpPr>
          <p:nvPr>
            <p:ph type="sldNum" sz="quarter" idx="5"/>
          </p:nvPr>
        </p:nvSpPr>
        <p:spPr/>
        <p:txBody>
          <a:bodyPr/>
          <a:lstStyle/>
          <a:p>
            <a:fld id="{65FFDD6E-BD08-4936-9BD9-3819A70769CF}" type="slidenum">
              <a:rPr kumimoji="1" lang="ja-JP" altLang="en-US" smtClean="0"/>
              <a:pPr/>
              <a:t>16</a:t>
            </a:fld>
            <a:endParaRPr kumimoji="1" lang="ja-JP" altLang="en-US" dirty="0"/>
          </a:p>
        </p:txBody>
      </p:sp>
    </p:spTree>
    <p:extLst>
      <p:ext uri="{BB962C8B-B14F-4D97-AF65-F5344CB8AC3E}">
        <p14:creationId xmlns:p14="http://schemas.microsoft.com/office/powerpoint/2010/main" val="670698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ＭＳ ゴシック" panose="020B0609070205080204" pitchFamily="49" charset="-128"/>
                <a:ea typeface="ＭＳ ゴシック" panose="020B0609070205080204" pitchFamily="49" charset="-128"/>
              </a:rPr>
              <a:t>・阿弥陀仏の命に限りがないということは、時間的な無限をあらわしている。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dirty="0">
                <a:solidFill>
                  <a:schemeClr val="tx1"/>
                </a:solidFill>
                <a:latin typeface="ＭＳ ゴシック" panose="020B0609070205080204" pitchFamily="49" charset="-128"/>
                <a:ea typeface="ＭＳ ゴシック" panose="020B0609070205080204" pitchFamily="49" charset="-128"/>
              </a:rPr>
              <a:t>・中国では「無量寿」と翻訳されている。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dirty="0">
                <a:solidFill>
                  <a:schemeClr val="tx1"/>
                </a:solidFill>
                <a:latin typeface="ＭＳ ゴシック" panose="020B0609070205080204" pitchFamily="49" charset="-128"/>
                <a:ea typeface="ＭＳ ゴシック" panose="020B0609070205080204" pitchFamily="49" charset="-128"/>
              </a:rPr>
              <a:t>・「無量寿」とは、過去・現在・未来いつの時代であっても迷える者を救おうとはたらかれているということ。</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algn="l"/>
            <a:r>
              <a:rPr lang="ja-JP" altLang="en-US" dirty="0">
                <a:solidFill>
                  <a:schemeClr val="tx1"/>
                </a:solidFill>
                <a:latin typeface="ＭＳ ゴシック" panose="020B0609070205080204" pitchFamily="49" charset="-128"/>
                <a:ea typeface="ＭＳ ゴシック" panose="020B0609070205080204" pitchFamily="49" charset="-128"/>
              </a:rPr>
              <a:t>・次に、阿弥陀仏の光に限りがないということは、空間的な無限をあらわしている。</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lgn="l"/>
            <a:r>
              <a:rPr lang="ja-JP" altLang="en-US" dirty="0">
                <a:solidFill>
                  <a:schemeClr val="tx1"/>
                </a:solidFill>
                <a:latin typeface="ＭＳ ゴシック" panose="020B0609070205080204" pitchFamily="49" charset="-128"/>
                <a:ea typeface="ＭＳ ゴシック" panose="020B0609070205080204" pitchFamily="49" charset="-128"/>
              </a:rPr>
              <a:t>・中国では「無量光」と翻訳されている。</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lgn="l"/>
            <a:r>
              <a:rPr lang="ja-JP" altLang="en-US" dirty="0">
                <a:solidFill>
                  <a:schemeClr val="tx1"/>
                </a:solidFill>
                <a:latin typeface="ＭＳ ゴシック" panose="020B0609070205080204" pitchFamily="49" charset="-128"/>
                <a:ea typeface="ＭＳ ゴシック" panose="020B0609070205080204" pitchFamily="49" charset="-128"/>
              </a:rPr>
              <a:t>・「無量光」とは、ありとあらゆる世界に迷える者がいれば、救わずにはおれないとはたらかれているということ。</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2AB12D80-A251-4F6C-8E91-37A088B209BF}"/>
              </a:ext>
            </a:extLst>
          </p:cNvPr>
          <p:cNvSpPr>
            <a:spLocks noGrp="1"/>
          </p:cNvSpPr>
          <p:nvPr>
            <p:ph type="sldNum" sz="quarter" idx="5"/>
          </p:nvPr>
        </p:nvSpPr>
        <p:spPr/>
        <p:txBody>
          <a:bodyPr/>
          <a:lstStyle/>
          <a:p>
            <a:fld id="{65FFDD6E-BD08-4936-9BD9-3819A70769CF}" type="slidenum">
              <a:rPr kumimoji="1" lang="ja-JP" altLang="en-US" smtClean="0"/>
              <a:pPr/>
              <a:t>17</a:t>
            </a:fld>
            <a:endParaRPr kumimoji="1" lang="ja-JP" altLang="en-US" dirty="0"/>
          </a:p>
        </p:txBody>
      </p:sp>
    </p:spTree>
    <p:extLst>
      <p:ext uri="{BB962C8B-B14F-4D97-AF65-F5344CB8AC3E}">
        <p14:creationId xmlns:p14="http://schemas.microsoft.com/office/powerpoint/2010/main" val="890343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ＭＳ ゴシック" panose="020B0609070205080204" pitchFamily="49" charset="-128"/>
                <a:ea typeface="ＭＳ ゴシック" panose="020B0609070205080204" pitchFamily="49" charset="-128"/>
              </a:rPr>
              <a:t>・一言でいえば、阿弥陀仏とは、いつでも、どこでも私を救おうとはたらかれている仏さま。</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algn="l"/>
            <a:r>
              <a:rPr lang="ja-JP" altLang="en-US" dirty="0">
                <a:solidFill>
                  <a:schemeClr val="tx1"/>
                </a:solidFill>
                <a:latin typeface="ＭＳ ゴシック" panose="020B0609070205080204" pitchFamily="49" charset="-128"/>
                <a:ea typeface="ＭＳ ゴシック" panose="020B0609070205080204" pitchFamily="49" charset="-128"/>
              </a:rPr>
              <a:t>・「いつでも」というのが時間的無限、「どこでも」というのが空間的無限にあたる。</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lgn="l"/>
            <a:r>
              <a:rPr lang="ja-JP" altLang="en-US" dirty="0">
                <a:solidFill>
                  <a:schemeClr val="tx1"/>
                </a:solidFill>
                <a:latin typeface="ＭＳ ゴシック" panose="020B0609070205080204" pitchFamily="49" charset="-128"/>
                <a:ea typeface="ＭＳ ゴシック" panose="020B0609070205080204" pitchFamily="49" charset="-128"/>
              </a:rPr>
              <a:t>・そして肝心なのは、他の誰でもない、この私を救ってくださるという点である。阿弥陀仏の救いのめあては、実はこの私である。</a:t>
            </a:r>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B4877683-4C9C-4AC8-9B27-731B0AD56DFB}"/>
              </a:ext>
            </a:extLst>
          </p:cNvPr>
          <p:cNvSpPr>
            <a:spLocks noGrp="1"/>
          </p:cNvSpPr>
          <p:nvPr>
            <p:ph type="sldNum" sz="quarter" idx="5"/>
          </p:nvPr>
        </p:nvSpPr>
        <p:spPr/>
        <p:txBody>
          <a:bodyPr/>
          <a:lstStyle/>
          <a:p>
            <a:fld id="{65FFDD6E-BD08-4936-9BD9-3819A70769CF}" type="slidenum">
              <a:rPr kumimoji="1" lang="ja-JP" altLang="en-US" smtClean="0"/>
              <a:pPr/>
              <a:t>18</a:t>
            </a:fld>
            <a:endParaRPr kumimoji="1" lang="ja-JP" altLang="en-US" dirty="0"/>
          </a:p>
        </p:txBody>
      </p:sp>
    </p:spTree>
    <p:extLst>
      <p:ext uri="{BB962C8B-B14F-4D97-AF65-F5344CB8AC3E}">
        <p14:creationId xmlns:p14="http://schemas.microsoft.com/office/powerpoint/2010/main" val="629100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E48D2CAB-98A0-40D8-9982-9DF8D76DD8A9}"/>
              </a:ext>
            </a:extLst>
          </p:cNvPr>
          <p:cNvSpPr>
            <a:spLocks noGrp="1"/>
          </p:cNvSpPr>
          <p:nvPr>
            <p:ph type="sldNum" sz="quarter" idx="5"/>
          </p:nvPr>
        </p:nvSpPr>
        <p:spPr/>
        <p:txBody>
          <a:bodyPr/>
          <a:lstStyle/>
          <a:p>
            <a:fld id="{65FFDD6E-BD08-4936-9BD9-3819A70769CF}" type="slidenum">
              <a:rPr kumimoji="1" lang="ja-JP" altLang="en-US" smtClean="0"/>
              <a:pPr/>
              <a:t>19</a:t>
            </a:fld>
            <a:endParaRPr kumimoji="1" lang="ja-JP" altLang="en-US" dirty="0"/>
          </a:p>
        </p:txBody>
      </p:sp>
    </p:spTree>
    <p:extLst>
      <p:ext uri="{BB962C8B-B14F-4D97-AF65-F5344CB8AC3E}">
        <p14:creationId xmlns:p14="http://schemas.microsoft.com/office/powerpoint/2010/main" val="115295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pPr defTabSz="922264">
              <a:defRPr/>
            </a:pPr>
            <a:r>
              <a:rPr lang="ja-JP" altLang="en-US" sz="1800" dirty="0">
                <a:latin typeface="游ゴシック" panose="020B0400000000000000" pitchFamily="50" charset="-128"/>
                <a:ea typeface="游ゴシック" panose="020B0400000000000000" pitchFamily="50" charset="-128"/>
              </a:rPr>
              <a:t>・</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歎異抄</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は、第一条から第十条までの前半部分は、師訓篇と呼ばれ、著者とされる唯円が直接聞いたであろう、親鸞聖人のご法語がそのまま収録されている。</a:t>
            </a:r>
            <a:endParaRPr lang="en-US" altLang="ja-JP" sz="1800" dirty="0">
              <a:latin typeface="游ゴシック" panose="020B0400000000000000" pitchFamily="50" charset="-128"/>
              <a:ea typeface="游ゴシック" panose="020B0400000000000000" pitchFamily="50" charset="-128"/>
            </a:endParaRPr>
          </a:p>
          <a:p>
            <a:pPr defTabSz="922264">
              <a:defRPr/>
            </a:pPr>
            <a:r>
              <a:rPr lang="ja-JP" altLang="en-US" sz="1800" dirty="0">
                <a:latin typeface="游ゴシック" panose="020B0400000000000000" pitchFamily="50" charset="-128"/>
                <a:ea typeface="游ゴシック" panose="020B0400000000000000" pitchFamily="50" charset="-128"/>
              </a:rPr>
              <a:t>・後半の八ｶ条は、それを基準にしながら、唯円が、親鸞聖人が亡くなった後の関東の門弟の中で生じてきたいろいろな異義・邪説を批判し、正しい教えに戻るように歎きながら書かれているので、異義篇と呼ばれている。</a:t>
            </a:r>
            <a:endParaRPr lang="en-US" altLang="ja-JP" sz="1800" dirty="0">
              <a:latin typeface="游ゴシック" panose="020B0400000000000000" pitchFamily="50" charset="-128"/>
              <a:ea typeface="游ゴシック" panose="020B0400000000000000" pitchFamily="50" charset="-128"/>
            </a:endParaRPr>
          </a:p>
        </p:txBody>
      </p:sp>
      <p:sp>
        <p:nvSpPr>
          <p:cNvPr id="5" name="ヘッダー プレースホルダー 4"/>
          <p:cNvSpPr>
            <a:spLocks noGrp="1"/>
          </p:cNvSpPr>
          <p:nvPr>
            <p:ph type="hdr" sz="quarter" idx="11"/>
          </p:nvPr>
        </p:nvSpPr>
        <p:spPr/>
        <p:txBody>
          <a:bodyPr/>
          <a:lstStyle/>
          <a:p>
            <a:r>
              <a:rPr kumimoji="1" lang="en-US" altLang="zh-TW"/>
              <a:t>2018/02/10</a:t>
            </a:r>
            <a:r>
              <a:rPr kumimoji="1" lang="zh-TW" altLang="en-US"/>
              <a:t>（第４回：西河雅人）</a:t>
            </a:r>
            <a:endParaRPr kumimoji="1" lang="ja-JP" altLang="en-US" dirty="0"/>
          </a:p>
        </p:txBody>
      </p:sp>
      <p:sp>
        <p:nvSpPr>
          <p:cNvPr id="6" name="スライド番号プレースホルダー 5">
            <a:extLst>
              <a:ext uri="{FF2B5EF4-FFF2-40B4-BE49-F238E27FC236}">
                <a16:creationId xmlns:a16="http://schemas.microsoft.com/office/drawing/2014/main" xmlns="" id="{FF19964B-9C7E-4F2D-999E-C39D48FE627D}"/>
              </a:ext>
            </a:extLst>
          </p:cNvPr>
          <p:cNvSpPr>
            <a:spLocks noGrp="1"/>
          </p:cNvSpPr>
          <p:nvPr>
            <p:ph type="sldNum" sz="quarter" idx="5"/>
          </p:nvPr>
        </p:nvSpPr>
        <p:spPr/>
        <p:txBody>
          <a:bodyPr/>
          <a:lstStyle/>
          <a:p>
            <a:fld id="{65FFDD6E-BD08-4936-9BD9-3819A70769CF}" type="slidenum">
              <a:rPr kumimoji="1" lang="ja-JP" altLang="en-US" smtClean="0"/>
              <a:pPr/>
              <a:t>2</a:t>
            </a:fld>
            <a:endParaRPr kumimoji="1" lang="ja-JP" altLang="en-US" dirty="0"/>
          </a:p>
        </p:txBody>
      </p:sp>
    </p:spTree>
    <p:extLst>
      <p:ext uri="{BB962C8B-B14F-4D97-AF65-F5344CB8AC3E}">
        <p14:creationId xmlns:p14="http://schemas.microsoft.com/office/powerpoint/2010/main" val="1396929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50095F60-D636-45B2-8513-4F72D449E3E8}"/>
              </a:ext>
            </a:extLst>
          </p:cNvPr>
          <p:cNvSpPr>
            <a:spLocks noGrp="1"/>
          </p:cNvSpPr>
          <p:nvPr>
            <p:ph type="sldNum" sz="quarter" idx="5"/>
          </p:nvPr>
        </p:nvSpPr>
        <p:spPr/>
        <p:txBody>
          <a:bodyPr/>
          <a:lstStyle/>
          <a:p>
            <a:fld id="{65FFDD6E-BD08-4936-9BD9-3819A70769CF}" type="slidenum">
              <a:rPr kumimoji="1" lang="ja-JP" altLang="en-US" smtClean="0"/>
              <a:pPr/>
              <a:t>20</a:t>
            </a:fld>
            <a:endParaRPr kumimoji="1" lang="ja-JP" altLang="en-US" dirty="0"/>
          </a:p>
        </p:txBody>
      </p:sp>
    </p:spTree>
    <p:extLst>
      <p:ext uri="{BB962C8B-B14F-4D97-AF65-F5344CB8AC3E}">
        <p14:creationId xmlns:p14="http://schemas.microsoft.com/office/powerpoint/2010/main" val="4262425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ＭＳ ゴシック" panose="020B0609070205080204" pitchFamily="49" charset="-128"/>
                <a:ea typeface="ＭＳ ゴシック" panose="020B0609070205080204" pitchFamily="49" charset="-128"/>
              </a:rPr>
              <a:t>・この阿弥陀仏の誓願は、</a:t>
            </a:r>
            <a:r>
              <a:rPr kumimoji="1" lang="en-US" altLang="ja-JP" dirty="0">
                <a:solidFill>
                  <a:schemeClr val="tx1"/>
                </a:solidFill>
                <a:latin typeface="ＭＳ ゴシック" panose="020B0609070205080204" pitchFamily="49" charset="-128"/>
                <a:ea typeface="ＭＳ ゴシック" panose="020B0609070205080204" pitchFamily="49" charset="-128"/>
              </a:rPr>
              <a:t>『</a:t>
            </a:r>
            <a:r>
              <a:rPr kumimoji="1" lang="ja-JP" altLang="en-US" dirty="0">
                <a:solidFill>
                  <a:schemeClr val="tx1"/>
                </a:solidFill>
                <a:latin typeface="ＭＳ ゴシック" panose="020B0609070205080204" pitchFamily="49" charset="-128"/>
                <a:ea typeface="ＭＳ ゴシック" panose="020B0609070205080204" pitchFamily="49" charset="-128"/>
              </a:rPr>
              <a:t>仏説無量寿経</a:t>
            </a:r>
            <a:r>
              <a:rPr kumimoji="1" lang="en-US" altLang="ja-JP" dirty="0">
                <a:solidFill>
                  <a:schemeClr val="tx1"/>
                </a:solidFill>
                <a:latin typeface="ＭＳ ゴシック" panose="020B0609070205080204" pitchFamily="49" charset="-128"/>
                <a:ea typeface="ＭＳ ゴシック" panose="020B0609070205080204" pitchFamily="49" charset="-128"/>
              </a:rPr>
              <a:t>』</a:t>
            </a:r>
            <a:r>
              <a:rPr kumimoji="1" lang="ja-JP" altLang="en-US" dirty="0">
                <a:solidFill>
                  <a:schemeClr val="tx1"/>
                </a:solidFill>
                <a:latin typeface="ＭＳ ゴシック" panose="020B0609070205080204" pitchFamily="49" charset="-128"/>
                <a:ea typeface="ＭＳ ゴシック" panose="020B0609070205080204" pitchFamily="49" charset="-128"/>
              </a:rPr>
              <a:t>という経に説かれている。</a:t>
            </a:r>
            <a:r>
              <a:rPr lang="ja-JP" altLang="en-US" dirty="0">
                <a:solidFill>
                  <a:schemeClr val="tx1"/>
                </a:solidFill>
                <a:latin typeface="ＭＳ ゴシック" panose="020B0609070205080204" pitchFamily="49" charset="-128"/>
                <a:ea typeface="ＭＳ ゴシック" panose="020B0609070205080204" pitchFamily="49" charset="-128"/>
              </a:rPr>
              <a:t>略して</a:t>
            </a:r>
            <a:r>
              <a:rPr lang="en-US" altLang="ja-JP" dirty="0">
                <a:solidFill>
                  <a:schemeClr val="tx1"/>
                </a:solidFill>
                <a:latin typeface="ＭＳ ゴシック" panose="020B0609070205080204" pitchFamily="49" charset="-128"/>
                <a:ea typeface="ＭＳ ゴシック" panose="020B0609070205080204" pitchFamily="49" charset="-128"/>
              </a:rPr>
              <a:t>『</a:t>
            </a:r>
            <a:r>
              <a:rPr lang="ja-JP" altLang="en-US" dirty="0">
                <a:solidFill>
                  <a:schemeClr val="tx1"/>
                </a:solidFill>
                <a:latin typeface="ＭＳ ゴシック" panose="020B0609070205080204" pitchFamily="49" charset="-128"/>
                <a:ea typeface="ＭＳ ゴシック" panose="020B0609070205080204" pitchFamily="49" charset="-128"/>
              </a:rPr>
              <a:t>大経</a:t>
            </a:r>
            <a:r>
              <a:rPr lang="en-US" altLang="ja-JP" dirty="0">
                <a:solidFill>
                  <a:schemeClr val="tx1"/>
                </a:solidFill>
                <a:latin typeface="ＭＳ ゴシック" panose="020B0609070205080204" pitchFamily="49" charset="-128"/>
                <a:ea typeface="ＭＳ ゴシック" panose="020B0609070205080204" pitchFamily="49" charset="-128"/>
              </a:rPr>
              <a:t>』</a:t>
            </a:r>
            <a:r>
              <a:rPr lang="ja-JP" altLang="en-US" dirty="0">
                <a:solidFill>
                  <a:schemeClr val="tx1"/>
                </a:solidFill>
                <a:latin typeface="ＭＳ ゴシック" panose="020B0609070205080204" pitchFamily="49" charset="-128"/>
                <a:ea typeface="ＭＳ ゴシック" panose="020B0609070205080204" pitchFamily="49" charset="-128"/>
              </a:rPr>
              <a:t>という。</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latin typeface="ＭＳ ゴシック" panose="020B0609070205080204" pitchFamily="49" charset="-128"/>
                <a:ea typeface="ＭＳ ゴシック" panose="020B0609070205080204" pitchFamily="49" charset="-128"/>
              </a:rPr>
              <a:t>・「大経・観経・小経」の「浄土三部経」の中にあって、浄土真宗で最も大切にされている経である。</a:t>
            </a:r>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44055697-60D5-42B0-9B39-4372EC52BE54}"/>
              </a:ext>
            </a:extLst>
          </p:cNvPr>
          <p:cNvSpPr>
            <a:spLocks noGrp="1"/>
          </p:cNvSpPr>
          <p:nvPr>
            <p:ph type="sldNum" sz="quarter" idx="5"/>
          </p:nvPr>
        </p:nvSpPr>
        <p:spPr/>
        <p:txBody>
          <a:bodyPr/>
          <a:lstStyle/>
          <a:p>
            <a:fld id="{65FFDD6E-BD08-4936-9BD9-3819A70769CF}" type="slidenum">
              <a:rPr kumimoji="1" lang="ja-JP" altLang="en-US" smtClean="0"/>
              <a:pPr/>
              <a:t>21</a:t>
            </a:fld>
            <a:endParaRPr kumimoji="1" lang="ja-JP" altLang="en-US" dirty="0"/>
          </a:p>
        </p:txBody>
      </p:sp>
    </p:spTree>
    <p:extLst>
      <p:ext uri="{BB962C8B-B14F-4D97-AF65-F5344CB8AC3E}">
        <p14:creationId xmlns:p14="http://schemas.microsoft.com/office/powerpoint/2010/main" val="837361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ＭＳ ゴシック" panose="020B0609070205080204" pitchFamily="49" charset="-128"/>
                <a:ea typeface="ＭＳ ゴシック" panose="020B0609070205080204" pitchFamily="49" charset="-128"/>
              </a:rPr>
              <a:t>・</a:t>
            </a:r>
            <a:r>
              <a:rPr lang="ja-JP" altLang="en-US" dirty="0">
                <a:solidFill>
                  <a:schemeClr val="tx1"/>
                </a:solidFill>
                <a:latin typeface="ＭＳ ゴシック" panose="020B0609070205080204" pitchFamily="49" charset="-128"/>
                <a:ea typeface="ＭＳ ゴシック" panose="020B0609070205080204" pitchFamily="49" charset="-128"/>
              </a:rPr>
              <a:t>この</a:t>
            </a:r>
            <a:r>
              <a:rPr lang="en-US" altLang="ja-JP" dirty="0">
                <a:solidFill>
                  <a:schemeClr val="tx1"/>
                </a:solidFill>
                <a:latin typeface="ＭＳ ゴシック" panose="020B0609070205080204" pitchFamily="49" charset="-128"/>
                <a:ea typeface="ＭＳ ゴシック" panose="020B0609070205080204" pitchFamily="49" charset="-128"/>
              </a:rPr>
              <a:t>『</a:t>
            </a:r>
            <a:r>
              <a:rPr lang="ja-JP" altLang="en-US" dirty="0">
                <a:solidFill>
                  <a:schemeClr val="tx1"/>
                </a:solidFill>
                <a:latin typeface="ＭＳ ゴシック" panose="020B0609070205080204" pitchFamily="49" charset="-128"/>
                <a:ea typeface="ＭＳ ゴシック" panose="020B0609070205080204" pitchFamily="49" charset="-128"/>
              </a:rPr>
              <a:t>大経</a:t>
            </a:r>
            <a:r>
              <a:rPr lang="en-US" altLang="ja-JP" dirty="0">
                <a:solidFill>
                  <a:schemeClr val="tx1"/>
                </a:solidFill>
                <a:latin typeface="ＭＳ ゴシック" panose="020B0609070205080204" pitchFamily="49" charset="-128"/>
                <a:ea typeface="ＭＳ ゴシック" panose="020B0609070205080204" pitchFamily="49" charset="-128"/>
              </a:rPr>
              <a:t>』</a:t>
            </a:r>
            <a:r>
              <a:rPr lang="ja-JP" altLang="en-US" dirty="0">
                <a:solidFill>
                  <a:schemeClr val="tx1"/>
                </a:solidFill>
                <a:latin typeface="ＭＳ ゴシック" panose="020B0609070205080204" pitchFamily="49" charset="-128"/>
                <a:ea typeface="ＭＳ ゴシック" panose="020B0609070205080204" pitchFamily="49" charset="-128"/>
              </a:rPr>
              <a:t>の内容に沿って、阿弥陀仏がどうやってさとりを開かれたのか、どのような誓願をおたてになられたのかをみていく。</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lgn="l"/>
            <a:r>
              <a:rPr lang="ja-JP" altLang="en-US" dirty="0">
                <a:solidFill>
                  <a:schemeClr val="tx1"/>
                </a:solidFill>
                <a:latin typeface="ＭＳ ゴシック" panose="020B0609070205080204" pitchFamily="49" charset="-128"/>
                <a:ea typeface="ＭＳ ゴシック" panose="020B0609070205080204" pitchFamily="49" charset="-128"/>
              </a:rPr>
              <a:t>・仏とは、さとりをひらかれた方（仏陀）。　菩薩とは、仏に成るために修行する者。</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dirty="0">
                <a:solidFill>
                  <a:schemeClr val="tx1"/>
                </a:solidFill>
                <a:latin typeface="ＭＳ ゴシック" panose="020B0609070205080204" pitchFamily="49" charset="-128"/>
                <a:ea typeface="ＭＳ ゴシック" panose="020B0609070205080204" pitchFamily="49" charset="-128"/>
              </a:rPr>
              <a:t>・左側が仏で、世自在王仏という。</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dirty="0">
                <a:solidFill>
                  <a:schemeClr val="tx1"/>
                </a:solidFill>
                <a:latin typeface="ＭＳ ゴシック" panose="020B0609070205080204" pitchFamily="49" charset="-128"/>
                <a:ea typeface="ＭＳ ゴシック" panose="020B0609070205080204" pitchFamily="49" charset="-128"/>
              </a:rPr>
              <a:t>・右側が菩薩で、法蔵菩薩という。</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6952BF52-D81B-4DF8-B9C6-2DC254A2562F}"/>
              </a:ext>
            </a:extLst>
          </p:cNvPr>
          <p:cNvSpPr>
            <a:spLocks noGrp="1"/>
          </p:cNvSpPr>
          <p:nvPr>
            <p:ph type="sldNum" sz="quarter" idx="5"/>
          </p:nvPr>
        </p:nvSpPr>
        <p:spPr/>
        <p:txBody>
          <a:bodyPr/>
          <a:lstStyle/>
          <a:p>
            <a:fld id="{65FFDD6E-BD08-4936-9BD9-3819A70769CF}" type="slidenum">
              <a:rPr kumimoji="1" lang="ja-JP" altLang="en-US" smtClean="0"/>
              <a:pPr/>
              <a:t>22</a:t>
            </a:fld>
            <a:endParaRPr kumimoji="1" lang="ja-JP" altLang="en-US" dirty="0"/>
          </a:p>
        </p:txBody>
      </p:sp>
    </p:spTree>
    <p:extLst>
      <p:ext uri="{BB962C8B-B14F-4D97-AF65-F5344CB8AC3E}">
        <p14:creationId xmlns:p14="http://schemas.microsoft.com/office/powerpoint/2010/main" val="715841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20CE4EAF-4AF9-4048-894B-5074322CFAFF}"/>
              </a:ext>
            </a:extLst>
          </p:cNvPr>
          <p:cNvSpPr>
            <a:spLocks noGrp="1"/>
          </p:cNvSpPr>
          <p:nvPr>
            <p:ph type="sldNum" sz="quarter" idx="5"/>
          </p:nvPr>
        </p:nvSpPr>
        <p:spPr/>
        <p:txBody>
          <a:bodyPr/>
          <a:lstStyle/>
          <a:p>
            <a:fld id="{65FFDD6E-BD08-4936-9BD9-3819A70769CF}" type="slidenum">
              <a:rPr kumimoji="1" lang="ja-JP" altLang="en-US" smtClean="0"/>
              <a:pPr/>
              <a:t>23</a:t>
            </a:fld>
            <a:endParaRPr kumimoji="1" lang="ja-JP" altLang="en-US" dirty="0"/>
          </a:p>
        </p:txBody>
      </p:sp>
    </p:spTree>
    <p:extLst>
      <p:ext uri="{BB962C8B-B14F-4D97-AF65-F5344CB8AC3E}">
        <p14:creationId xmlns:p14="http://schemas.microsoft.com/office/powerpoint/2010/main" val="3337631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3D91999B-4531-4CBD-9C26-C9F7FBD45399}"/>
              </a:ext>
            </a:extLst>
          </p:cNvPr>
          <p:cNvSpPr>
            <a:spLocks noGrp="1"/>
          </p:cNvSpPr>
          <p:nvPr>
            <p:ph type="sldNum" sz="quarter" idx="5"/>
          </p:nvPr>
        </p:nvSpPr>
        <p:spPr/>
        <p:txBody>
          <a:bodyPr/>
          <a:lstStyle/>
          <a:p>
            <a:fld id="{65FFDD6E-BD08-4936-9BD9-3819A70769CF}" type="slidenum">
              <a:rPr kumimoji="1" lang="ja-JP" altLang="en-US" smtClean="0"/>
              <a:pPr/>
              <a:t>24</a:t>
            </a:fld>
            <a:endParaRPr kumimoji="1" lang="ja-JP" altLang="en-US" dirty="0"/>
          </a:p>
        </p:txBody>
      </p:sp>
    </p:spTree>
    <p:extLst>
      <p:ext uri="{BB962C8B-B14F-4D97-AF65-F5344CB8AC3E}">
        <p14:creationId xmlns:p14="http://schemas.microsoft.com/office/powerpoint/2010/main" val="1036399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343AA47C-37F7-4CBA-82F5-D97DF540F3E6}"/>
              </a:ext>
            </a:extLst>
          </p:cNvPr>
          <p:cNvSpPr>
            <a:spLocks noGrp="1"/>
          </p:cNvSpPr>
          <p:nvPr>
            <p:ph type="sldNum" sz="quarter" idx="5"/>
          </p:nvPr>
        </p:nvSpPr>
        <p:spPr/>
        <p:txBody>
          <a:bodyPr/>
          <a:lstStyle/>
          <a:p>
            <a:fld id="{65FFDD6E-BD08-4936-9BD9-3819A70769CF}" type="slidenum">
              <a:rPr kumimoji="1" lang="ja-JP" altLang="en-US" smtClean="0"/>
              <a:pPr/>
              <a:t>25</a:t>
            </a:fld>
            <a:endParaRPr kumimoji="1" lang="ja-JP" altLang="en-US" dirty="0"/>
          </a:p>
        </p:txBody>
      </p:sp>
    </p:spTree>
    <p:extLst>
      <p:ext uri="{BB962C8B-B14F-4D97-AF65-F5344CB8AC3E}">
        <p14:creationId xmlns:p14="http://schemas.microsoft.com/office/powerpoint/2010/main" val="2127212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95737454-783F-4E51-A3D1-0D56A8F1A9E7}"/>
              </a:ext>
            </a:extLst>
          </p:cNvPr>
          <p:cNvSpPr>
            <a:spLocks noGrp="1"/>
          </p:cNvSpPr>
          <p:nvPr>
            <p:ph type="sldNum" sz="quarter" idx="5"/>
          </p:nvPr>
        </p:nvSpPr>
        <p:spPr/>
        <p:txBody>
          <a:bodyPr/>
          <a:lstStyle/>
          <a:p>
            <a:fld id="{65FFDD6E-BD08-4936-9BD9-3819A70769CF}" type="slidenum">
              <a:rPr kumimoji="1" lang="ja-JP" altLang="en-US" smtClean="0"/>
              <a:pPr/>
              <a:t>26</a:t>
            </a:fld>
            <a:endParaRPr kumimoji="1" lang="ja-JP" altLang="en-US" dirty="0"/>
          </a:p>
        </p:txBody>
      </p:sp>
    </p:spTree>
    <p:extLst>
      <p:ext uri="{BB962C8B-B14F-4D97-AF65-F5344CB8AC3E}">
        <p14:creationId xmlns:p14="http://schemas.microsoft.com/office/powerpoint/2010/main" val="3457700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64F5AEB7-BD37-410C-80D8-CB342652AF72}"/>
              </a:ext>
            </a:extLst>
          </p:cNvPr>
          <p:cNvSpPr>
            <a:spLocks noGrp="1"/>
          </p:cNvSpPr>
          <p:nvPr>
            <p:ph type="sldNum" sz="quarter" idx="5"/>
          </p:nvPr>
        </p:nvSpPr>
        <p:spPr/>
        <p:txBody>
          <a:bodyPr/>
          <a:lstStyle/>
          <a:p>
            <a:fld id="{65FFDD6E-BD08-4936-9BD9-3819A70769CF}" type="slidenum">
              <a:rPr kumimoji="1" lang="ja-JP" altLang="en-US" smtClean="0"/>
              <a:pPr/>
              <a:t>27</a:t>
            </a:fld>
            <a:endParaRPr kumimoji="1" lang="ja-JP" altLang="en-US" dirty="0"/>
          </a:p>
        </p:txBody>
      </p:sp>
    </p:spTree>
    <p:extLst>
      <p:ext uri="{BB962C8B-B14F-4D97-AF65-F5344CB8AC3E}">
        <p14:creationId xmlns:p14="http://schemas.microsoft.com/office/powerpoint/2010/main" val="2823181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ＭＳ ゴシック" panose="020B0609070205080204" pitchFamily="49" charset="-128"/>
                <a:ea typeface="ＭＳ ゴシック" panose="020B0609070205080204" pitchFamily="49" charset="-128"/>
              </a:rPr>
              <a:t>・「劫」とは時間の単位。人間には計り知れないほどの長い時間のこと。</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dirty="0">
                <a:solidFill>
                  <a:schemeClr val="tx1"/>
                </a:solidFill>
                <a:latin typeface="ＭＳ ゴシック" panose="020B0609070205080204" pitchFamily="49" charset="-128"/>
                <a:ea typeface="ＭＳ ゴシック" panose="020B0609070205080204" pitchFamily="49" charset="-128"/>
              </a:rPr>
              <a:t>・その「五劫」の間、人々を救うにはどうすればよいかということを、思惟された、考えに考え抜かれた。</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F3BB164D-7473-40E6-8380-9B7B0179B37E}"/>
              </a:ext>
            </a:extLst>
          </p:cNvPr>
          <p:cNvSpPr>
            <a:spLocks noGrp="1"/>
          </p:cNvSpPr>
          <p:nvPr>
            <p:ph type="sldNum" sz="quarter" idx="5"/>
          </p:nvPr>
        </p:nvSpPr>
        <p:spPr/>
        <p:txBody>
          <a:bodyPr/>
          <a:lstStyle/>
          <a:p>
            <a:fld id="{65FFDD6E-BD08-4936-9BD9-3819A70769CF}" type="slidenum">
              <a:rPr kumimoji="1" lang="ja-JP" altLang="en-US" smtClean="0"/>
              <a:pPr/>
              <a:t>28</a:t>
            </a:fld>
            <a:endParaRPr kumimoji="1" lang="ja-JP" altLang="en-US" dirty="0"/>
          </a:p>
        </p:txBody>
      </p:sp>
    </p:spTree>
    <p:extLst>
      <p:ext uri="{BB962C8B-B14F-4D97-AF65-F5344CB8AC3E}">
        <p14:creationId xmlns:p14="http://schemas.microsoft.com/office/powerpoint/2010/main" val="936952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・法蔵菩薩は、五劫の間思惟して四十八願を建てられたと、</a:t>
            </a:r>
            <a:r>
              <a:rPr kumimoji="1" lang="en-US" altLang="ja-JP" dirty="0"/>
              <a:t>『</a:t>
            </a:r>
            <a:r>
              <a:rPr kumimoji="1" lang="ja-JP" altLang="en-US" dirty="0"/>
              <a:t>大経</a:t>
            </a:r>
            <a:r>
              <a:rPr kumimoji="1" lang="en-US" altLang="ja-JP" dirty="0"/>
              <a:t>』</a:t>
            </a:r>
            <a:r>
              <a:rPr kumimoji="1" lang="ja-JP" altLang="en-US" dirty="0"/>
              <a:t>に説かれているので、親鸞聖人は「正信偈」において、「五劫思惟之摂受」（五劫これを思惟して摂受す）と示された。</a:t>
            </a:r>
            <a:endParaRPr kumimoji="1" lang="en-US" altLang="ja-JP" dirty="0"/>
          </a:p>
          <a:p>
            <a:r>
              <a:rPr kumimoji="1" lang="ja-JP" altLang="en-US" dirty="0"/>
              <a:t>・劫は、古代インドの時間の単位であるカルパのことで、我々の日常的な時間の感覚を超えた、極めて長い時間をあらわす。</a:t>
            </a:r>
            <a:endParaRPr kumimoji="1" lang="en-US" altLang="ja-JP" dirty="0"/>
          </a:p>
          <a:p>
            <a:r>
              <a:rPr kumimoji="1" lang="ja-JP" altLang="en-US" dirty="0"/>
              <a:t>・その長さは様々な譬喩で示されるが、有名なのが盤石劫である。</a:t>
            </a:r>
            <a:endParaRPr kumimoji="1" lang="en-US" altLang="ja-JP" dirty="0"/>
          </a:p>
        </p:txBody>
      </p:sp>
      <p:sp>
        <p:nvSpPr>
          <p:cNvPr id="5" name="スライド番号プレースホルダー 4">
            <a:extLst>
              <a:ext uri="{FF2B5EF4-FFF2-40B4-BE49-F238E27FC236}">
                <a16:creationId xmlns:a16="http://schemas.microsoft.com/office/drawing/2014/main" xmlns="" id="{3EC12468-E96A-4FE3-8046-CC6EAAED0C68}"/>
              </a:ext>
            </a:extLst>
          </p:cNvPr>
          <p:cNvSpPr>
            <a:spLocks noGrp="1"/>
          </p:cNvSpPr>
          <p:nvPr>
            <p:ph type="sldNum" sz="quarter" idx="5"/>
          </p:nvPr>
        </p:nvSpPr>
        <p:spPr/>
        <p:txBody>
          <a:bodyPr/>
          <a:lstStyle/>
          <a:p>
            <a:fld id="{65FFDD6E-BD08-4936-9BD9-3819A70769CF}" type="slidenum">
              <a:rPr kumimoji="1" lang="ja-JP" altLang="en-US" smtClean="0"/>
              <a:pPr/>
              <a:t>29</a:t>
            </a:fld>
            <a:endParaRPr kumimoji="1" lang="ja-JP" altLang="en-US" dirty="0"/>
          </a:p>
        </p:txBody>
      </p:sp>
    </p:spTree>
    <p:extLst>
      <p:ext uri="{BB962C8B-B14F-4D97-AF65-F5344CB8AC3E}">
        <p14:creationId xmlns:p14="http://schemas.microsoft.com/office/powerpoint/2010/main" val="292277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F748540F-5699-4FA7-9911-BFB1475999BF}"/>
              </a:ext>
            </a:extLst>
          </p:cNvPr>
          <p:cNvSpPr>
            <a:spLocks noGrp="1"/>
          </p:cNvSpPr>
          <p:nvPr>
            <p:ph type="sldNum" sz="quarter" idx="5"/>
          </p:nvPr>
        </p:nvSpPr>
        <p:spPr/>
        <p:txBody>
          <a:bodyPr/>
          <a:lstStyle/>
          <a:p>
            <a:fld id="{65FFDD6E-BD08-4936-9BD9-3819A70769CF}" type="slidenum">
              <a:rPr kumimoji="1" lang="ja-JP" altLang="en-US" smtClean="0"/>
              <a:pPr/>
              <a:t>3</a:t>
            </a:fld>
            <a:endParaRPr kumimoji="1" lang="ja-JP" altLang="en-US" dirty="0"/>
          </a:p>
        </p:txBody>
      </p:sp>
    </p:spTree>
    <p:extLst>
      <p:ext uri="{BB962C8B-B14F-4D97-AF65-F5344CB8AC3E}">
        <p14:creationId xmlns:p14="http://schemas.microsoft.com/office/powerpoint/2010/main" val="3158867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・ここに</a:t>
            </a:r>
            <a:r>
              <a:rPr kumimoji="1" lang="en-US" altLang="ja-JP" dirty="0"/>
              <a:t>40</a:t>
            </a:r>
            <a:r>
              <a:rPr kumimoji="1" lang="ja-JP" altLang="en-US" dirty="0"/>
              <a:t>里四方の岩があるとする。</a:t>
            </a:r>
            <a:endParaRPr kumimoji="1" lang="en-US" altLang="ja-JP" dirty="0"/>
          </a:p>
          <a:p>
            <a:r>
              <a:rPr kumimoji="1" lang="ja-JP" altLang="en-US" dirty="0"/>
              <a:t>・日本の里法（尺貫法）では１里は約４㎞なので、岩の一辺は４</a:t>
            </a:r>
            <a:r>
              <a:rPr kumimoji="1" lang="en-US" altLang="ja-JP" dirty="0"/>
              <a:t>×40</a:t>
            </a:r>
            <a:r>
              <a:rPr kumimoji="1" lang="ja-JP" altLang="en-US" dirty="0"/>
              <a:t>＝</a:t>
            </a:r>
            <a:r>
              <a:rPr kumimoji="1" lang="en-US" altLang="ja-JP" dirty="0"/>
              <a:t>160</a:t>
            </a:r>
            <a:r>
              <a:rPr kumimoji="1" lang="ja-JP" altLang="en-US" dirty="0"/>
              <a:t>㎞ほどになる。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30</a:t>
            </a:fld>
            <a:endParaRPr kumimoji="1" lang="ja-JP" altLang="en-US" dirty="0"/>
          </a:p>
        </p:txBody>
      </p:sp>
    </p:spTree>
    <p:extLst>
      <p:ext uri="{BB962C8B-B14F-4D97-AF65-F5344CB8AC3E}">
        <p14:creationId xmlns:p14="http://schemas.microsoft.com/office/powerpoint/2010/main" val="853291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・完全に岩が魔滅しても一劫は尽きないともいわれる。</a:t>
            </a:r>
            <a:endParaRPr kumimoji="1" lang="en-US" altLang="ja-JP" dirty="0"/>
          </a:p>
          <a:p>
            <a:r>
              <a:rPr kumimoji="1" lang="ja-JP" altLang="en-US" dirty="0"/>
              <a:t>・そのような時間をかけて完成したということは、完全無欠なるもの、完璧なものを表現されたと考えられる。</a:t>
            </a:r>
            <a:endParaRPr kumimoji="1" lang="en-US" altLang="ja-JP" dirty="0"/>
          </a:p>
          <a:p>
            <a:endParaRPr kumimoji="1" lang="ja-JP" altLang="en-US" dirty="0"/>
          </a:p>
        </p:txBody>
      </p:sp>
      <p:sp>
        <p:nvSpPr>
          <p:cNvPr id="5" name="スライド番号プレースホルダー 4">
            <a:extLst>
              <a:ext uri="{FF2B5EF4-FFF2-40B4-BE49-F238E27FC236}">
                <a16:creationId xmlns:a16="http://schemas.microsoft.com/office/drawing/2014/main" xmlns="" id="{9FE7D52C-83EB-4255-8874-59767C87A40E}"/>
              </a:ext>
            </a:extLst>
          </p:cNvPr>
          <p:cNvSpPr>
            <a:spLocks noGrp="1"/>
          </p:cNvSpPr>
          <p:nvPr>
            <p:ph type="sldNum" sz="quarter" idx="5"/>
          </p:nvPr>
        </p:nvSpPr>
        <p:spPr/>
        <p:txBody>
          <a:bodyPr/>
          <a:lstStyle/>
          <a:p>
            <a:fld id="{65FFDD6E-BD08-4936-9BD9-3819A70769CF}" type="slidenum">
              <a:rPr kumimoji="1" lang="ja-JP" altLang="en-US" smtClean="0"/>
              <a:pPr/>
              <a:t>34</a:t>
            </a:fld>
            <a:endParaRPr kumimoji="1" lang="ja-JP" altLang="en-US" dirty="0"/>
          </a:p>
        </p:txBody>
      </p:sp>
    </p:spTree>
    <p:extLst>
      <p:ext uri="{BB962C8B-B14F-4D97-AF65-F5344CB8AC3E}">
        <p14:creationId xmlns:p14="http://schemas.microsoft.com/office/powerpoint/2010/main" val="3537001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4EEA58BF-1112-434E-BC25-031B329D7636}"/>
              </a:ext>
            </a:extLst>
          </p:cNvPr>
          <p:cNvSpPr>
            <a:spLocks noGrp="1"/>
          </p:cNvSpPr>
          <p:nvPr>
            <p:ph type="sldNum" sz="quarter" idx="5"/>
          </p:nvPr>
        </p:nvSpPr>
        <p:spPr/>
        <p:txBody>
          <a:bodyPr/>
          <a:lstStyle/>
          <a:p>
            <a:fld id="{65FFDD6E-BD08-4936-9BD9-3819A70769CF}" type="slidenum">
              <a:rPr kumimoji="1" lang="ja-JP" altLang="en-US" smtClean="0"/>
              <a:pPr/>
              <a:t>35</a:t>
            </a:fld>
            <a:endParaRPr kumimoji="1" lang="ja-JP" altLang="en-US" dirty="0"/>
          </a:p>
        </p:txBody>
      </p:sp>
    </p:spTree>
    <p:extLst>
      <p:ext uri="{BB962C8B-B14F-4D97-AF65-F5344CB8AC3E}">
        <p14:creationId xmlns:p14="http://schemas.microsoft.com/office/powerpoint/2010/main" val="6836346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FB2F6421-83D6-4DBC-9257-6CB17F4C0FE2}"/>
              </a:ext>
            </a:extLst>
          </p:cNvPr>
          <p:cNvSpPr>
            <a:spLocks noGrp="1"/>
          </p:cNvSpPr>
          <p:nvPr>
            <p:ph type="sldNum" sz="quarter" idx="5"/>
          </p:nvPr>
        </p:nvSpPr>
        <p:spPr/>
        <p:txBody>
          <a:bodyPr/>
          <a:lstStyle/>
          <a:p>
            <a:fld id="{65FFDD6E-BD08-4936-9BD9-3819A70769CF}" type="slidenum">
              <a:rPr kumimoji="1" lang="ja-JP" altLang="en-US" smtClean="0"/>
              <a:pPr/>
              <a:t>36</a:t>
            </a:fld>
            <a:endParaRPr kumimoji="1" lang="ja-JP" altLang="en-US" dirty="0"/>
          </a:p>
        </p:txBody>
      </p:sp>
    </p:spTree>
    <p:extLst>
      <p:ext uri="{BB962C8B-B14F-4D97-AF65-F5344CB8AC3E}">
        <p14:creationId xmlns:p14="http://schemas.microsoft.com/office/powerpoint/2010/main" val="20134486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ＭＳ ゴシック" panose="020B0609070205080204" pitchFamily="49" charset="-128"/>
                <a:ea typeface="ＭＳ ゴシック" panose="020B0609070205080204" pitchFamily="49" charset="-128"/>
              </a:rPr>
              <a:t>・仏のさとりを開かれて、阿弥陀仏となられた。</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22F9F946-627F-4191-AE7D-75F414B44593}"/>
              </a:ext>
            </a:extLst>
          </p:cNvPr>
          <p:cNvSpPr>
            <a:spLocks noGrp="1"/>
          </p:cNvSpPr>
          <p:nvPr>
            <p:ph type="sldNum" sz="quarter" idx="5"/>
          </p:nvPr>
        </p:nvSpPr>
        <p:spPr/>
        <p:txBody>
          <a:bodyPr/>
          <a:lstStyle/>
          <a:p>
            <a:fld id="{65FFDD6E-BD08-4936-9BD9-3819A70769CF}" type="slidenum">
              <a:rPr kumimoji="1" lang="ja-JP" altLang="en-US" smtClean="0"/>
              <a:pPr/>
              <a:t>37</a:t>
            </a:fld>
            <a:endParaRPr kumimoji="1" lang="ja-JP" altLang="en-US" dirty="0"/>
          </a:p>
        </p:txBody>
      </p:sp>
    </p:spTree>
    <p:extLst>
      <p:ext uri="{BB962C8B-B14F-4D97-AF65-F5344CB8AC3E}">
        <p14:creationId xmlns:p14="http://schemas.microsoft.com/office/powerpoint/2010/main" val="3248382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a:t>
            </a:r>
            <a:r>
              <a:rPr kumimoji="1" lang="ja-JP" altLang="en-US" dirty="0"/>
              <a:t>歎異抄</a:t>
            </a:r>
            <a:r>
              <a:rPr kumimoji="1" lang="en-US" altLang="ja-JP" dirty="0"/>
              <a:t>』</a:t>
            </a:r>
            <a:r>
              <a:rPr kumimoji="1" lang="ja-JP" altLang="en-US" dirty="0"/>
              <a:t>の総まとめといえる最後の「後序」に、親鸞聖人が</a:t>
            </a:r>
            <a:r>
              <a:rPr kumimoji="1" lang="en-US" altLang="ja-JP" dirty="0"/>
              <a:t>『</a:t>
            </a:r>
            <a:r>
              <a:rPr kumimoji="1" lang="ja-JP" altLang="en-US" dirty="0"/>
              <a:t>大経</a:t>
            </a:r>
            <a:r>
              <a:rPr kumimoji="1" lang="en-US" altLang="ja-JP" dirty="0"/>
              <a:t>』</a:t>
            </a:r>
            <a:r>
              <a:rPr kumimoji="1" lang="ja-JP" altLang="en-US" dirty="0"/>
              <a:t>の法蔵菩薩の「五劫思惟」について、次の ように述べられている。</a:t>
            </a:r>
          </a:p>
        </p:txBody>
      </p:sp>
      <p:sp>
        <p:nvSpPr>
          <p:cNvPr id="5" name="スライド番号プレースホルダー 4">
            <a:extLst>
              <a:ext uri="{FF2B5EF4-FFF2-40B4-BE49-F238E27FC236}">
                <a16:creationId xmlns:a16="http://schemas.microsoft.com/office/drawing/2014/main" xmlns="" id="{E01AB63A-D23F-4288-BB53-6DDDF3A7A076}"/>
              </a:ext>
            </a:extLst>
          </p:cNvPr>
          <p:cNvSpPr>
            <a:spLocks noGrp="1"/>
          </p:cNvSpPr>
          <p:nvPr>
            <p:ph type="sldNum" sz="quarter" idx="5"/>
          </p:nvPr>
        </p:nvSpPr>
        <p:spPr/>
        <p:txBody>
          <a:bodyPr/>
          <a:lstStyle/>
          <a:p>
            <a:fld id="{65FFDD6E-BD08-4936-9BD9-3819A70769CF}" type="slidenum">
              <a:rPr kumimoji="1" lang="ja-JP" altLang="en-US" smtClean="0"/>
              <a:pPr/>
              <a:t>38</a:t>
            </a:fld>
            <a:endParaRPr kumimoji="1" lang="ja-JP" altLang="en-US" dirty="0"/>
          </a:p>
        </p:txBody>
      </p:sp>
    </p:spTree>
    <p:extLst>
      <p:ext uri="{BB962C8B-B14F-4D97-AF65-F5344CB8AC3E}">
        <p14:creationId xmlns:p14="http://schemas.microsoft.com/office/powerpoint/2010/main" val="2143382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親鸞聖人は、阿弥陀仏、つまり法蔵菩薩は、迷いの世界から離れる可能性を一切持たない存在である私を、悟りの世界に生まれさせようという願いを起こされたが、私の過去世からの罪が重すぎて、これを救う方法を思案するのに五劫という長い時間をかけてくだされた、と喜ばれている。</a:t>
            </a:r>
            <a:endParaRPr kumimoji="1" lang="en-US" altLang="ja-JP" dirty="0"/>
          </a:p>
        </p:txBody>
      </p:sp>
      <p:sp>
        <p:nvSpPr>
          <p:cNvPr id="5" name="スライド番号プレースホルダー 4">
            <a:extLst>
              <a:ext uri="{FF2B5EF4-FFF2-40B4-BE49-F238E27FC236}">
                <a16:creationId xmlns:a16="http://schemas.microsoft.com/office/drawing/2014/main" xmlns="" id="{F2FC52D7-E703-4A47-8C07-FD9414CEF9F4}"/>
              </a:ext>
            </a:extLst>
          </p:cNvPr>
          <p:cNvSpPr>
            <a:spLocks noGrp="1"/>
          </p:cNvSpPr>
          <p:nvPr>
            <p:ph type="sldNum" sz="quarter" idx="5"/>
          </p:nvPr>
        </p:nvSpPr>
        <p:spPr/>
        <p:txBody>
          <a:bodyPr/>
          <a:lstStyle/>
          <a:p>
            <a:fld id="{65FFDD6E-BD08-4936-9BD9-3819A70769CF}" type="slidenum">
              <a:rPr kumimoji="1" lang="ja-JP" altLang="en-US" smtClean="0"/>
              <a:pPr/>
              <a:t>39</a:t>
            </a:fld>
            <a:endParaRPr kumimoji="1" lang="ja-JP" altLang="en-US" dirty="0"/>
          </a:p>
        </p:txBody>
      </p:sp>
    </p:spTree>
    <p:extLst>
      <p:ext uri="{BB962C8B-B14F-4D97-AF65-F5344CB8AC3E}">
        <p14:creationId xmlns:p14="http://schemas.microsoft.com/office/powerpoint/2010/main" val="2091107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ＭＳ ゴシック" panose="020B0609070205080204" pitchFamily="49" charset="-128"/>
                <a:ea typeface="ＭＳ ゴシック" panose="020B0609070205080204" pitchFamily="49" charset="-128"/>
              </a:rPr>
              <a:t>・このように阿弥陀仏は法蔵菩薩であったときに、四十八の誓願をおこされたが、その四十八ある願いの中でも、とくに中心となるのは、第十八番目に願われた願、第十八願である。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dirty="0"/>
          </a:p>
          <a:p>
            <a:endParaRPr kumimoji="1" lang="ja-JP" altLang="en-US" dirty="0"/>
          </a:p>
        </p:txBody>
      </p:sp>
      <p:sp>
        <p:nvSpPr>
          <p:cNvPr id="5" name="スライド番号プレースホルダー 4">
            <a:extLst>
              <a:ext uri="{FF2B5EF4-FFF2-40B4-BE49-F238E27FC236}">
                <a16:creationId xmlns:a16="http://schemas.microsoft.com/office/drawing/2014/main" xmlns="" id="{2652178E-62EA-4ABF-A9E6-43D4352A31A5}"/>
              </a:ext>
            </a:extLst>
          </p:cNvPr>
          <p:cNvSpPr>
            <a:spLocks noGrp="1"/>
          </p:cNvSpPr>
          <p:nvPr>
            <p:ph type="sldNum" sz="quarter" idx="5"/>
          </p:nvPr>
        </p:nvSpPr>
        <p:spPr/>
        <p:txBody>
          <a:bodyPr/>
          <a:lstStyle/>
          <a:p>
            <a:fld id="{65FFDD6E-BD08-4936-9BD9-3819A70769CF}" type="slidenum">
              <a:rPr kumimoji="1" lang="ja-JP" altLang="en-US" smtClean="0"/>
              <a:pPr/>
              <a:t>40</a:t>
            </a:fld>
            <a:endParaRPr kumimoji="1" lang="ja-JP" altLang="en-US" dirty="0"/>
          </a:p>
        </p:txBody>
      </p:sp>
    </p:spTree>
    <p:extLst>
      <p:ext uri="{BB962C8B-B14F-4D97-AF65-F5344CB8AC3E}">
        <p14:creationId xmlns:p14="http://schemas.microsoft.com/office/powerpoint/2010/main" val="100747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DCFD15DF-59D4-4567-9DB7-43E89A61AF2F}"/>
              </a:ext>
            </a:extLst>
          </p:cNvPr>
          <p:cNvSpPr>
            <a:spLocks noGrp="1"/>
          </p:cNvSpPr>
          <p:nvPr>
            <p:ph type="sldNum" sz="quarter" idx="5"/>
          </p:nvPr>
        </p:nvSpPr>
        <p:spPr/>
        <p:txBody>
          <a:bodyPr/>
          <a:lstStyle/>
          <a:p>
            <a:fld id="{65FFDD6E-BD08-4936-9BD9-3819A70769CF}" type="slidenum">
              <a:rPr kumimoji="1" lang="ja-JP" altLang="en-US" smtClean="0"/>
              <a:pPr/>
              <a:t>41</a:t>
            </a:fld>
            <a:endParaRPr kumimoji="1" lang="ja-JP" altLang="en-US" dirty="0"/>
          </a:p>
        </p:txBody>
      </p:sp>
    </p:spTree>
    <p:extLst>
      <p:ext uri="{BB962C8B-B14F-4D97-AF65-F5344CB8AC3E}">
        <p14:creationId xmlns:p14="http://schemas.microsoft.com/office/powerpoint/2010/main" val="3150017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5" name="スライド番号プレースホルダー 4">
            <a:extLst>
              <a:ext uri="{FF2B5EF4-FFF2-40B4-BE49-F238E27FC236}">
                <a16:creationId xmlns:a16="http://schemas.microsoft.com/office/drawing/2014/main" xmlns="" id="{DCFD15DF-59D4-4567-9DB7-43E89A61AF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3446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ＭＳ ゴシック" panose="020B0609070205080204" pitchFamily="49" charset="-128"/>
                <a:ea typeface="ＭＳ ゴシック" panose="020B0609070205080204" pitchFamily="49" charset="-128"/>
              </a:rPr>
              <a:t>・第一条とは、「浄土真宗のエッセンス」、つまり浄土真宗の教えのすべてがぎゅっと要約された条といえる。</a:t>
            </a:r>
            <a:endParaRPr lang="en-US" altLang="ja-JP" sz="1400" dirty="0">
              <a:solidFill>
                <a:schemeClr val="tx1"/>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xmlns="" id="{05BA4173-80B2-4C33-8C4F-A4475EE59B89}"/>
              </a:ext>
            </a:extLst>
          </p:cNvPr>
          <p:cNvSpPr>
            <a:spLocks noGrp="1"/>
          </p:cNvSpPr>
          <p:nvPr>
            <p:ph type="sldNum" sz="quarter" idx="5"/>
          </p:nvPr>
        </p:nvSpPr>
        <p:spPr/>
        <p:txBody>
          <a:bodyPr/>
          <a:lstStyle/>
          <a:p>
            <a:fld id="{65FFDD6E-BD08-4936-9BD9-3819A70769CF}" type="slidenum">
              <a:rPr kumimoji="1" lang="ja-JP" altLang="en-US" smtClean="0"/>
              <a:pPr/>
              <a:t>4</a:t>
            </a:fld>
            <a:endParaRPr kumimoji="1" lang="ja-JP" altLang="en-US" dirty="0"/>
          </a:p>
        </p:txBody>
      </p:sp>
    </p:spTree>
    <p:extLst>
      <p:ext uri="{BB962C8B-B14F-4D97-AF65-F5344CB8AC3E}">
        <p14:creationId xmlns:p14="http://schemas.microsoft.com/office/powerpoint/2010/main" val="26390047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5" name="スライド番号プレースホルダー 4">
            <a:extLst>
              <a:ext uri="{FF2B5EF4-FFF2-40B4-BE49-F238E27FC236}">
                <a16:creationId xmlns:a16="http://schemas.microsoft.com/office/drawing/2014/main" xmlns="" id="{DCFD15DF-59D4-4567-9DB7-43E89A61AF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582355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a:t>
            </a:r>
            <a:r>
              <a:rPr kumimoji="1" lang="ja-JP" altLang="en-US" dirty="0"/>
              <a:t>大経</a:t>
            </a:r>
            <a:r>
              <a:rPr kumimoji="1" lang="en-US" altLang="ja-JP" dirty="0"/>
              <a:t>』</a:t>
            </a:r>
            <a:r>
              <a:rPr kumimoji="1" lang="ja-JP" altLang="en-US" dirty="0"/>
              <a:t>の第十八願文。</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326497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sz="1600" dirty="0">
                <a:solidFill>
                  <a:schemeClr val="tx1"/>
                </a:solidFill>
                <a:latin typeface="ＭＳ ゴシック" panose="020B0609070205080204" pitchFamily="49" charset="-128"/>
                <a:ea typeface="ＭＳ ゴシック" panose="020B0609070205080204" pitchFamily="49" charset="-128"/>
              </a:rPr>
              <a:t>・現代語訳</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1600" dirty="0">
                <a:solidFill>
                  <a:schemeClr val="tx1"/>
                </a:solidFill>
                <a:latin typeface="ＭＳ ゴシック" panose="020B0609070205080204" pitchFamily="49" charset="-128"/>
                <a:ea typeface="ＭＳ ゴシック" panose="020B0609070205080204" pitchFamily="49" charset="-128"/>
              </a:rPr>
              <a:t>・ここにはすべての人々を浄土に生まれさせたいという「願い」と、そうでなかったならば私はさとりを開いて仏にはならないという「誓い」がある。</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1600" dirty="0">
                <a:solidFill>
                  <a:schemeClr val="tx1"/>
                </a:solidFill>
                <a:latin typeface="ＭＳ ゴシック" panose="020B0609070205080204" pitchFamily="49" charset="-128"/>
                <a:ea typeface="ＭＳ ゴシック" panose="020B0609070205080204" pitchFamily="49" charset="-128"/>
              </a:rPr>
              <a:t>・阿弥陀仏の願いというのは、誓いと一体になっているので、「誓願」ともよばれている。</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1600" dirty="0">
                <a:solidFill>
                  <a:schemeClr val="tx1"/>
                </a:solidFill>
                <a:latin typeface="ＭＳ ゴシック" panose="020B0609070205080204" pitchFamily="49" charset="-128"/>
                <a:ea typeface="ＭＳ ゴシック" panose="020B0609070205080204" pitchFamily="49" charset="-128"/>
              </a:rPr>
              <a:t>・本願である第十八願には、この誓願の後に「ただ、五逆と正法を誹謗するものは除く」というご文が続くが、これは後ほど説明する。</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p:cNvSpPr>
            <a:spLocks noGrp="1"/>
          </p:cNvSpPr>
          <p:nvPr>
            <p:ph type="sldNum" sz="quarter" idx="11"/>
          </p:nvPr>
        </p:nvSpPr>
        <p:spPr>
          <a:xfrm>
            <a:off x="3007841" y="9371285"/>
            <a:ext cx="578571" cy="49331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784394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ＭＳ ゴシック" panose="020B0609070205080204" pitchFamily="49" charset="-128"/>
                <a:ea typeface="ＭＳ ゴシック" panose="020B0609070205080204" pitchFamily="49" charset="-128"/>
              </a:rPr>
              <a:t>・この本願のご文で大事なのは、すべての人々が、「心から信じて、浄土に生まれたいと願い」、「わずか十回でも念仏して」、「もし生れることができないなら」ということである。これに色を付けてみる。</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B597C135-1264-46BD-B0C7-D28F661E351E}"/>
              </a:ext>
            </a:extLst>
          </p:cNvPr>
          <p:cNvSpPr>
            <a:spLocks noGrp="1"/>
          </p:cNvSpPr>
          <p:nvPr>
            <p:ph type="sldNum" sz="quarter" idx="5"/>
          </p:nvPr>
        </p:nvSpPr>
        <p:spPr/>
        <p:txBody>
          <a:bodyPr/>
          <a:lstStyle/>
          <a:p>
            <a:fld id="{65FFDD6E-BD08-4936-9BD9-3819A70769CF}" type="slidenum">
              <a:rPr kumimoji="1" lang="ja-JP" altLang="en-US" smtClean="0"/>
              <a:pPr/>
              <a:t>46</a:t>
            </a:fld>
            <a:endParaRPr kumimoji="1" lang="ja-JP" altLang="en-US" dirty="0"/>
          </a:p>
        </p:txBody>
      </p:sp>
    </p:spTree>
    <p:extLst>
      <p:ext uri="{BB962C8B-B14F-4D97-AF65-F5344CB8AC3E}">
        <p14:creationId xmlns:p14="http://schemas.microsoft.com/office/powerpoint/2010/main" val="2946986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ＭＳ ゴシック" panose="020B0609070205080204" pitchFamily="49" charset="-128"/>
                <a:ea typeface="ＭＳ ゴシック" panose="020B0609070205080204" pitchFamily="49" charset="-128"/>
              </a:rPr>
              <a:t>・青が信じること、赤がお念仏、緑がお浄土に生まれること。</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B597C135-1264-46BD-B0C7-D28F661E351E}"/>
              </a:ext>
            </a:extLst>
          </p:cNvPr>
          <p:cNvSpPr>
            <a:spLocks noGrp="1"/>
          </p:cNvSpPr>
          <p:nvPr>
            <p:ph type="sldNum" sz="quarter" idx="5"/>
          </p:nvPr>
        </p:nvSpPr>
        <p:spPr/>
        <p:txBody>
          <a:bodyPr/>
          <a:lstStyle/>
          <a:p>
            <a:fld id="{65FFDD6E-BD08-4936-9BD9-3819A70769CF}" type="slidenum">
              <a:rPr kumimoji="1" lang="ja-JP" altLang="en-US" smtClean="0"/>
              <a:pPr/>
              <a:t>47</a:t>
            </a:fld>
            <a:endParaRPr kumimoji="1" lang="ja-JP" altLang="en-US" dirty="0"/>
          </a:p>
        </p:txBody>
      </p:sp>
    </p:spTree>
    <p:extLst>
      <p:ext uri="{BB962C8B-B14F-4D97-AF65-F5344CB8AC3E}">
        <p14:creationId xmlns:p14="http://schemas.microsoft.com/office/powerpoint/2010/main" val="11690286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ＭＳ ゴシック" panose="020B0609070205080204" pitchFamily="49" charset="-128"/>
                <a:ea typeface="ＭＳ ゴシック" panose="020B0609070205080204" pitchFamily="49" charset="-128"/>
              </a:rPr>
              <a:t>・阿弥陀仏の本願とは、「生きとし生ける者を、信心と念仏によって浄土に往生させたい」という願いということになる。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dirty="0">
                <a:solidFill>
                  <a:schemeClr val="tx1"/>
                </a:solidFill>
                <a:latin typeface="ＭＳ ゴシック" panose="020B0609070205080204" pitchFamily="49" charset="-128"/>
                <a:ea typeface="ＭＳ ゴシック" panose="020B0609070205080204" pitchFamily="49" charset="-128"/>
              </a:rPr>
              <a:t>・もしも私たち衆生が、「信じて、念仏して、往生したい」と願うことが救いの条件なら、人によっては不可能な者もあり、阿弥陀仏の願いは条件付きの不完全なものになってしまう。</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dirty="0">
                <a:solidFill>
                  <a:schemeClr val="tx1"/>
                </a:solidFill>
                <a:latin typeface="ＭＳ ゴシック" panose="020B0609070205080204" pitchFamily="49" charset="-128"/>
                <a:ea typeface="ＭＳ ゴシック" panose="020B0609070205080204" pitchFamily="49" charset="-128"/>
              </a:rPr>
              <a:t>・しかし私たちの側には一切の条件が無い、つまり無条件の救いが阿弥陀仏の願いなので、阿弥陀仏が、私たちを「信じさせ」、「念仏させて」、必ず「往生させて」くださる。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309EDCB6-0165-40B5-B32F-8F746800B737}"/>
              </a:ext>
            </a:extLst>
          </p:cNvPr>
          <p:cNvSpPr>
            <a:spLocks noGrp="1"/>
          </p:cNvSpPr>
          <p:nvPr>
            <p:ph type="sldNum" sz="quarter" idx="5"/>
          </p:nvPr>
        </p:nvSpPr>
        <p:spPr/>
        <p:txBody>
          <a:bodyPr/>
          <a:lstStyle/>
          <a:p>
            <a:fld id="{65FFDD6E-BD08-4936-9BD9-3819A70769CF}" type="slidenum">
              <a:rPr kumimoji="1" lang="ja-JP" altLang="en-US" smtClean="0"/>
              <a:pPr/>
              <a:t>48</a:t>
            </a:fld>
            <a:endParaRPr kumimoji="1" lang="ja-JP" altLang="en-US" dirty="0"/>
          </a:p>
        </p:txBody>
      </p:sp>
    </p:spTree>
    <p:extLst>
      <p:ext uri="{BB962C8B-B14F-4D97-AF65-F5344CB8AC3E}">
        <p14:creationId xmlns:p14="http://schemas.microsoft.com/office/powerpoint/2010/main" val="9187312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sz="1600" dirty="0">
                <a:solidFill>
                  <a:schemeClr val="tx1"/>
                </a:solidFill>
                <a:latin typeface="ＭＳ ゴシック" panose="020B0609070205080204" pitchFamily="49" charset="-128"/>
                <a:ea typeface="ＭＳ ゴシック" panose="020B0609070205080204" pitchFamily="49" charset="-128"/>
              </a:rPr>
              <a:t>・</a:t>
            </a:r>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歎異抄</a:t>
            </a:r>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の先ほどのご文に戻すと、先ほどの文章の続きはこうある。</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600" dirty="0">
                <a:solidFill>
                  <a:schemeClr val="tx1"/>
                </a:solidFill>
                <a:latin typeface="ＭＳ ゴシック" panose="020B0609070205080204" pitchFamily="49" charset="-128"/>
                <a:ea typeface="ＭＳ ゴシック" panose="020B0609070205080204" pitchFamily="49" charset="-128"/>
              </a:rPr>
              <a:t>・これにも本願文と同じように色をつける。</a:t>
            </a:r>
            <a:endParaRPr kumimoji="1" lang="ja-JP" altLang="en-US" sz="1600" dirty="0"/>
          </a:p>
        </p:txBody>
      </p:sp>
      <p:sp>
        <p:nvSpPr>
          <p:cNvPr id="5" name="スライド番号プレースホルダー 4">
            <a:extLst>
              <a:ext uri="{FF2B5EF4-FFF2-40B4-BE49-F238E27FC236}">
                <a16:creationId xmlns:a16="http://schemas.microsoft.com/office/drawing/2014/main" xmlns="" id="{C1A5521E-D245-4A1B-8B26-5629A681746E}"/>
              </a:ext>
            </a:extLst>
          </p:cNvPr>
          <p:cNvSpPr>
            <a:spLocks noGrp="1"/>
          </p:cNvSpPr>
          <p:nvPr>
            <p:ph type="sldNum" sz="quarter" idx="5"/>
          </p:nvPr>
        </p:nvSpPr>
        <p:spPr/>
        <p:txBody>
          <a:bodyPr/>
          <a:lstStyle/>
          <a:p>
            <a:fld id="{65FFDD6E-BD08-4936-9BD9-3819A70769CF}" type="slidenum">
              <a:rPr kumimoji="1" lang="ja-JP" altLang="en-US" smtClean="0"/>
              <a:pPr/>
              <a:t>49</a:t>
            </a:fld>
            <a:endParaRPr kumimoji="1" lang="ja-JP" altLang="en-US" dirty="0"/>
          </a:p>
        </p:txBody>
      </p:sp>
    </p:spTree>
    <p:extLst>
      <p:ext uri="{BB962C8B-B14F-4D97-AF65-F5344CB8AC3E}">
        <p14:creationId xmlns:p14="http://schemas.microsoft.com/office/powerpoint/2010/main" val="34181733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B1FA0145-3752-4319-964A-FF58106549D3}"/>
              </a:ext>
            </a:extLst>
          </p:cNvPr>
          <p:cNvSpPr>
            <a:spLocks noGrp="1"/>
          </p:cNvSpPr>
          <p:nvPr>
            <p:ph type="sldNum" sz="quarter" idx="5"/>
          </p:nvPr>
        </p:nvSpPr>
        <p:spPr/>
        <p:txBody>
          <a:bodyPr/>
          <a:lstStyle/>
          <a:p>
            <a:fld id="{65FFDD6E-BD08-4936-9BD9-3819A70769CF}" type="slidenum">
              <a:rPr kumimoji="1" lang="ja-JP" altLang="en-US" smtClean="0"/>
              <a:pPr/>
              <a:t>50</a:t>
            </a:fld>
            <a:endParaRPr kumimoji="1" lang="ja-JP" altLang="en-US" dirty="0"/>
          </a:p>
        </p:txBody>
      </p:sp>
    </p:spTree>
    <p:extLst>
      <p:ext uri="{BB962C8B-B14F-4D97-AF65-F5344CB8AC3E}">
        <p14:creationId xmlns:p14="http://schemas.microsoft.com/office/powerpoint/2010/main" val="7316383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215D33EE-5443-4469-889E-07A16DB1CB3D}"/>
              </a:ext>
            </a:extLst>
          </p:cNvPr>
          <p:cNvSpPr>
            <a:spLocks noGrp="1"/>
          </p:cNvSpPr>
          <p:nvPr>
            <p:ph type="sldNum" sz="quarter" idx="5"/>
          </p:nvPr>
        </p:nvSpPr>
        <p:spPr/>
        <p:txBody>
          <a:bodyPr/>
          <a:lstStyle/>
          <a:p>
            <a:fld id="{65FFDD6E-BD08-4936-9BD9-3819A70769CF}" type="slidenum">
              <a:rPr kumimoji="1" lang="ja-JP" altLang="en-US" smtClean="0"/>
              <a:pPr/>
              <a:t>51</a:t>
            </a:fld>
            <a:endParaRPr kumimoji="1" lang="ja-JP" altLang="en-US" dirty="0"/>
          </a:p>
        </p:txBody>
      </p:sp>
    </p:spTree>
    <p:extLst>
      <p:ext uri="{BB962C8B-B14F-4D97-AF65-F5344CB8AC3E}">
        <p14:creationId xmlns:p14="http://schemas.microsoft.com/office/powerpoint/2010/main" val="3010153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893B972A-CC62-4209-95B8-B452D5767705}"/>
              </a:ext>
            </a:extLst>
          </p:cNvPr>
          <p:cNvSpPr>
            <a:spLocks noGrp="1"/>
          </p:cNvSpPr>
          <p:nvPr>
            <p:ph type="sldNum" sz="quarter" idx="5"/>
          </p:nvPr>
        </p:nvSpPr>
        <p:spPr/>
        <p:txBody>
          <a:bodyPr/>
          <a:lstStyle/>
          <a:p>
            <a:fld id="{65FFDD6E-BD08-4936-9BD9-3819A70769CF}" type="slidenum">
              <a:rPr kumimoji="1" lang="ja-JP" altLang="en-US" smtClean="0"/>
              <a:pPr/>
              <a:t>52</a:t>
            </a:fld>
            <a:endParaRPr kumimoji="1" lang="ja-JP" altLang="en-US" dirty="0"/>
          </a:p>
        </p:txBody>
      </p:sp>
    </p:spTree>
    <p:extLst>
      <p:ext uri="{BB962C8B-B14F-4D97-AF65-F5344CB8AC3E}">
        <p14:creationId xmlns:p14="http://schemas.microsoft.com/office/powerpoint/2010/main" val="63483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ＭＳ ゴシック" panose="020B0609070205080204" pitchFamily="49" charset="-128"/>
                <a:ea typeface="ＭＳ ゴシック" panose="020B0609070205080204" pitchFamily="49" charset="-128"/>
              </a:rPr>
              <a:t>・また、第一条は</a:t>
            </a:r>
            <a:r>
              <a:rPr lang="en-US" altLang="ja-JP" sz="1400" dirty="0">
                <a:solidFill>
                  <a:schemeClr val="tx1"/>
                </a:solidFill>
                <a:latin typeface="ＭＳ ゴシック" panose="020B0609070205080204" pitchFamily="49" charset="-128"/>
                <a:ea typeface="ＭＳ ゴシック" panose="020B0609070205080204" pitchFamily="49" charset="-128"/>
              </a:rPr>
              <a:t>『</a:t>
            </a:r>
            <a:r>
              <a:rPr lang="ja-JP" altLang="en-US" sz="1400" dirty="0">
                <a:solidFill>
                  <a:schemeClr val="tx1"/>
                </a:solidFill>
                <a:latin typeface="ＭＳ ゴシック" panose="020B0609070205080204" pitchFamily="49" charset="-128"/>
                <a:ea typeface="ＭＳ ゴシック" panose="020B0609070205080204" pitchFamily="49" charset="-128"/>
              </a:rPr>
              <a:t>歎異抄</a:t>
            </a:r>
            <a:r>
              <a:rPr lang="en-US" altLang="ja-JP" sz="1400" dirty="0">
                <a:solidFill>
                  <a:schemeClr val="tx1"/>
                </a:solidFill>
                <a:latin typeface="ＭＳ ゴシック" panose="020B0609070205080204" pitchFamily="49" charset="-128"/>
                <a:ea typeface="ＭＳ ゴシック" panose="020B0609070205080204" pitchFamily="49" charset="-128"/>
              </a:rPr>
              <a:t>』</a:t>
            </a:r>
            <a:r>
              <a:rPr lang="ja-JP" altLang="en-US" sz="1400" dirty="0">
                <a:solidFill>
                  <a:schemeClr val="tx1"/>
                </a:solidFill>
                <a:latin typeface="ＭＳ ゴシック" panose="020B0609070205080204" pitchFamily="49" charset="-128"/>
                <a:ea typeface="ＭＳ ゴシック" panose="020B0609070205080204" pitchFamily="49" charset="-128"/>
              </a:rPr>
              <a:t>の前半、師訓篇を総括する条だともいわれている。つまり、</a:t>
            </a:r>
            <a:r>
              <a:rPr lang="en-US" altLang="ja-JP" sz="1400" dirty="0">
                <a:solidFill>
                  <a:schemeClr val="tx1"/>
                </a:solidFill>
                <a:latin typeface="ＭＳ ゴシック" panose="020B0609070205080204" pitchFamily="49" charset="-128"/>
                <a:ea typeface="ＭＳ ゴシック" panose="020B0609070205080204" pitchFamily="49" charset="-128"/>
              </a:rPr>
              <a:t>『</a:t>
            </a:r>
            <a:r>
              <a:rPr lang="ja-JP" altLang="en-US" sz="1400" dirty="0">
                <a:solidFill>
                  <a:schemeClr val="tx1"/>
                </a:solidFill>
                <a:latin typeface="ＭＳ ゴシック" panose="020B0609070205080204" pitchFamily="49" charset="-128"/>
                <a:ea typeface="ＭＳ ゴシック" panose="020B0609070205080204" pitchFamily="49" charset="-128"/>
              </a:rPr>
              <a:t>歎異抄</a:t>
            </a:r>
            <a:r>
              <a:rPr lang="en-US" altLang="ja-JP" sz="1400" dirty="0">
                <a:solidFill>
                  <a:schemeClr val="tx1"/>
                </a:solidFill>
                <a:latin typeface="ＭＳ ゴシック" panose="020B0609070205080204" pitchFamily="49" charset="-128"/>
                <a:ea typeface="ＭＳ ゴシック" panose="020B0609070205080204" pitchFamily="49" charset="-128"/>
              </a:rPr>
              <a:t>』</a:t>
            </a:r>
            <a:r>
              <a:rPr lang="ja-JP" altLang="en-US" sz="1400" dirty="0">
                <a:solidFill>
                  <a:schemeClr val="tx1"/>
                </a:solidFill>
                <a:latin typeface="ＭＳ ゴシック" panose="020B0609070205080204" pitchFamily="49" charset="-128"/>
                <a:ea typeface="ＭＳ ゴシック" panose="020B0609070205080204" pitchFamily="49" charset="-128"/>
              </a:rPr>
              <a:t>全体に通じるとても大事な条である。</a:t>
            </a:r>
            <a:endParaRPr lang="en-US" altLang="ja-JP" sz="1400" dirty="0">
              <a:solidFill>
                <a:schemeClr val="tx1"/>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xmlns="" id="{05BA4173-80B2-4C33-8C4F-A4475EE59B89}"/>
              </a:ext>
            </a:extLst>
          </p:cNvPr>
          <p:cNvSpPr>
            <a:spLocks noGrp="1"/>
          </p:cNvSpPr>
          <p:nvPr>
            <p:ph type="sldNum" sz="quarter" idx="5"/>
          </p:nvPr>
        </p:nvSpPr>
        <p:spPr/>
        <p:txBody>
          <a:bodyPr/>
          <a:lstStyle/>
          <a:p>
            <a:fld id="{65FFDD6E-BD08-4936-9BD9-3819A70769CF}" type="slidenum">
              <a:rPr lang="ja-JP" altLang="en-US" smtClean="0">
                <a:solidFill>
                  <a:prstClr val="black"/>
                </a:solidFill>
              </a:rPr>
              <a:pPr/>
              <a:t>5</a:t>
            </a:fld>
            <a:endParaRPr lang="ja-JP" altLang="en-US" dirty="0">
              <a:solidFill>
                <a:prstClr val="black"/>
              </a:solidFill>
            </a:endParaRPr>
          </a:p>
        </p:txBody>
      </p:sp>
    </p:spTree>
    <p:extLst>
      <p:ext uri="{BB962C8B-B14F-4D97-AF65-F5344CB8AC3E}">
        <p14:creationId xmlns:p14="http://schemas.microsoft.com/office/powerpoint/2010/main" val="30256813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ＭＳ ゴシック" panose="020B0609070205080204" pitchFamily="49" charset="-128"/>
                <a:ea typeface="ＭＳ ゴシック" panose="020B0609070205080204" pitchFamily="49" charset="-128"/>
              </a:rPr>
              <a:t>・ここには本願と同じ、「往生」「信心」「念仏」と、三つの内容が出てくる。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dirty="0">
                <a:solidFill>
                  <a:schemeClr val="tx1"/>
                </a:solidFill>
                <a:latin typeface="ＭＳ ゴシック" panose="020B0609070205080204" pitchFamily="49" charset="-128"/>
                <a:ea typeface="ＭＳ ゴシック" panose="020B0609070205080204" pitchFamily="49" charset="-128"/>
              </a:rPr>
              <a:t>・まさにこの文章は、第十八願と同じ内容といえる。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F334DC6E-D934-402C-937F-94798B39249E}"/>
              </a:ext>
            </a:extLst>
          </p:cNvPr>
          <p:cNvSpPr>
            <a:spLocks noGrp="1"/>
          </p:cNvSpPr>
          <p:nvPr>
            <p:ph type="sldNum" sz="quarter" idx="5"/>
          </p:nvPr>
        </p:nvSpPr>
        <p:spPr/>
        <p:txBody>
          <a:bodyPr/>
          <a:lstStyle/>
          <a:p>
            <a:fld id="{65FFDD6E-BD08-4936-9BD9-3819A70769CF}" type="slidenum">
              <a:rPr kumimoji="1" lang="ja-JP" altLang="en-US" smtClean="0"/>
              <a:pPr/>
              <a:t>53</a:t>
            </a:fld>
            <a:endParaRPr kumimoji="1" lang="ja-JP" altLang="en-US" dirty="0"/>
          </a:p>
        </p:txBody>
      </p:sp>
    </p:spTree>
    <p:extLst>
      <p:ext uri="{BB962C8B-B14F-4D97-AF65-F5344CB8AC3E}">
        <p14:creationId xmlns:p14="http://schemas.microsoft.com/office/powerpoint/2010/main" val="13276057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ＭＳ ゴシック" panose="020B0609070205080204" pitchFamily="49" charset="-128"/>
                <a:ea typeface="ＭＳ ゴシック" panose="020B0609070205080204" pitchFamily="49" charset="-128"/>
              </a:rPr>
              <a:t>・つまり、最初の「弥陀の誓願」とは、四十八願の中でも、とくに本願である第十八願を指しているということがわかる。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algn="l"/>
            <a:r>
              <a:rPr lang="ja-JP" altLang="en-US" dirty="0">
                <a:solidFill>
                  <a:schemeClr val="tx1"/>
                </a:solidFill>
                <a:latin typeface="ＭＳ ゴシック" panose="020B0609070205080204" pitchFamily="49" charset="-128"/>
                <a:ea typeface="ＭＳ ゴシック" panose="020B0609070205080204" pitchFamily="49" charset="-128"/>
              </a:rPr>
              <a:t>・第一条の冒頭には、まずもって阿弥陀仏の本願の心が示されている。</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42495A11-EE6B-4574-80E8-B2D9D7D1507B}"/>
              </a:ext>
            </a:extLst>
          </p:cNvPr>
          <p:cNvSpPr>
            <a:spLocks noGrp="1"/>
          </p:cNvSpPr>
          <p:nvPr>
            <p:ph type="sldNum" sz="quarter" idx="5"/>
          </p:nvPr>
        </p:nvSpPr>
        <p:spPr/>
        <p:txBody>
          <a:bodyPr/>
          <a:lstStyle/>
          <a:p>
            <a:fld id="{65FFDD6E-BD08-4936-9BD9-3819A70769CF}" type="slidenum">
              <a:rPr kumimoji="1" lang="ja-JP" altLang="en-US" smtClean="0"/>
              <a:pPr/>
              <a:t>54</a:t>
            </a:fld>
            <a:endParaRPr kumimoji="1" lang="ja-JP" altLang="en-US" dirty="0"/>
          </a:p>
        </p:txBody>
      </p:sp>
    </p:spTree>
    <p:extLst>
      <p:ext uri="{BB962C8B-B14F-4D97-AF65-F5344CB8AC3E}">
        <p14:creationId xmlns:p14="http://schemas.microsoft.com/office/powerpoint/2010/main" val="14088079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5" name="スライド番号プレースホルダー 4">
            <a:extLst>
              <a:ext uri="{FF2B5EF4-FFF2-40B4-BE49-F238E27FC236}">
                <a16:creationId xmlns:a16="http://schemas.microsoft.com/office/drawing/2014/main" xmlns="" id="{3C6A8A40-DC74-4AFF-BF0B-3A2BDF5E2982}"/>
              </a:ext>
            </a:extLst>
          </p:cNvPr>
          <p:cNvSpPr>
            <a:spLocks noGrp="1"/>
          </p:cNvSpPr>
          <p:nvPr>
            <p:ph type="sldNum" sz="quarter" idx="5"/>
          </p:nvPr>
        </p:nvSpPr>
        <p:spPr/>
        <p:txBody>
          <a:bodyPr/>
          <a:lstStyle/>
          <a:p>
            <a:fld id="{65FFDD6E-BD08-4936-9BD9-3819A70769CF}" type="slidenum">
              <a:rPr kumimoji="1" lang="ja-JP" altLang="en-US" smtClean="0"/>
              <a:pPr/>
              <a:t>55</a:t>
            </a:fld>
            <a:endParaRPr kumimoji="1" lang="ja-JP" altLang="en-US" dirty="0"/>
          </a:p>
        </p:txBody>
      </p:sp>
    </p:spTree>
    <p:extLst>
      <p:ext uri="{BB962C8B-B14F-4D97-AF65-F5344CB8AC3E}">
        <p14:creationId xmlns:p14="http://schemas.microsoft.com/office/powerpoint/2010/main" val="11349120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lang="ja-JP" altLang="en-US" dirty="0">
                <a:solidFill>
                  <a:schemeClr val="tx1"/>
                </a:solidFill>
                <a:latin typeface="ＭＳ ゴシック" panose="020B0609070205080204" pitchFamily="49" charset="-128"/>
                <a:ea typeface="ＭＳ ゴシック" panose="020B0609070205080204" pitchFamily="49" charset="-128"/>
              </a:rPr>
              <a:t>「弥陀の誓願」の直後に「不思議」という言葉がある。「不思議」とは「不可思議」の略。</a:t>
            </a:r>
            <a:endParaRPr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xmlns="" id="{4AD7F569-7B2D-4904-A2C5-B31FE89FC580}"/>
              </a:ext>
            </a:extLst>
          </p:cNvPr>
          <p:cNvSpPr>
            <a:spLocks noGrp="1"/>
          </p:cNvSpPr>
          <p:nvPr>
            <p:ph type="sldNum" sz="quarter" idx="5"/>
          </p:nvPr>
        </p:nvSpPr>
        <p:spPr/>
        <p:txBody>
          <a:bodyPr/>
          <a:lstStyle/>
          <a:p>
            <a:fld id="{65FFDD6E-BD08-4936-9BD9-3819A70769CF}" type="slidenum">
              <a:rPr kumimoji="1" lang="ja-JP" altLang="en-US" smtClean="0"/>
              <a:pPr/>
              <a:t>56</a:t>
            </a:fld>
            <a:endParaRPr kumimoji="1" lang="ja-JP" altLang="en-US" dirty="0"/>
          </a:p>
        </p:txBody>
      </p:sp>
    </p:spTree>
    <p:extLst>
      <p:ext uri="{BB962C8B-B14F-4D97-AF65-F5344CB8AC3E}">
        <p14:creationId xmlns:p14="http://schemas.microsoft.com/office/powerpoint/2010/main" val="25721287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ＭＳ ゴシック" panose="020B0609070205080204" pitchFamily="49" charset="-128"/>
                <a:ea typeface="ＭＳ ゴシック" panose="020B0609070205080204" pitchFamily="49" charset="-128"/>
              </a:rPr>
              <a:t>・</a:t>
            </a:r>
            <a:r>
              <a:rPr lang="ja-JP" altLang="en-US" dirty="0">
                <a:solidFill>
                  <a:schemeClr val="tx1"/>
                </a:solidFill>
                <a:latin typeface="ＭＳ ゴシック" panose="020B0609070205080204" pitchFamily="49" charset="-128"/>
                <a:ea typeface="ＭＳ ゴシック" panose="020B0609070205080204" pitchFamily="49" charset="-128"/>
              </a:rPr>
              <a:t>「不思議」について、こんなエピソードがある。</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BA6FB4F0-491A-4F83-A8FD-E36499D7673F}"/>
              </a:ext>
            </a:extLst>
          </p:cNvPr>
          <p:cNvSpPr>
            <a:spLocks noGrp="1"/>
          </p:cNvSpPr>
          <p:nvPr>
            <p:ph type="sldNum" sz="quarter" idx="5"/>
          </p:nvPr>
        </p:nvSpPr>
        <p:spPr/>
        <p:txBody>
          <a:bodyPr/>
          <a:lstStyle/>
          <a:p>
            <a:fld id="{65FFDD6E-BD08-4936-9BD9-3819A70769CF}" type="slidenum">
              <a:rPr kumimoji="1" lang="ja-JP" altLang="en-US" smtClean="0"/>
              <a:pPr/>
              <a:t>57</a:t>
            </a:fld>
            <a:endParaRPr kumimoji="1" lang="ja-JP" altLang="en-US" dirty="0"/>
          </a:p>
        </p:txBody>
      </p:sp>
    </p:spTree>
    <p:extLst>
      <p:ext uri="{BB962C8B-B14F-4D97-AF65-F5344CB8AC3E}">
        <p14:creationId xmlns:p14="http://schemas.microsoft.com/office/powerpoint/2010/main" val="1585403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ＭＳ ゴシック" panose="020B0609070205080204" pitchFamily="49" charset="-128"/>
                <a:ea typeface="ＭＳ ゴシック" panose="020B0609070205080204" pitchFamily="49" charset="-128"/>
              </a:rPr>
              <a:t>・本願寺第八代宗主の蓮如上人</a:t>
            </a:r>
            <a:r>
              <a:rPr lang="ja-JP" altLang="en-US" dirty="0">
                <a:solidFill>
                  <a:schemeClr val="tx1"/>
                </a:solidFill>
                <a:latin typeface="ＭＳ ゴシック" panose="020B0609070205080204" pitchFamily="49" charset="-128"/>
                <a:ea typeface="ＭＳ ゴシック" panose="020B0609070205080204" pitchFamily="49" charset="-128"/>
              </a:rPr>
              <a:t>にまつわる話。</a:t>
            </a:r>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B362A8BB-9315-4F0F-9BA5-57266CAC6A1B}"/>
              </a:ext>
            </a:extLst>
          </p:cNvPr>
          <p:cNvSpPr>
            <a:spLocks noGrp="1"/>
          </p:cNvSpPr>
          <p:nvPr>
            <p:ph type="sldNum" sz="quarter" idx="5"/>
          </p:nvPr>
        </p:nvSpPr>
        <p:spPr/>
        <p:txBody>
          <a:bodyPr/>
          <a:lstStyle/>
          <a:p>
            <a:fld id="{65FFDD6E-BD08-4936-9BD9-3819A70769CF}" type="slidenum">
              <a:rPr kumimoji="1" lang="ja-JP" altLang="en-US" smtClean="0"/>
              <a:pPr/>
              <a:t>58</a:t>
            </a:fld>
            <a:endParaRPr kumimoji="1" lang="ja-JP" altLang="en-US" dirty="0"/>
          </a:p>
        </p:txBody>
      </p:sp>
    </p:spTree>
    <p:extLst>
      <p:ext uri="{BB962C8B-B14F-4D97-AF65-F5344CB8AC3E}">
        <p14:creationId xmlns:p14="http://schemas.microsoft.com/office/powerpoint/2010/main" val="918367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ＭＳ ゴシック" panose="020B0609070205080204" pitchFamily="49" charset="-128"/>
                <a:ea typeface="ＭＳ ゴシック" panose="020B0609070205080204" pitchFamily="49" charset="-128"/>
              </a:rPr>
              <a:t>・あるところに一人のお坊さんがいた</a:t>
            </a:r>
            <a:r>
              <a:rPr lang="ja-JP" altLang="en-US" dirty="0">
                <a:solidFill>
                  <a:schemeClr val="tx1"/>
                </a:solidFill>
                <a:latin typeface="ＭＳ ゴシック" panose="020B0609070205080204" pitchFamily="49" charset="-128"/>
                <a:ea typeface="ＭＳ ゴシック" panose="020B0609070205080204" pitchFamily="49" charset="-128"/>
              </a:rPr>
              <a:t>。</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lgn="l"/>
            <a:r>
              <a:rPr lang="ja-JP" altLang="en-US" dirty="0">
                <a:solidFill>
                  <a:schemeClr val="tx1"/>
                </a:solidFill>
                <a:latin typeface="ＭＳ ゴシック" panose="020B0609070205080204" pitchFamily="49" charset="-128"/>
                <a:ea typeface="ＭＳ ゴシック" panose="020B0609070205080204" pitchFamily="49" charset="-128"/>
              </a:rPr>
              <a:t>・名前を法敬坊順誓といい、蓮如上人の側近であった。</a:t>
            </a:r>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C234EAF1-6F45-4FA4-83A9-A58F32267781}"/>
              </a:ext>
            </a:extLst>
          </p:cNvPr>
          <p:cNvSpPr>
            <a:spLocks noGrp="1"/>
          </p:cNvSpPr>
          <p:nvPr>
            <p:ph type="sldNum" sz="quarter" idx="5"/>
          </p:nvPr>
        </p:nvSpPr>
        <p:spPr/>
        <p:txBody>
          <a:bodyPr/>
          <a:lstStyle/>
          <a:p>
            <a:fld id="{65FFDD6E-BD08-4936-9BD9-3819A70769CF}" type="slidenum">
              <a:rPr kumimoji="1" lang="ja-JP" altLang="en-US" smtClean="0"/>
              <a:pPr/>
              <a:t>59</a:t>
            </a:fld>
            <a:endParaRPr kumimoji="1" lang="ja-JP" altLang="en-US" dirty="0"/>
          </a:p>
        </p:txBody>
      </p:sp>
    </p:spTree>
    <p:extLst>
      <p:ext uri="{BB962C8B-B14F-4D97-AF65-F5344CB8AC3E}">
        <p14:creationId xmlns:p14="http://schemas.microsoft.com/office/powerpoint/2010/main" val="41375513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60CB6094-88D4-47AE-B8CB-EF5E3444E030}"/>
              </a:ext>
            </a:extLst>
          </p:cNvPr>
          <p:cNvSpPr>
            <a:spLocks noGrp="1"/>
          </p:cNvSpPr>
          <p:nvPr>
            <p:ph type="sldNum" sz="quarter" idx="5"/>
          </p:nvPr>
        </p:nvSpPr>
        <p:spPr/>
        <p:txBody>
          <a:bodyPr/>
          <a:lstStyle/>
          <a:p>
            <a:fld id="{65FFDD6E-BD08-4936-9BD9-3819A70769CF}" type="slidenum">
              <a:rPr kumimoji="1" lang="ja-JP" altLang="en-US" smtClean="0"/>
              <a:pPr/>
              <a:t>60</a:t>
            </a:fld>
            <a:endParaRPr kumimoji="1" lang="ja-JP" altLang="en-US" dirty="0"/>
          </a:p>
        </p:txBody>
      </p:sp>
    </p:spTree>
    <p:extLst>
      <p:ext uri="{BB962C8B-B14F-4D97-AF65-F5344CB8AC3E}">
        <p14:creationId xmlns:p14="http://schemas.microsoft.com/office/powerpoint/2010/main" val="9258971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ＭＳ ゴシック" panose="020B0609070205080204" pitchFamily="49" charset="-128"/>
                <a:ea typeface="ＭＳ ゴシック" panose="020B0609070205080204" pitchFamily="49" charset="-128"/>
              </a:rPr>
              <a:t>・浄土真宗の本尊は阿弥陀如来。名号も本尊として寺に安置された。</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algn="l"/>
            <a:r>
              <a:rPr lang="ja-JP" altLang="en-US" dirty="0">
                <a:solidFill>
                  <a:schemeClr val="tx1"/>
                </a:solidFill>
                <a:latin typeface="ＭＳ ゴシック" panose="020B0609070205080204" pitchFamily="49" charset="-128"/>
                <a:ea typeface="ＭＳ ゴシック" panose="020B0609070205080204" pitchFamily="49" charset="-128"/>
              </a:rPr>
              <a:t>・法敬坊が蓮如上人からいただいた名号本尊が焼けてしまった。しかし、それだけではなかった。</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94F5F209-68EA-43BC-A054-A2812B6360CC}"/>
              </a:ext>
            </a:extLst>
          </p:cNvPr>
          <p:cNvSpPr>
            <a:spLocks noGrp="1"/>
          </p:cNvSpPr>
          <p:nvPr>
            <p:ph type="sldNum" sz="quarter" idx="5"/>
          </p:nvPr>
        </p:nvSpPr>
        <p:spPr/>
        <p:txBody>
          <a:bodyPr/>
          <a:lstStyle/>
          <a:p>
            <a:fld id="{65FFDD6E-BD08-4936-9BD9-3819A70769CF}" type="slidenum">
              <a:rPr kumimoji="1" lang="ja-JP" altLang="en-US" smtClean="0"/>
              <a:pPr/>
              <a:t>61</a:t>
            </a:fld>
            <a:endParaRPr kumimoji="1" lang="ja-JP" altLang="en-US" dirty="0"/>
          </a:p>
        </p:txBody>
      </p:sp>
    </p:spTree>
    <p:extLst>
      <p:ext uri="{BB962C8B-B14F-4D97-AF65-F5344CB8AC3E}">
        <p14:creationId xmlns:p14="http://schemas.microsoft.com/office/powerpoint/2010/main" val="33174752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7E08F0DB-9FD6-46DA-BB90-C361F4A54794}"/>
              </a:ext>
            </a:extLst>
          </p:cNvPr>
          <p:cNvSpPr>
            <a:spLocks noGrp="1"/>
          </p:cNvSpPr>
          <p:nvPr>
            <p:ph type="sldNum" sz="quarter" idx="5"/>
          </p:nvPr>
        </p:nvSpPr>
        <p:spPr/>
        <p:txBody>
          <a:bodyPr/>
          <a:lstStyle/>
          <a:p>
            <a:fld id="{65FFDD6E-BD08-4936-9BD9-3819A70769CF}" type="slidenum">
              <a:rPr kumimoji="1" lang="ja-JP" altLang="en-US" smtClean="0"/>
              <a:pPr/>
              <a:t>62</a:t>
            </a:fld>
            <a:endParaRPr kumimoji="1" lang="ja-JP" altLang="en-US" dirty="0"/>
          </a:p>
        </p:txBody>
      </p:sp>
    </p:spTree>
    <p:extLst>
      <p:ext uri="{BB962C8B-B14F-4D97-AF65-F5344CB8AC3E}">
        <p14:creationId xmlns:p14="http://schemas.microsoft.com/office/powerpoint/2010/main" val="4225150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a:solidFill>
                  <a:schemeClr val="tx1"/>
                </a:solidFill>
                <a:latin typeface="ＭＳ ゴシック" panose="020B0609070205080204" pitchFamily="49" charset="-128"/>
                <a:ea typeface="ＭＳ ゴシック" panose="020B0609070205080204" pitchFamily="49" charset="-128"/>
              </a:rPr>
              <a:t>・従来、第一条は、この三段にわけて読むのが通例となっている。</a:t>
            </a:r>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6</a:t>
            </a:fld>
            <a:endParaRPr kumimoji="1" lang="ja-JP" altLang="en-US" dirty="0"/>
          </a:p>
        </p:txBody>
      </p:sp>
    </p:spTree>
    <p:extLst>
      <p:ext uri="{BB962C8B-B14F-4D97-AF65-F5344CB8AC3E}">
        <p14:creationId xmlns:p14="http://schemas.microsoft.com/office/powerpoint/2010/main" val="19324905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ＭＳ ゴシック" panose="020B0609070205080204" pitchFamily="49" charset="-128"/>
                <a:ea typeface="ＭＳ ゴシック" panose="020B0609070205080204" pitchFamily="49" charset="-128"/>
              </a:rPr>
              <a:t>・それで法敬坊は、慌てて蓮如上人のもとへ行き、事</a:t>
            </a:r>
            <a:r>
              <a:rPr lang="ja-JP" altLang="en-US" dirty="0">
                <a:solidFill>
                  <a:schemeClr val="tx1"/>
                </a:solidFill>
                <a:latin typeface="ＭＳ ゴシック" panose="020B0609070205080204" pitchFamily="49" charset="-128"/>
                <a:ea typeface="ＭＳ ゴシック" panose="020B0609070205080204" pitchFamily="49" charset="-128"/>
              </a:rPr>
              <a:t>の顛末を話した。</a:t>
            </a:r>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95FF7A3D-CA02-48D0-8E6E-67AD4B47F01C}"/>
              </a:ext>
            </a:extLst>
          </p:cNvPr>
          <p:cNvSpPr>
            <a:spLocks noGrp="1"/>
          </p:cNvSpPr>
          <p:nvPr>
            <p:ph type="sldNum" sz="quarter" idx="5"/>
          </p:nvPr>
        </p:nvSpPr>
        <p:spPr/>
        <p:txBody>
          <a:bodyPr/>
          <a:lstStyle/>
          <a:p>
            <a:fld id="{65FFDD6E-BD08-4936-9BD9-3819A70769CF}" type="slidenum">
              <a:rPr kumimoji="1" lang="ja-JP" altLang="en-US" smtClean="0"/>
              <a:pPr/>
              <a:t>63</a:t>
            </a:fld>
            <a:endParaRPr kumimoji="1" lang="ja-JP" altLang="en-US" dirty="0"/>
          </a:p>
        </p:txBody>
      </p:sp>
    </p:spTree>
    <p:extLst>
      <p:ext uri="{BB962C8B-B14F-4D97-AF65-F5344CB8AC3E}">
        <p14:creationId xmlns:p14="http://schemas.microsoft.com/office/powerpoint/2010/main" val="24924801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36C144BB-54DB-4E8B-B936-FA2C08217499}"/>
              </a:ext>
            </a:extLst>
          </p:cNvPr>
          <p:cNvSpPr>
            <a:spLocks noGrp="1"/>
          </p:cNvSpPr>
          <p:nvPr>
            <p:ph type="sldNum" sz="quarter" idx="5"/>
          </p:nvPr>
        </p:nvSpPr>
        <p:spPr/>
        <p:txBody>
          <a:bodyPr/>
          <a:lstStyle/>
          <a:p>
            <a:fld id="{65FFDD6E-BD08-4936-9BD9-3819A70769CF}" type="slidenum">
              <a:rPr kumimoji="1" lang="ja-JP" altLang="en-US" smtClean="0"/>
              <a:pPr/>
              <a:t>64</a:t>
            </a:fld>
            <a:endParaRPr kumimoji="1" lang="ja-JP" altLang="en-US" dirty="0"/>
          </a:p>
        </p:txBody>
      </p:sp>
    </p:spTree>
    <p:extLst>
      <p:ext uri="{BB962C8B-B14F-4D97-AF65-F5344CB8AC3E}">
        <p14:creationId xmlns:p14="http://schemas.microsoft.com/office/powerpoint/2010/main" val="28003116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44BFAB8D-3095-4E18-B2B0-8E482FB61E47}"/>
              </a:ext>
            </a:extLst>
          </p:cNvPr>
          <p:cNvSpPr>
            <a:spLocks noGrp="1"/>
          </p:cNvSpPr>
          <p:nvPr>
            <p:ph type="sldNum" sz="quarter" idx="5"/>
          </p:nvPr>
        </p:nvSpPr>
        <p:spPr/>
        <p:txBody>
          <a:bodyPr/>
          <a:lstStyle/>
          <a:p>
            <a:fld id="{65FFDD6E-BD08-4936-9BD9-3819A70769CF}" type="slidenum">
              <a:rPr kumimoji="1" lang="ja-JP" altLang="en-US" smtClean="0"/>
              <a:pPr/>
              <a:t>65</a:t>
            </a:fld>
            <a:endParaRPr kumimoji="1" lang="ja-JP" altLang="en-US" dirty="0"/>
          </a:p>
        </p:txBody>
      </p:sp>
    </p:spTree>
    <p:extLst>
      <p:ext uri="{BB962C8B-B14F-4D97-AF65-F5344CB8AC3E}">
        <p14:creationId xmlns:p14="http://schemas.microsoft.com/office/powerpoint/2010/main" val="14654919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・つまり、「不思議」とは、奇跡でも何でも無い、阿弥陀仏から与えられる「本願」のはたらきということ。</a:t>
            </a:r>
          </a:p>
        </p:txBody>
      </p:sp>
      <p:sp>
        <p:nvSpPr>
          <p:cNvPr id="5" name="スライド番号プレースホルダー 4">
            <a:extLst>
              <a:ext uri="{FF2B5EF4-FFF2-40B4-BE49-F238E27FC236}">
                <a16:creationId xmlns:a16="http://schemas.microsoft.com/office/drawing/2014/main" xmlns="" id="{0625AB04-64DE-48B0-81E8-9F957CCDEE67}"/>
              </a:ext>
            </a:extLst>
          </p:cNvPr>
          <p:cNvSpPr>
            <a:spLocks noGrp="1"/>
          </p:cNvSpPr>
          <p:nvPr>
            <p:ph type="sldNum" sz="quarter" idx="5"/>
          </p:nvPr>
        </p:nvSpPr>
        <p:spPr/>
        <p:txBody>
          <a:bodyPr/>
          <a:lstStyle/>
          <a:p>
            <a:fld id="{65FFDD6E-BD08-4936-9BD9-3819A70769CF}" type="slidenum">
              <a:rPr kumimoji="1" lang="ja-JP" altLang="en-US" smtClean="0"/>
              <a:pPr/>
              <a:t>66</a:t>
            </a:fld>
            <a:endParaRPr kumimoji="1" lang="ja-JP" altLang="en-US" dirty="0"/>
          </a:p>
        </p:txBody>
      </p:sp>
    </p:spTree>
    <p:extLst>
      <p:ext uri="{BB962C8B-B14F-4D97-AF65-F5344CB8AC3E}">
        <p14:creationId xmlns:p14="http://schemas.microsoft.com/office/powerpoint/2010/main" val="39408917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024236FF-E10E-41F7-9291-A7D788E8727E}"/>
              </a:ext>
            </a:extLst>
          </p:cNvPr>
          <p:cNvSpPr>
            <a:spLocks noGrp="1"/>
          </p:cNvSpPr>
          <p:nvPr>
            <p:ph type="sldNum" sz="quarter" idx="5"/>
          </p:nvPr>
        </p:nvSpPr>
        <p:spPr/>
        <p:txBody>
          <a:bodyPr/>
          <a:lstStyle/>
          <a:p>
            <a:fld id="{65FFDD6E-BD08-4936-9BD9-3819A70769CF}" type="slidenum">
              <a:rPr kumimoji="1" lang="ja-JP" altLang="en-US" smtClean="0"/>
              <a:pPr/>
              <a:t>67</a:t>
            </a:fld>
            <a:endParaRPr kumimoji="1" lang="ja-JP" altLang="en-US" dirty="0"/>
          </a:p>
        </p:txBody>
      </p:sp>
    </p:spTree>
    <p:extLst>
      <p:ext uri="{BB962C8B-B14F-4D97-AF65-F5344CB8AC3E}">
        <p14:creationId xmlns:p14="http://schemas.microsoft.com/office/powerpoint/2010/main" val="7228667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F3FDC80C-8CD0-41BE-893E-8E769B814003}"/>
              </a:ext>
            </a:extLst>
          </p:cNvPr>
          <p:cNvSpPr>
            <a:spLocks noGrp="1"/>
          </p:cNvSpPr>
          <p:nvPr>
            <p:ph type="sldNum" sz="quarter" idx="5"/>
          </p:nvPr>
        </p:nvSpPr>
        <p:spPr/>
        <p:txBody>
          <a:bodyPr/>
          <a:lstStyle/>
          <a:p>
            <a:fld id="{65FFDD6E-BD08-4936-9BD9-3819A70769CF}" type="slidenum">
              <a:rPr kumimoji="1" lang="ja-JP" altLang="en-US" smtClean="0"/>
              <a:pPr/>
              <a:t>68</a:t>
            </a:fld>
            <a:endParaRPr kumimoji="1" lang="ja-JP" altLang="en-US" dirty="0"/>
          </a:p>
        </p:txBody>
      </p:sp>
    </p:spTree>
    <p:extLst>
      <p:ext uri="{BB962C8B-B14F-4D97-AF65-F5344CB8AC3E}">
        <p14:creationId xmlns:p14="http://schemas.microsoft.com/office/powerpoint/2010/main" val="3472306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・つまり、親鸞聖人にとって、「救われる」とは、この後に続く内容ということになる。</a:t>
            </a:r>
            <a:endParaRPr kumimoji="1" lang="en-US" altLang="ja-JP" dirty="0"/>
          </a:p>
        </p:txBody>
      </p:sp>
      <p:sp>
        <p:nvSpPr>
          <p:cNvPr id="5" name="スライド番号プレースホルダー 4">
            <a:extLst>
              <a:ext uri="{FF2B5EF4-FFF2-40B4-BE49-F238E27FC236}">
                <a16:creationId xmlns:a16="http://schemas.microsoft.com/office/drawing/2014/main" xmlns="" id="{233B5B3E-FD70-48EF-AD0B-A50E7F43E7EE}"/>
              </a:ext>
            </a:extLst>
          </p:cNvPr>
          <p:cNvSpPr>
            <a:spLocks noGrp="1"/>
          </p:cNvSpPr>
          <p:nvPr>
            <p:ph type="sldNum" sz="quarter" idx="5"/>
          </p:nvPr>
        </p:nvSpPr>
        <p:spPr/>
        <p:txBody>
          <a:bodyPr/>
          <a:lstStyle/>
          <a:p>
            <a:fld id="{65FFDD6E-BD08-4936-9BD9-3819A70769CF}" type="slidenum">
              <a:rPr kumimoji="1" lang="ja-JP" altLang="en-US" smtClean="0"/>
              <a:pPr/>
              <a:t>69</a:t>
            </a:fld>
            <a:endParaRPr kumimoji="1" lang="ja-JP" altLang="en-US" dirty="0"/>
          </a:p>
        </p:txBody>
      </p:sp>
    </p:spTree>
    <p:extLst>
      <p:ext uri="{BB962C8B-B14F-4D97-AF65-F5344CB8AC3E}">
        <p14:creationId xmlns:p14="http://schemas.microsoft.com/office/powerpoint/2010/main" val="9841802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D43045FA-1700-4059-85A5-1C395D7A9595}"/>
              </a:ext>
            </a:extLst>
          </p:cNvPr>
          <p:cNvSpPr>
            <a:spLocks noGrp="1"/>
          </p:cNvSpPr>
          <p:nvPr>
            <p:ph type="sldNum" sz="quarter" idx="5"/>
          </p:nvPr>
        </p:nvSpPr>
        <p:spPr/>
        <p:txBody>
          <a:bodyPr/>
          <a:lstStyle/>
          <a:p>
            <a:fld id="{65FFDD6E-BD08-4936-9BD9-3819A70769CF}" type="slidenum">
              <a:rPr kumimoji="1" lang="ja-JP" altLang="en-US" smtClean="0"/>
              <a:pPr/>
              <a:t>70</a:t>
            </a:fld>
            <a:endParaRPr kumimoji="1" lang="ja-JP" altLang="en-US" dirty="0"/>
          </a:p>
        </p:txBody>
      </p:sp>
    </p:spTree>
    <p:extLst>
      <p:ext uri="{BB962C8B-B14F-4D97-AF65-F5344CB8AC3E}">
        <p14:creationId xmlns:p14="http://schemas.microsoft.com/office/powerpoint/2010/main" val="39916132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ja-JP" altLang="en-US" dirty="0"/>
          </a:p>
        </p:txBody>
      </p:sp>
      <p:sp>
        <p:nvSpPr>
          <p:cNvPr id="5" name="スライド番号プレースホルダー 4">
            <a:extLst>
              <a:ext uri="{FF2B5EF4-FFF2-40B4-BE49-F238E27FC236}">
                <a16:creationId xmlns:a16="http://schemas.microsoft.com/office/drawing/2014/main" xmlns="" id="{5AB93A7F-0E6B-4B3D-B615-344B44E275B7}"/>
              </a:ext>
            </a:extLst>
          </p:cNvPr>
          <p:cNvSpPr>
            <a:spLocks noGrp="1"/>
          </p:cNvSpPr>
          <p:nvPr>
            <p:ph type="sldNum" sz="quarter" idx="5"/>
          </p:nvPr>
        </p:nvSpPr>
        <p:spPr/>
        <p:txBody>
          <a:bodyPr/>
          <a:lstStyle/>
          <a:p>
            <a:fld id="{65FFDD6E-BD08-4936-9BD9-3819A70769CF}" type="slidenum">
              <a:rPr kumimoji="1" lang="ja-JP" altLang="en-US" smtClean="0"/>
              <a:pPr/>
              <a:t>71</a:t>
            </a:fld>
            <a:endParaRPr kumimoji="1" lang="ja-JP" altLang="en-US" dirty="0"/>
          </a:p>
        </p:txBody>
      </p:sp>
    </p:spTree>
    <p:extLst>
      <p:ext uri="{BB962C8B-B14F-4D97-AF65-F5344CB8AC3E}">
        <p14:creationId xmlns:p14="http://schemas.microsoft.com/office/powerpoint/2010/main" val="31342945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a:solidFill>
                  <a:schemeClr val="tx1"/>
                </a:solidFill>
                <a:latin typeface="ＭＳ ゴシック" panose="020B0609070205080204" pitchFamily="49" charset="-128"/>
                <a:ea typeface="ＭＳ ゴシック" panose="020B0609070205080204" pitchFamily="49" charset="-128"/>
              </a:rPr>
              <a:t>・「</a:t>
            </a:r>
            <a:r>
              <a:rPr kumimoji="1" lang="ja-JP" altLang="en-US" sz="1600" b="0" dirty="0">
                <a:latin typeface="游ゴシック" panose="020B0400000000000000" pitchFamily="50" charset="-128"/>
                <a:ea typeface="游ゴシック" panose="020B0400000000000000" pitchFamily="50" charset="-128"/>
              </a:rPr>
              <a:t>必ず阿弥陀仏の浄土に往生させていただくことができると信じて」ということで、</a:t>
            </a:r>
            <a:r>
              <a:rPr lang="ja-JP" altLang="en-US" dirty="0">
                <a:solidFill>
                  <a:schemeClr val="tx1"/>
                </a:solidFill>
                <a:latin typeface="ＭＳ ゴシック" panose="020B0609070205080204" pitchFamily="49" charset="-128"/>
                <a:ea typeface="ＭＳ ゴシック" panose="020B0609070205080204" pitchFamily="49" charset="-128"/>
              </a:rPr>
              <a:t>これは先ほど、阿弥陀仏の本願である、第十八願に誓われていることに他ならない。</a:t>
            </a:r>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75044C9D-0024-4509-BA0B-E5BCD0CF9D9E}"/>
              </a:ext>
            </a:extLst>
          </p:cNvPr>
          <p:cNvSpPr>
            <a:spLocks noGrp="1"/>
          </p:cNvSpPr>
          <p:nvPr>
            <p:ph type="sldNum" sz="quarter" idx="5"/>
          </p:nvPr>
        </p:nvSpPr>
        <p:spPr/>
        <p:txBody>
          <a:bodyPr/>
          <a:lstStyle/>
          <a:p>
            <a:fld id="{65FFDD6E-BD08-4936-9BD9-3819A70769CF}" type="slidenum">
              <a:rPr kumimoji="1" lang="ja-JP" altLang="en-US" smtClean="0"/>
              <a:pPr/>
              <a:t>72</a:t>
            </a:fld>
            <a:endParaRPr kumimoji="1" lang="ja-JP" altLang="en-US" dirty="0"/>
          </a:p>
        </p:txBody>
      </p:sp>
    </p:spTree>
    <p:extLst>
      <p:ext uri="{BB962C8B-B14F-4D97-AF65-F5344CB8AC3E}">
        <p14:creationId xmlns:p14="http://schemas.microsoft.com/office/powerpoint/2010/main" val="2911717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a:solidFill>
                  <a:schemeClr val="tx1"/>
                </a:solidFill>
                <a:latin typeface="ＭＳ ゴシック" panose="020B0609070205080204" pitchFamily="49" charset="-128"/>
                <a:ea typeface="ＭＳ ゴシック" panose="020B0609070205080204" pitchFamily="49" charset="-128"/>
              </a:rPr>
              <a:t>・それに準じて、三つの段落に分けて読んでいきたい。</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lgn="l"/>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95C8E4C8-8F0C-4C19-86C0-B4F47FC3DE89}"/>
              </a:ext>
            </a:extLst>
          </p:cNvPr>
          <p:cNvSpPr>
            <a:spLocks noGrp="1"/>
          </p:cNvSpPr>
          <p:nvPr>
            <p:ph type="sldNum" sz="quarter" idx="5"/>
          </p:nvPr>
        </p:nvSpPr>
        <p:spPr/>
        <p:txBody>
          <a:bodyPr/>
          <a:lstStyle/>
          <a:p>
            <a:fld id="{65FFDD6E-BD08-4936-9BD9-3819A70769CF}" type="slidenum">
              <a:rPr kumimoji="1" lang="ja-JP" altLang="en-US" smtClean="0"/>
              <a:pPr/>
              <a:t>7</a:t>
            </a:fld>
            <a:endParaRPr kumimoji="1" lang="ja-JP" altLang="en-US" dirty="0"/>
          </a:p>
        </p:txBody>
      </p:sp>
    </p:spTree>
    <p:extLst>
      <p:ext uri="{BB962C8B-B14F-4D97-AF65-F5344CB8AC3E}">
        <p14:creationId xmlns:p14="http://schemas.microsoft.com/office/powerpoint/2010/main" val="31901884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ＭＳ ゴシック" panose="020B0609070205080204" pitchFamily="49" charset="-128"/>
                <a:ea typeface="ＭＳ ゴシック" panose="020B0609070205080204" pitchFamily="49" charset="-128"/>
              </a:rPr>
              <a:t>・先ほどの、阿弥陀仏の本願（第十八願）には「必ず浄土に往生させる」との願いがある。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dirty="0">
                <a:solidFill>
                  <a:schemeClr val="tx1"/>
                </a:solidFill>
                <a:latin typeface="ＭＳ ゴシック" panose="020B0609070205080204" pitchFamily="49" charset="-128"/>
                <a:ea typeface="ＭＳ ゴシック" panose="020B0609070205080204" pitchFamily="49" charset="-128"/>
              </a:rPr>
              <a:t>・つまり、阿弥陀仏の本願の最終的な目的は、「生きとし生ける者を、信心と念仏によって浄土に往生させたい」ということになる。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xmlns="" id="{309EDCB6-0165-40B5-B32F-8F746800B7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404211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357885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・その仰せのままに疑いなく、「必ず往生することができると、信じさせていただく」ならば、当然ながら喜びがわいてくる。</a:t>
            </a:r>
            <a:endParaRPr kumimoji="1" lang="en-US" altLang="ja-JP" dirty="0"/>
          </a:p>
        </p:txBody>
      </p:sp>
      <p:sp>
        <p:nvSpPr>
          <p:cNvPr id="5" name="スライド番号プレースホルダー 4">
            <a:extLst>
              <a:ext uri="{FF2B5EF4-FFF2-40B4-BE49-F238E27FC236}">
                <a16:creationId xmlns:a16="http://schemas.microsoft.com/office/drawing/2014/main" xmlns="" id="{818D00CA-51AC-4BC1-9283-03A406DE076F}"/>
              </a:ext>
            </a:extLst>
          </p:cNvPr>
          <p:cNvSpPr>
            <a:spLocks noGrp="1"/>
          </p:cNvSpPr>
          <p:nvPr>
            <p:ph type="sldNum" sz="quarter" idx="5"/>
          </p:nvPr>
        </p:nvSpPr>
        <p:spPr/>
        <p:txBody>
          <a:bodyPr/>
          <a:lstStyle/>
          <a:p>
            <a:fld id="{65FFDD6E-BD08-4936-9BD9-3819A70769CF}" type="slidenum">
              <a:rPr kumimoji="1" lang="ja-JP" altLang="en-US" smtClean="0"/>
              <a:pPr/>
              <a:t>75</a:t>
            </a:fld>
            <a:endParaRPr kumimoji="1" lang="ja-JP" altLang="en-US" dirty="0"/>
          </a:p>
        </p:txBody>
      </p:sp>
    </p:spTree>
    <p:extLst>
      <p:ext uri="{BB962C8B-B14F-4D97-AF65-F5344CB8AC3E}">
        <p14:creationId xmlns:p14="http://schemas.microsoft.com/office/powerpoint/2010/main" val="20609400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a:solidFill>
                  <a:schemeClr val="tx1"/>
                </a:solidFill>
                <a:latin typeface="ＭＳ ゴシック" panose="020B0609070205080204" pitchFamily="49" charset="-128"/>
                <a:ea typeface="ＭＳ ゴシック" panose="020B0609070205080204" pitchFamily="49" charset="-128"/>
              </a:rPr>
              <a:t>・嬉しさのあまり、思わず「お念仏を称えよう」との心が起こってくる。つまり、ここではまだ念仏は口から出ていない。</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lgn="l"/>
            <a:r>
              <a:rPr lang="ja-JP" altLang="en-US" dirty="0">
                <a:solidFill>
                  <a:schemeClr val="tx1"/>
                </a:solidFill>
                <a:latin typeface="ＭＳ ゴシック" panose="020B0609070205080204" pitchFamily="49" charset="-128"/>
                <a:ea typeface="ＭＳ ゴシック" panose="020B0609070205080204" pitchFamily="49" charset="-128"/>
              </a:rPr>
              <a:t>・こころのはたらき、つまり「信心」が先で、念仏はその後の感謝や喜びの現れとなる。</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lgn="l"/>
            <a:r>
              <a:rPr lang="ja-JP" altLang="en-US" dirty="0">
                <a:solidFill>
                  <a:schemeClr val="tx1"/>
                </a:solidFill>
                <a:latin typeface="ＭＳ ゴシック" panose="020B0609070205080204" pitchFamily="49" charset="-128"/>
                <a:ea typeface="ＭＳ ゴシック" panose="020B0609070205080204" pitchFamily="49" charset="-128"/>
              </a:rPr>
              <a:t>・つまり、この「信ずる心が起こった時」とはどういうことかというと。・・</a:t>
            </a:r>
            <a:endParaRPr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xmlns="" id="{7D92F486-1DA7-4370-A5CA-AB084B646C3E}"/>
              </a:ext>
            </a:extLst>
          </p:cNvPr>
          <p:cNvSpPr>
            <a:spLocks noGrp="1"/>
          </p:cNvSpPr>
          <p:nvPr>
            <p:ph type="sldNum" sz="quarter" idx="5"/>
          </p:nvPr>
        </p:nvSpPr>
        <p:spPr/>
        <p:txBody>
          <a:bodyPr/>
          <a:lstStyle/>
          <a:p>
            <a:fld id="{65FFDD6E-BD08-4936-9BD9-3819A70769CF}" type="slidenum">
              <a:rPr kumimoji="1" lang="ja-JP" altLang="en-US" smtClean="0"/>
              <a:pPr/>
              <a:t>76</a:t>
            </a:fld>
            <a:endParaRPr kumimoji="1" lang="ja-JP" altLang="en-US" dirty="0"/>
          </a:p>
        </p:txBody>
      </p:sp>
    </p:spTree>
    <p:extLst>
      <p:ext uri="{BB962C8B-B14F-4D97-AF65-F5344CB8AC3E}">
        <p14:creationId xmlns:p14="http://schemas.microsoft.com/office/powerpoint/2010/main" val="6034145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ＭＳ ゴシック" panose="020B0609070205080204" pitchFamily="49" charset="-128"/>
                <a:ea typeface="ＭＳ ゴシック" panose="020B0609070205080204" pitchFamily="49" charset="-128"/>
              </a:rPr>
              <a:t>・大切なことは、「往生させていただくと信じて念仏申そう」という心を、私たちが自分で「おこす」のではない。</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dirty="0">
                <a:solidFill>
                  <a:schemeClr val="tx1"/>
                </a:solidFill>
                <a:latin typeface="ＭＳ ゴシック" panose="020B0609070205080204" pitchFamily="49" charset="-128"/>
                <a:ea typeface="ＭＳ ゴシック" panose="020B0609070205080204" pitchFamily="49" charset="-128"/>
              </a:rPr>
              <a:t>・「こころのおこるとき」とあるように、阿弥陀仏によって「往生すると信じて念仏申そう」という心が、私に届けられ、そしておのずとおこってくる。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algn="l"/>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918E33E2-FDA5-4F84-98C6-56C2365EDFCB}"/>
              </a:ext>
            </a:extLst>
          </p:cNvPr>
          <p:cNvSpPr>
            <a:spLocks noGrp="1"/>
          </p:cNvSpPr>
          <p:nvPr>
            <p:ph type="sldNum" sz="quarter" idx="5"/>
          </p:nvPr>
        </p:nvSpPr>
        <p:spPr/>
        <p:txBody>
          <a:bodyPr/>
          <a:lstStyle/>
          <a:p>
            <a:fld id="{65FFDD6E-BD08-4936-9BD9-3819A70769CF}" type="slidenum">
              <a:rPr kumimoji="1" lang="ja-JP" altLang="en-US" smtClean="0"/>
              <a:pPr/>
              <a:t>77</a:t>
            </a:fld>
            <a:endParaRPr kumimoji="1" lang="ja-JP" altLang="en-US" dirty="0"/>
          </a:p>
        </p:txBody>
      </p:sp>
    </p:spTree>
    <p:extLst>
      <p:ext uri="{BB962C8B-B14F-4D97-AF65-F5344CB8AC3E}">
        <p14:creationId xmlns:p14="http://schemas.microsoft.com/office/powerpoint/2010/main" val="16984377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ＭＳ ゴシック" panose="020B0609070205080204" pitchFamily="49" charset="-128"/>
                <a:ea typeface="ＭＳ ゴシック" panose="020B0609070205080204" pitchFamily="49" charset="-128"/>
              </a:rPr>
              <a:t>・もう一度、第十八願の内容をみると、私に「信じさせて、念仏させて」とある。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dirty="0">
                <a:solidFill>
                  <a:schemeClr val="tx1"/>
                </a:solidFill>
                <a:latin typeface="ＭＳ ゴシック" panose="020B0609070205080204" pitchFamily="49" charset="-128"/>
                <a:ea typeface="ＭＳ ゴシック" panose="020B0609070205080204" pitchFamily="49" charset="-128"/>
              </a:rPr>
              <a:t>・私の心に、「南無阿弥陀仏」と称えようと思うこころが起こるということは、阿弥陀仏の不思議のはたらきが、私に至り届いていることに他ならない。</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algn="l"/>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83AAB164-46E3-4E5A-9F24-B0738F380AF7}"/>
              </a:ext>
            </a:extLst>
          </p:cNvPr>
          <p:cNvSpPr>
            <a:spLocks noGrp="1"/>
          </p:cNvSpPr>
          <p:nvPr>
            <p:ph type="sldNum" sz="quarter" idx="5"/>
          </p:nvPr>
        </p:nvSpPr>
        <p:spPr/>
        <p:txBody>
          <a:bodyPr/>
          <a:lstStyle/>
          <a:p>
            <a:fld id="{65FFDD6E-BD08-4936-9BD9-3819A70769CF}" type="slidenum">
              <a:rPr kumimoji="1" lang="ja-JP" altLang="en-US" smtClean="0"/>
              <a:pPr/>
              <a:t>78</a:t>
            </a:fld>
            <a:endParaRPr kumimoji="1" lang="ja-JP" altLang="en-US" dirty="0"/>
          </a:p>
        </p:txBody>
      </p:sp>
    </p:spTree>
    <p:extLst>
      <p:ext uri="{BB962C8B-B14F-4D97-AF65-F5344CB8AC3E}">
        <p14:creationId xmlns:p14="http://schemas.microsoft.com/office/powerpoint/2010/main" val="24709921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063F9343-62C2-4CD8-B6B2-BE7FFCCD279E}"/>
              </a:ext>
            </a:extLst>
          </p:cNvPr>
          <p:cNvSpPr>
            <a:spLocks noGrp="1"/>
          </p:cNvSpPr>
          <p:nvPr>
            <p:ph type="sldNum" sz="quarter" idx="5"/>
          </p:nvPr>
        </p:nvSpPr>
        <p:spPr/>
        <p:txBody>
          <a:bodyPr/>
          <a:lstStyle/>
          <a:p>
            <a:fld id="{65FFDD6E-BD08-4936-9BD9-3819A70769CF}" type="slidenum">
              <a:rPr kumimoji="1" lang="ja-JP" altLang="en-US" smtClean="0"/>
              <a:pPr/>
              <a:t>79</a:t>
            </a:fld>
            <a:endParaRPr kumimoji="1" lang="ja-JP" altLang="en-US" dirty="0"/>
          </a:p>
        </p:txBody>
      </p:sp>
    </p:spTree>
    <p:extLst>
      <p:ext uri="{BB962C8B-B14F-4D97-AF65-F5344CB8AC3E}">
        <p14:creationId xmlns:p14="http://schemas.microsoft.com/office/powerpoint/2010/main" val="2989242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4874EA20-D64B-422D-BD86-C32FC70D4B18}"/>
              </a:ext>
            </a:extLst>
          </p:cNvPr>
          <p:cNvSpPr>
            <a:spLocks noGrp="1"/>
          </p:cNvSpPr>
          <p:nvPr>
            <p:ph type="sldNum" sz="quarter" idx="5"/>
          </p:nvPr>
        </p:nvSpPr>
        <p:spPr/>
        <p:txBody>
          <a:bodyPr/>
          <a:lstStyle/>
          <a:p>
            <a:fld id="{65FFDD6E-BD08-4936-9BD9-3819A70769CF}" type="slidenum">
              <a:rPr kumimoji="1" lang="ja-JP" altLang="en-US" smtClean="0"/>
              <a:pPr/>
              <a:t>80</a:t>
            </a:fld>
            <a:endParaRPr kumimoji="1" lang="ja-JP" altLang="en-US" dirty="0"/>
          </a:p>
        </p:txBody>
      </p:sp>
    </p:spTree>
    <p:extLst>
      <p:ext uri="{BB962C8B-B14F-4D97-AF65-F5344CB8AC3E}">
        <p14:creationId xmlns:p14="http://schemas.microsoft.com/office/powerpoint/2010/main" val="11538098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・信心が発ったその瞬間、阿弥陀仏は、「摂めとって捨てない」というご利益を、我々衆生に「お与えくださる」ということ。</a:t>
            </a:r>
            <a:endParaRPr kumimoji="1" lang="en-US" altLang="ja-JP" dirty="0"/>
          </a:p>
          <a:p>
            <a:endParaRPr kumimoji="1" lang="ja-JP" altLang="en-US" dirty="0"/>
          </a:p>
        </p:txBody>
      </p:sp>
      <p:sp>
        <p:nvSpPr>
          <p:cNvPr id="5" name="スライド番号プレースホルダー 4">
            <a:extLst>
              <a:ext uri="{FF2B5EF4-FFF2-40B4-BE49-F238E27FC236}">
                <a16:creationId xmlns:a16="http://schemas.microsoft.com/office/drawing/2014/main" xmlns="" id="{A6E64724-8486-49F8-B245-C73416FC2545}"/>
              </a:ext>
            </a:extLst>
          </p:cNvPr>
          <p:cNvSpPr>
            <a:spLocks noGrp="1"/>
          </p:cNvSpPr>
          <p:nvPr>
            <p:ph type="sldNum" sz="quarter" idx="5"/>
          </p:nvPr>
        </p:nvSpPr>
        <p:spPr/>
        <p:txBody>
          <a:bodyPr/>
          <a:lstStyle/>
          <a:p>
            <a:fld id="{65FFDD6E-BD08-4936-9BD9-3819A70769CF}" type="slidenum">
              <a:rPr kumimoji="1" lang="ja-JP" altLang="en-US" smtClean="0"/>
              <a:pPr/>
              <a:t>81</a:t>
            </a:fld>
            <a:endParaRPr kumimoji="1" lang="ja-JP" altLang="en-US" dirty="0"/>
          </a:p>
        </p:txBody>
      </p:sp>
    </p:spTree>
    <p:extLst>
      <p:ext uri="{BB962C8B-B14F-4D97-AF65-F5344CB8AC3E}">
        <p14:creationId xmlns:p14="http://schemas.microsoft.com/office/powerpoint/2010/main" val="3476483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xmlns="" id="{7CD50803-4DFA-4B9C-9442-4DE3DA459CF6}"/>
              </a:ext>
            </a:extLst>
          </p:cNvPr>
          <p:cNvSpPr>
            <a:spLocks noGrp="1"/>
          </p:cNvSpPr>
          <p:nvPr>
            <p:ph type="sldNum" sz="quarter" idx="5"/>
          </p:nvPr>
        </p:nvSpPr>
        <p:spPr/>
        <p:txBody>
          <a:bodyPr/>
          <a:lstStyle/>
          <a:p>
            <a:fld id="{65FFDD6E-BD08-4936-9BD9-3819A70769CF}" type="slidenum">
              <a:rPr kumimoji="1" lang="ja-JP" altLang="en-US" smtClean="0"/>
              <a:pPr/>
              <a:t>82</a:t>
            </a:fld>
            <a:endParaRPr kumimoji="1" lang="ja-JP" altLang="en-US" dirty="0"/>
          </a:p>
        </p:txBody>
      </p:sp>
    </p:spTree>
    <p:extLst>
      <p:ext uri="{BB962C8B-B14F-4D97-AF65-F5344CB8AC3E}">
        <p14:creationId xmlns:p14="http://schemas.microsoft.com/office/powerpoint/2010/main" val="1159291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a:solidFill>
                  <a:schemeClr val="tx1"/>
                </a:solidFill>
                <a:latin typeface="ＭＳ ゴシック" panose="020B0609070205080204" pitchFamily="49" charset="-128"/>
                <a:ea typeface="ＭＳ ゴシック" panose="020B0609070205080204" pitchFamily="49" charset="-128"/>
              </a:rPr>
              <a:t>・この三つの段落に注目すべき点がある。</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lgn="l"/>
            <a:r>
              <a:rPr lang="ja-JP" altLang="en-US" dirty="0">
                <a:solidFill>
                  <a:schemeClr val="tx1"/>
                </a:solidFill>
                <a:latin typeface="ＭＳ ゴシック" panose="020B0609070205080204" pitchFamily="49" charset="-128"/>
                <a:ea typeface="ＭＳ ゴシック" panose="020B0609070205080204" pitchFamily="49" charset="-128"/>
              </a:rPr>
              <a:t>・それは、すべての段落の最初に、「弥陀の誓願」「弥陀の本願」「本願を信ぜんには」とあるように、「誓願」「本願」という言葉で始まっていることである。</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dirty="0">
                <a:solidFill>
                  <a:schemeClr val="tx1"/>
                </a:solidFill>
                <a:latin typeface="ＭＳ ゴシック" panose="020B0609070205080204" pitchFamily="49" charset="-128"/>
                <a:ea typeface="ＭＳ ゴシック" panose="020B0609070205080204" pitchFamily="49" charset="-128"/>
              </a:rPr>
              <a:t>・後ほどご説明するが、第一条は阿弥陀仏の本願による絶対平等の救いが、簡潔明瞭に示された条といえる。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95C8E4C8-8F0C-4C19-86C0-B4F47FC3DE89}"/>
              </a:ext>
            </a:extLst>
          </p:cNvPr>
          <p:cNvSpPr>
            <a:spLocks noGrp="1"/>
          </p:cNvSpPr>
          <p:nvPr>
            <p:ph type="sldNum" sz="quarter" idx="5"/>
          </p:nvPr>
        </p:nvSpPr>
        <p:spPr/>
        <p:txBody>
          <a:bodyPr/>
          <a:lstStyle/>
          <a:p>
            <a:fld id="{65FFDD6E-BD08-4936-9BD9-3819A70769CF}" type="slidenum">
              <a:rPr kumimoji="1" lang="ja-JP" altLang="en-US" smtClean="0"/>
              <a:pPr/>
              <a:t>8</a:t>
            </a:fld>
            <a:endParaRPr kumimoji="1" lang="ja-JP" altLang="en-US" dirty="0"/>
          </a:p>
        </p:txBody>
      </p:sp>
    </p:spTree>
    <p:extLst>
      <p:ext uri="{BB962C8B-B14F-4D97-AF65-F5344CB8AC3E}">
        <p14:creationId xmlns:p14="http://schemas.microsoft.com/office/powerpoint/2010/main" val="14101212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・「摂取不捨」とは、阿弥陀仏の体から発する光明は、ありとあらゆる世界を照らしておられるが、特に念仏する衆生を摂取して二度とお捨てにならないということ。</a:t>
            </a:r>
            <a:endParaRPr kumimoji="1" lang="en-US" altLang="ja-JP" dirty="0"/>
          </a:p>
          <a:p>
            <a:r>
              <a:rPr kumimoji="1" lang="ja-JP" altLang="en-US" dirty="0"/>
              <a:t>・阿弥陀仏の光明、すなわち本願のはたらきに気がついて、その縁に導かれたものは、そのはたらきに身をゆだね、疑いなく受け入れ、「念仏申さんと思いたつこころが起きたとき」、すぐさま阿弥陀仏の光明は、その者を光の中に摂め取って、決して離すことはない。</a:t>
            </a:r>
          </a:p>
        </p:txBody>
      </p:sp>
      <p:sp>
        <p:nvSpPr>
          <p:cNvPr id="5" name="スライド番号プレースホルダー 4">
            <a:extLst>
              <a:ext uri="{FF2B5EF4-FFF2-40B4-BE49-F238E27FC236}">
                <a16:creationId xmlns:a16="http://schemas.microsoft.com/office/drawing/2014/main" xmlns="" id="{6E157C18-0442-4CA8-81C2-C0F8ED9BE378}"/>
              </a:ext>
            </a:extLst>
          </p:cNvPr>
          <p:cNvSpPr>
            <a:spLocks noGrp="1"/>
          </p:cNvSpPr>
          <p:nvPr>
            <p:ph type="sldNum" sz="quarter" idx="5"/>
          </p:nvPr>
        </p:nvSpPr>
        <p:spPr/>
        <p:txBody>
          <a:bodyPr/>
          <a:lstStyle/>
          <a:p>
            <a:fld id="{65FFDD6E-BD08-4936-9BD9-3819A70769CF}" type="slidenum">
              <a:rPr kumimoji="1" lang="ja-JP" altLang="en-US" smtClean="0"/>
              <a:pPr/>
              <a:t>83</a:t>
            </a:fld>
            <a:endParaRPr kumimoji="1" lang="ja-JP" altLang="en-US" dirty="0"/>
          </a:p>
        </p:txBody>
      </p:sp>
    </p:spTree>
    <p:extLst>
      <p:ext uri="{BB962C8B-B14F-4D97-AF65-F5344CB8AC3E}">
        <p14:creationId xmlns:p14="http://schemas.microsoft.com/office/powerpoint/2010/main" val="1685178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ＭＳ ゴシック" panose="020B0609070205080204" pitchFamily="49" charset="-128"/>
                <a:ea typeface="ＭＳ ゴシック" panose="020B0609070205080204" pitchFamily="49" charset="-128"/>
              </a:rPr>
              <a:t>・このうたを詠まれたのは、親鸞聖人の師である、法然聖人であると伝えられている。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t>・月の光はすべての里を分け隔てなく照らしているけれども、その月の光に気づいた者だけが、その光に包まれている自分に気づくことができるという歌で、阿弥陀仏の「摂取不捨」のこころが込められている。</a:t>
            </a:r>
          </a:p>
        </p:txBody>
      </p:sp>
      <p:sp>
        <p:nvSpPr>
          <p:cNvPr id="5" name="スライド番号プレースホルダー 4">
            <a:extLst>
              <a:ext uri="{FF2B5EF4-FFF2-40B4-BE49-F238E27FC236}">
                <a16:creationId xmlns:a16="http://schemas.microsoft.com/office/drawing/2014/main" xmlns="" id="{A33114D3-0BF0-48EB-BBDB-E5063748BA62}"/>
              </a:ext>
            </a:extLst>
          </p:cNvPr>
          <p:cNvSpPr>
            <a:spLocks noGrp="1"/>
          </p:cNvSpPr>
          <p:nvPr>
            <p:ph type="sldNum" sz="quarter" idx="5"/>
          </p:nvPr>
        </p:nvSpPr>
        <p:spPr/>
        <p:txBody>
          <a:bodyPr/>
          <a:lstStyle/>
          <a:p>
            <a:fld id="{65FFDD6E-BD08-4936-9BD9-3819A70769CF}" type="slidenum">
              <a:rPr kumimoji="1" lang="ja-JP" altLang="en-US" smtClean="0"/>
              <a:pPr/>
              <a:t>84</a:t>
            </a:fld>
            <a:endParaRPr kumimoji="1" lang="ja-JP" altLang="en-US" dirty="0"/>
          </a:p>
        </p:txBody>
      </p:sp>
    </p:spTree>
    <p:extLst>
      <p:ext uri="{BB962C8B-B14F-4D97-AF65-F5344CB8AC3E}">
        <p14:creationId xmlns:p14="http://schemas.microsoft.com/office/powerpoint/2010/main" val="292468532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ＭＳ ゴシック" panose="020B0609070205080204" pitchFamily="49" charset="-128"/>
                <a:ea typeface="ＭＳ ゴシック" panose="020B0609070205080204" pitchFamily="49" charset="-128"/>
              </a:rPr>
              <a:t>・摂取の光明に昼も夜も包まれていても、私の煩悩に濁った眼では、その光明を見ることはできない。しかし、阿弥陀仏の大いなるお慈悲は、あきることなく、つねに私を照らしておられる。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45BF324E-9A35-4C10-AD15-BCB597EB6A1A}"/>
              </a:ext>
            </a:extLst>
          </p:cNvPr>
          <p:cNvSpPr>
            <a:spLocks noGrp="1"/>
          </p:cNvSpPr>
          <p:nvPr>
            <p:ph type="sldNum" sz="quarter" idx="5"/>
          </p:nvPr>
        </p:nvSpPr>
        <p:spPr/>
        <p:txBody>
          <a:bodyPr/>
          <a:lstStyle/>
          <a:p>
            <a:fld id="{65FFDD6E-BD08-4936-9BD9-3819A70769CF}" type="slidenum">
              <a:rPr kumimoji="1" lang="ja-JP" altLang="en-US" smtClean="0"/>
              <a:pPr/>
              <a:t>85</a:t>
            </a:fld>
            <a:endParaRPr kumimoji="1" lang="ja-JP" altLang="en-US" dirty="0"/>
          </a:p>
        </p:txBody>
      </p:sp>
    </p:spTree>
    <p:extLst>
      <p:ext uri="{BB962C8B-B14F-4D97-AF65-F5344CB8AC3E}">
        <p14:creationId xmlns:p14="http://schemas.microsoft.com/office/powerpoint/2010/main" val="34460541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・阿弥陀仏は、数限りないあらゆる世界の念仏を称える衆生をご覧になって、摂取して二度とお捨てにならない仏だからこそ、「阿弥陀」と名乗っておられる。</a:t>
            </a:r>
            <a:endParaRPr kumimoji="1" lang="en-US" altLang="ja-JP" dirty="0"/>
          </a:p>
          <a:p>
            <a:endParaRPr kumimoji="1" lang="en-US" altLang="ja-JP" dirty="0"/>
          </a:p>
        </p:txBody>
      </p:sp>
      <p:sp>
        <p:nvSpPr>
          <p:cNvPr id="5" name="スライド番号プレースホルダー 4"/>
          <p:cNvSpPr>
            <a:spLocks noGrp="1"/>
          </p:cNvSpPr>
          <p:nvPr>
            <p:ph type="sldNum" sz="quarter" idx="11"/>
          </p:nvPr>
        </p:nvSpPr>
        <p:spPr>
          <a:xfrm>
            <a:off x="3007841" y="9371285"/>
            <a:ext cx="578571" cy="49331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537265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・また、高田派専修寺蔵の国宝本の「浄土和讃」には、「摂取」という言葉に、親鸞聖人は、次のような左訓、註釈をほどこされている。</a:t>
            </a:r>
            <a:endParaRPr kumimoji="1" lang="en-US" altLang="ja-JP" dirty="0"/>
          </a:p>
          <a:p>
            <a:endParaRPr kumimoji="1" lang="ja-JP" altLang="en-US" dirty="0"/>
          </a:p>
        </p:txBody>
      </p:sp>
      <p:sp>
        <p:nvSpPr>
          <p:cNvPr id="5" name="スライド番号プレースホルダー 4"/>
          <p:cNvSpPr>
            <a:spLocks noGrp="1"/>
          </p:cNvSpPr>
          <p:nvPr>
            <p:ph type="sldNum" sz="quarter" idx="11"/>
          </p:nvPr>
        </p:nvSpPr>
        <p:spPr>
          <a:xfrm>
            <a:off x="3007841" y="9371285"/>
            <a:ext cx="578571" cy="49331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1610977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400" dirty="0">
                <a:solidFill>
                  <a:schemeClr val="tx1"/>
                </a:solidFill>
                <a:latin typeface="ＭＳ ゴシック" panose="020B0609070205080204" pitchFamily="49" charset="-128"/>
                <a:ea typeface="ＭＳ ゴシック" panose="020B0609070205080204" pitchFamily="49" charset="-128"/>
              </a:rPr>
              <a:t>・ここに私がいる。この私に、阿弥陀仏の「人々を信じさせ、念仏させて、必ず往生させる」という本願が届く。</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400" dirty="0">
                <a:solidFill>
                  <a:schemeClr val="tx1"/>
                </a:solidFill>
                <a:latin typeface="ＭＳ ゴシック" panose="020B0609070205080204" pitchFamily="49" charset="-128"/>
                <a:ea typeface="ＭＳ ゴシック" panose="020B0609070205080204" pitchFamily="49" charset="-128"/>
              </a:rPr>
              <a:t>・すると、私のうえに「必ず往生すると信じて念仏させていただこう」という心がおこってくる。この心がおこったまさにその時、光に包まれる。</a:t>
            </a:r>
            <a:endParaRPr kumimoji="1" lang="en-US" altLang="ja-JP" sz="1400"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sz="1400" dirty="0"/>
          </a:p>
        </p:txBody>
      </p:sp>
      <p:sp>
        <p:nvSpPr>
          <p:cNvPr id="5" name="スライド番号プレースホルダー 4">
            <a:extLst>
              <a:ext uri="{FF2B5EF4-FFF2-40B4-BE49-F238E27FC236}">
                <a16:creationId xmlns:a16="http://schemas.microsoft.com/office/drawing/2014/main" xmlns="" id="{613854A7-CEA8-423E-B823-7CB28F46EF4C}"/>
              </a:ext>
            </a:extLst>
          </p:cNvPr>
          <p:cNvSpPr>
            <a:spLocks noGrp="1"/>
          </p:cNvSpPr>
          <p:nvPr>
            <p:ph type="sldNum" sz="quarter" idx="5"/>
          </p:nvPr>
        </p:nvSpPr>
        <p:spPr/>
        <p:txBody>
          <a:bodyPr/>
          <a:lstStyle/>
          <a:p>
            <a:fld id="{65FFDD6E-BD08-4936-9BD9-3819A70769CF}" type="slidenum">
              <a:rPr kumimoji="1" lang="ja-JP" altLang="en-US" smtClean="0"/>
              <a:pPr/>
              <a:t>88</a:t>
            </a:fld>
            <a:endParaRPr kumimoji="1" lang="ja-JP" altLang="en-US" dirty="0"/>
          </a:p>
        </p:txBody>
      </p:sp>
    </p:spTree>
    <p:extLst>
      <p:ext uri="{BB962C8B-B14F-4D97-AF65-F5344CB8AC3E}">
        <p14:creationId xmlns:p14="http://schemas.microsoft.com/office/powerpoint/2010/main" val="332212852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a:solidFill>
                  <a:schemeClr val="tx1"/>
                </a:solidFill>
                <a:latin typeface="ＭＳ ゴシック" panose="020B0609070205080204" pitchFamily="49" charset="-128"/>
                <a:ea typeface="ＭＳ ゴシック" panose="020B0609070205080204" pitchFamily="49" charset="-128"/>
              </a:rPr>
              <a:t>・この瞬間が、阿弥陀仏の摂取不捨にあずかるということ。</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lgn="l"/>
            <a:r>
              <a:rPr lang="ja-JP" altLang="en-US" dirty="0">
                <a:solidFill>
                  <a:schemeClr val="tx1"/>
                </a:solidFill>
                <a:latin typeface="ＭＳ ゴシック" panose="020B0609070205080204" pitchFamily="49" charset="-128"/>
                <a:ea typeface="ＭＳ ゴシック" panose="020B0609070205080204" pitchFamily="49" charset="-128"/>
              </a:rPr>
              <a:t>・この摂取不捨の光に包まれたよろこびが、「南無阿弥陀仏、南無阿弥陀仏</a:t>
            </a:r>
            <a:r>
              <a:rPr lang="en-US" altLang="ja-JP" dirty="0">
                <a:solidFill>
                  <a:schemeClr val="tx1"/>
                </a:solidFill>
                <a:latin typeface="ＭＳ ゴシック" panose="020B0609070205080204" pitchFamily="49" charset="-128"/>
                <a:ea typeface="ＭＳ ゴシック" panose="020B0609070205080204" pitchFamily="49" charset="-128"/>
              </a:rPr>
              <a:t>…</a:t>
            </a:r>
            <a:r>
              <a:rPr lang="ja-JP" altLang="en-US" dirty="0">
                <a:solidFill>
                  <a:schemeClr val="tx1"/>
                </a:solidFill>
                <a:latin typeface="ＭＳ ゴシック" panose="020B0609070205080204" pitchFamily="49" charset="-128"/>
                <a:ea typeface="ＭＳ ゴシック" panose="020B0609070205080204" pitchFamily="49" charset="-128"/>
              </a:rPr>
              <a:t>」のお念仏の声となって出てくる。</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lgn="l"/>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algn="l"/>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4E3416DD-978F-4F39-876C-EC3FCBC96D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71890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ja-JP" altLang="en-US" dirty="0"/>
          </a:p>
        </p:txBody>
      </p:sp>
      <p:sp>
        <p:nvSpPr>
          <p:cNvPr id="5" name="スライド番号プレースホルダー 4">
            <a:extLst>
              <a:ext uri="{FF2B5EF4-FFF2-40B4-BE49-F238E27FC236}">
                <a16:creationId xmlns:a16="http://schemas.microsoft.com/office/drawing/2014/main" xmlns="" id="{D9E27F34-C4F8-4DA5-AEAF-A8A724069A67}"/>
              </a:ext>
            </a:extLst>
          </p:cNvPr>
          <p:cNvSpPr>
            <a:spLocks noGrp="1"/>
          </p:cNvSpPr>
          <p:nvPr>
            <p:ph type="sldNum" sz="quarter" idx="5"/>
          </p:nvPr>
        </p:nvSpPr>
        <p:spPr/>
        <p:txBody>
          <a:bodyPr/>
          <a:lstStyle/>
          <a:p>
            <a:fld id="{65FFDD6E-BD08-4936-9BD9-3819A70769CF}" type="slidenum">
              <a:rPr kumimoji="1" lang="ja-JP" altLang="en-US" smtClean="0"/>
              <a:pPr/>
              <a:t>90</a:t>
            </a:fld>
            <a:endParaRPr kumimoji="1" lang="ja-JP" altLang="en-US" dirty="0"/>
          </a:p>
        </p:txBody>
      </p:sp>
    </p:spTree>
    <p:extLst>
      <p:ext uri="{BB962C8B-B14F-4D97-AF65-F5344CB8AC3E}">
        <p14:creationId xmlns:p14="http://schemas.microsoft.com/office/powerpoint/2010/main" val="394465940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3EDB4B7D-BBC7-44C4-93F4-A906D6C88260}"/>
              </a:ext>
            </a:extLst>
          </p:cNvPr>
          <p:cNvSpPr>
            <a:spLocks noGrp="1"/>
          </p:cNvSpPr>
          <p:nvPr>
            <p:ph type="sldNum" sz="quarter" idx="5"/>
          </p:nvPr>
        </p:nvSpPr>
        <p:spPr/>
        <p:txBody>
          <a:bodyPr/>
          <a:lstStyle/>
          <a:p>
            <a:fld id="{65FFDD6E-BD08-4936-9BD9-3819A70769CF}" type="slidenum">
              <a:rPr kumimoji="1" lang="ja-JP" altLang="en-US" smtClean="0"/>
              <a:pPr/>
              <a:t>91</a:t>
            </a:fld>
            <a:endParaRPr kumimoji="1" lang="ja-JP" altLang="en-US" dirty="0"/>
          </a:p>
        </p:txBody>
      </p:sp>
    </p:spTree>
    <p:extLst>
      <p:ext uri="{BB962C8B-B14F-4D97-AF65-F5344CB8AC3E}">
        <p14:creationId xmlns:p14="http://schemas.microsoft.com/office/powerpoint/2010/main" val="31620970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en-US" altLang="ja-JP" dirty="0">
              <a:solidFill>
                <a:schemeClr val="tx1"/>
              </a:solidFill>
              <a:latin typeface="ＭＳ ゴシック" panose="020B0609070205080204" pitchFamily="49" charset="-128"/>
              <a:ea typeface="ＭＳ ゴシック" panose="020B0609070205080204" pitchFamily="49" charset="-128"/>
            </a:endParaRPr>
          </a:p>
          <a:p>
            <a:pPr algn="l"/>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a:p>
            <a:endParaRPr kumimoji="1" lang="ja-JP" altLang="en-US" dirty="0"/>
          </a:p>
        </p:txBody>
      </p:sp>
      <p:sp>
        <p:nvSpPr>
          <p:cNvPr id="5" name="スライド番号プレースホルダー 4">
            <a:extLst>
              <a:ext uri="{FF2B5EF4-FFF2-40B4-BE49-F238E27FC236}">
                <a16:creationId xmlns:a16="http://schemas.microsoft.com/office/drawing/2014/main" xmlns="" id="{7A02C996-1DEB-493D-8B36-412B6E61FC99}"/>
              </a:ext>
            </a:extLst>
          </p:cNvPr>
          <p:cNvSpPr>
            <a:spLocks noGrp="1"/>
          </p:cNvSpPr>
          <p:nvPr>
            <p:ph type="sldNum" sz="quarter" idx="5"/>
          </p:nvPr>
        </p:nvSpPr>
        <p:spPr/>
        <p:txBody>
          <a:bodyPr/>
          <a:lstStyle/>
          <a:p>
            <a:fld id="{65FFDD6E-BD08-4936-9BD9-3819A70769CF}" type="slidenum">
              <a:rPr kumimoji="1" lang="ja-JP" altLang="en-US" smtClean="0"/>
              <a:pPr/>
              <a:t>92</a:t>
            </a:fld>
            <a:endParaRPr kumimoji="1" lang="ja-JP" altLang="en-US" dirty="0"/>
          </a:p>
        </p:txBody>
      </p:sp>
    </p:spTree>
    <p:extLst>
      <p:ext uri="{BB962C8B-B14F-4D97-AF65-F5344CB8AC3E}">
        <p14:creationId xmlns:p14="http://schemas.microsoft.com/office/powerpoint/2010/main" val="2371049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a:solidFill>
                  <a:schemeClr val="tx1"/>
                </a:solidFill>
                <a:latin typeface="ＭＳ ゴシック" panose="020B0609070205080204" pitchFamily="49" charset="-128"/>
                <a:ea typeface="ＭＳ ゴシック" panose="020B0609070205080204" pitchFamily="49" charset="-128"/>
              </a:rPr>
              <a:t>・第一段は</a:t>
            </a:r>
            <a:r>
              <a:rPr lang="en-US" altLang="ja-JP" dirty="0">
                <a:solidFill>
                  <a:schemeClr val="tx1"/>
                </a:solidFill>
                <a:latin typeface="ＭＳ ゴシック" panose="020B0609070205080204" pitchFamily="49" charset="-128"/>
                <a:ea typeface="ＭＳ ゴシック" panose="020B0609070205080204" pitchFamily="49" charset="-128"/>
              </a:rPr>
              <a:t>…</a:t>
            </a:r>
            <a:r>
              <a:rPr lang="ja-JP" altLang="en-US" dirty="0">
                <a:solidFill>
                  <a:schemeClr val="tx1"/>
                </a:solidFill>
                <a:latin typeface="ＭＳ ゴシック" panose="020B0609070205080204" pitchFamily="49" charset="-128"/>
                <a:ea typeface="ＭＳ ゴシック" panose="020B0609070205080204" pitchFamily="49" charset="-128"/>
              </a:rPr>
              <a:t>阿弥陀仏の願いと救い</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lgn="l"/>
            <a:r>
              <a:rPr lang="ja-JP" altLang="en-US" dirty="0">
                <a:solidFill>
                  <a:schemeClr val="tx1"/>
                </a:solidFill>
                <a:latin typeface="ＭＳ ゴシック" panose="020B0609070205080204" pitchFamily="49" charset="-128"/>
                <a:ea typeface="ＭＳ ゴシック" panose="020B0609070205080204" pitchFamily="49" charset="-128"/>
              </a:rPr>
              <a:t>　第二段は</a:t>
            </a:r>
            <a:r>
              <a:rPr lang="en-US" altLang="ja-JP" dirty="0">
                <a:solidFill>
                  <a:schemeClr val="tx1"/>
                </a:solidFill>
                <a:latin typeface="ＭＳ ゴシック" panose="020B0609070205080204" pitchFamily="49" charset="-128"/>
                <a:ea typeface="ＭＳ ゴシック" panose="020B0609070205080204" pitchFamily="49" charset="-128"/>
              </a:rPr>
              <a:t>…</a:t>
            </a:r>
            <a:r>
              <a:rPr lang="ja-JP" altLang="en-US" dirty="0">
                <a:solidFill>
                  <a:schemeClr val="tx1"/>
                </a:solidFill>
                <a:latin typeface="ＭＳ ゴシック" panose="020B0609070205080204" pitchFamily="49" charset="-128"/>
                <a:ea typeface="ＭＳ ゴシック" panose="020B0609070205080204" pitchFamily="49" charset="-128"/>
              </a:rPr>
              <a:t>願われ、救われるのは誰か</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lgn="l"/>
            <a:r>
              <a:rPr lang="ja-JP" altLang="en-US" dirty="0">
                <a:solidFill>
                  <a:schemeClr val="tx1"/>
                </a:solidFill>
                <a:latin typeface="ＭＳ ゴシック" panose="020B0609070205080204" pitchFamily="49" charset="-128"/>
                <a:ea typeface="ＭＳ ゴシック" panose="020B0609070205080204" pitchFamily="49" charset="-128"/>
              </a:rPr>
              <a:t>　第三段は</a:t>
            </a:r>
            <a:r>
              <a:rPr lang="en-US" altLang="ja-JP" dirty="0">
                <a:solidFill>
                  <a:schemeClr val="tx1"/>
                </a:solidFill>
                <a:latin typeface="ＭＳ ゴシック" panose="020B0609070205080204" pitchFamily="49" charset="-128"/>
                <a:ea typeface="ＭＳ ゴシック" panose="020B0609070205080204" pitchFamily="49" charset="-128"/>
              </a:rPr>
              <a:t>…</a:t>
            </a:r>
            <a:r>
              <a:rPr lang="ja-JP" altLang="en-US" dirty="0">
                <a:solidFill>
                  <a:schemeClr val="tx1"/>
                </a:solidFill>
                <a:latin typeface="ＭＳ ゴシック" panose="020B0609070205080204" pitchFamily="49" charset="-128"/>
                <a:ea typeface="ＭＳ ゴシック" panose="020B0609070205080204" pitchFamily="49" charset="-128"/>
              </a:rPr>
              <a:t>念仏者のこころもち</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latin typeface="ＭＳ ゴシック" panose="020B0609070205080204" pitchFamily="49" charset="-128"/>
                <a:ea typeface="ＭＳ ゴシック" panose="020B0609070205080204" pitchFamily="49" charset="-128"/>
              </a:rPr>
              <a:t>この内容にそって、</a:t>
            </a:r>
            <a:r>
              <a:rPr kumimoji="1" lang="ja-JP" altLang="en-US" dirty="0"/>
              <a:t>本文を読んでいく。</a:t>
            </a:r>
          </a:p>
          <a:p>
            <a:pPr algn="l"/>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729F5FF7-4725-4385-B37A-A6CDBCC22956}"/>
              </a:ext>
            </a:extLst>
          </p:cNvPr>
          <p:cNvSpPr>
            <a:spLocks noGrp="1"/>
          </p:cNvSpPr>
          <p:nvPr>
            <p:ph type="sldNum" sz="quarter" idx="5"/>
          </p:nvPr>
        </p:nvSpPr>
        <p:spPr/>
        <p:txBody>
          <a:bodyPr/>
          <a:lstStyle/>
          <a:p>
            <a:fld id="{65FFDD6E-BD08-4936-9BD9-3819A70769CF}" type="slidenum">
              <a:rPr kumimoji="1" lang="ja-JP" altLang="en-US" smtClean="0"/>
              <a:pPr/>
              <a:t>9</a:t>
            </a:fld>
            <a:endParaRPr kumimoji="1" lang="ja-JP" altLang="en-US" dirty="0"/>
          </a:p>
        </p:txBody>
      </p:sp>
    </p:spTree>
    <p:extLst>
      <p:ext uri="{BB962C8B-B14F-4D97-AF65-F5344CB8AC3E}">
        <p14:creationId xmlns:p14="http://schemas.microsoft.com/office/powerpoint/2010/main" val="12250034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a:solidFill>
                  <a:schemeClr val="tx1"/>
                </a:solidFill>
                <a:latin typeface="ＭＳ ゴシック" panose="020B0609070205080204" pitchFamily="49" charset="-128"/>
                <a:ea typeface="ＭＳ ゴシック" panose="020B0609070205080204" pitchFamily="49" charset="-128"/>
              </a:rPr>
              <a:t>・</a:t>
            </a:r>
            <a:endParaRPr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xmlns="" id="{178C8C60-BEED-4BEE-9EFB-FA713D244351}"/>
              </a:ext>
            </a:extLst>
          </p:cNvPr>
          <p:cNvSpPr>
            <a:spLocks noGrp="1"/>
          </p:cNvSpPr>
          <p:nvPr>
            <p:ph type="sldNum" sz="quarter" idx="5"/>
          </p:nvPr>
        </p:nvSpPr>
        <p:spPr/>
        <p:txBody>
          <a:bodyPr/>
          <a:lstStyle/>
          <a:p>
            <a:fld id="{65FFDD6E-BD08-4936-9BD9-3819A70769CF}" type="slidenum">
              <a:rPr kumimoji="1" lang="ja-JP" altLang="en-US" smtClean="0"/>
              <a:pPr/>
              <a:t>93</a:t>
            </a:fld>
            <a:endParaRPr kumimoji="1" lang="ja-JP" altLang="en-US" dirty="0"/>
          </a:p>
        </p:txBody>
      </p:sp>
    </p:spTree>
    <p:extLst>
      <p:ext uri="{BB962C8B-B14F-4D97-AF65-F5344CB8AC3E}">
        <p14:creationId xmlns:p14="http://schemas.microsoft.com/office/powerpoint/2010/main" val="42332815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5" name="スライド番号プレースホルダー 4">
            <a:extLst>
              <a:ext uri="{FF2B5EF4-FFF2-40B4-BE49-F238E27FC236}">
                <a16:creationId xmlns:a16="http://schemas.microsoft.com/office/drawing/2014/main" xmlns="" id="{46218967-CF0A-4AF7-A9A8-5B14E5A32865}"/>
              </a:ext>
            </a:extLst>
          </p:cNvPr>
          <p:cNvSpPr>
            <a:spLocks noGrp="1"/>
          </p:cNvSpPr>
          <p:nvPr>
            <p:ph type="sldNum" sz="quarter" idx="5"/>
          </p:nvPr>
        </p:nvSpPr>
        <p:spPr/>
        <p:txBody>
          <a:bodyPr/>
          <a:lstStyle/>
          <a:p>
            <a:fld id="{65FFDD6E-BD08-4936-9BD9-3819A70769CF}" type="slidenum">
              <a:rPr lang="ja-JP" altLang="en-US" smtClean="0">
                <a:solidFill>
                  <a:prstClr val="black"/>
                </a:solidFill>
              </a:rPr>
              <a:pPr/>
              <a:t>94</a:t>
            </a:fld>
            <a:endParaRPr lang="ja-JP" altLang="en-US" dirty="0">
              <a:solidFill>
                <a:prstClr val="black"/>
              </a:solidFill>
            </a:endParaRPr>
          </a:p>
        </p:txBody>
      </p:sp>
    </p:spTree>
    <p:extLst>
      <p:ext uri="{BB962C8B-B14F-4D97-AF65-F5344CB8AC3E}">
        <p14:creationId xmlns:p14="http://schemas.microsoft.com/office/powerpoint/2010/main" val="92006915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a:solidFill>
                  <a:schemeClr val="tx1"/>
                </a:solidFill>
                <a:latin typeface="ＭＳ ゴシック" panose="020B0609070205080204" pitchFamily="49" charset="-128"/>
                <a:ea typeface="ＭＳ ゴシック" panose="020B0609070205080204" pitchFamily="49" charset="-128"/>
              </a:rPr>
              <a:t>・阿弥陀仏の本願の救いの目当ては、「年老いた人も、若者も、善人も、悪人もわけへだてはしない」ということ。</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lgn="l"/>
            <a:endParaRPr lang="en-US" altLang="ja-JP" dirty="0">
              <a:solidFill>
                <a:schemeClr val="tx1"/>
              </a:solidFill>
              <a:latin typeface="ＭＳ ゴシック" panose="020B0609070205080204" pitchFamily="49" charset="-128"/>
              <a:ea typeface="ＭＳ ゴシック" panose="020B0609070205080204" pitchFamily="49" charset="-128"/>
            </a:endParaRPr>
          </a:p>
          <a:p>
            <a:pPr algn="l"/>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2D60F756-35D3-40AF-A366-8E96A2898AD9}"/>
              </a:ext>
            </a:extLst>
          </p:cNvPr>
          <p:cNvSpPr>
            <a:spLocks noGrp="1"/>
          </p:cNvSpPr>
          <p:nvPr>
            <p:ph type="sldNum" sz="quarter" idx="5"/>
          </p:nvPr>
        </p:nvSpPr>
        <p:spPr/>
        <p:txBody>
          <a:bodyPr/>
          <a:lstStyle/>
          <a:p>
            <a:fld id="{65FFDD6E-BD08-4936-9BD9-3819A70769CF}" type="slidenum">
              <a:rPr kumimoji="1" lang="ja-JP" altLang="en-US" smtClean="0"/>
              <a:pPr/>
              <a:t>95</a:t>
            </a:fld>
            <a:endParaRPr kumimoji="1" lang="ja-JP" altLang="en-US" dirty="0"/>
          </a:p>
        </p:txBody>
      </p:sp>
    </p:spTree>
    <p:extLst>
      <p:ext uri="{BB962C8B-B14F-4D97-AF65-F5344CB8AC3E}">
        <p14:creationId xmlns:p14="http://schemas.microsoft.com/office/powerpoint/2010/main" val="27508278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latin typeface="ＭＳ ゴシック" panose="020B0609070205080204" pitchFamily="49" charset="-128"/>
                <a:ea typeface="ＭＳ ゴシック" panose="020B0609070205080204" pitchFamily="49" charset="-128"/>
              </a:rPr>
              <a:t>・つまり、万人平等の救いである。</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latin typeface="ＭＳ ゴシック" panose="020B0609070205080204" pitchFamily="49" charset="-128"/>
                <a:ea typeface="ＭＳ ゴシック" panose="020B0609070205080204" pitchFamily="49" charset="-128"/>
              </a:rPr>
              <a:t>・大海がすべての川の流れを受け入れるように、これは阿弥陀仏の平等の救いをあらわした言葉。</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latin typeface="ＭＳ ゴシック" panose="020B0609070205080204" pitchFamily="49" charset="-128"/>
                <a:ea typeface="ＭＳ ゴシック" panose="020B0609070205080204" pitchFamily="49" charset="-128"/>
              </a:rPr>
              <a:t>・阿弥陀仏の救いは、人間の年齢や、心の善し悪しによって、わけへだてされるものではない。</a:t>
            </a:r>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C15F75FD-79BB-44B0-BD77-00A4A07873C5}"/>
              </a:ext>
            </a:extLst>
          </p:cNvPr>
          <p:cNvSpPr>
            <a:spLocks noGrp="1"/>
          </p:cNvSpPr>
          <p:nvPr>
            <p:ph type="sldNum" sz="quarter" idx="5"/>
          </p:nvPr>
        </p:nvSpPr>
        <p:spPr/>
        <p:txBody>
          <a:bodyPr/>
          <a:lstStyle/>
          <a:p>
            <a:fld id="{65FFDD6E-BD08-4936-9BD9-3819A70769CF}" type="slidenum">
              <a:rPr kumimoji="1" lang="ja-JP" altLang="en-US" smtClean="0"/>
              <a:pPr/>
              <a:t>96</a:t>
            </a:fld>
            <a:endParaRPr kumimoji="1" lang="ja-JP" altLang="en-US" dirty="0"/>
          </a:p>
        </p:txBody>
      </p:sp>
    </p:spTree>
    <p:extLst>
      <p:ext uri="{BB962C8B-B14F-4D97-AF65-F5344CB8AC3E}">
        <p14:creationId xmlns:p14="http://schemas.microsoft.com/office/powerpoint/2010/main" val="8385497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xmlns="" id="{7CD50803-4DFA-4B9C-9442-4DE3DA459C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8646315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ＭＳ ゴシック" panose="020B0609070205080204" pitchFamily="49" charset="-128"/>
                <a:ea typeface="ＭＳ ゴシック" panose="020B0609070205080204" pitchFamily="49" charset="-128"/>
              </a:rPr>
              <a:t>・この「老少・善悪のひと</a:t>
            </a:r>
            <a:r>
              <a:rPr lang="ja-JP" altLang="en-US" dirty="0">
                <a:solidFill>
                  <a:schemeClr val="tx1"/>
                </a:solidFill>
                <a:latin typeface="ＭＳ ゴシック" panose="020B0609070205080204" pitchFamily="49" charset="-128"/>
                <a:ea typeface="ＭＳ ゴシック" panose="020B0609070205080204" pitchFamily="49" charset="-128"/>
              </a:rPr>
              <a:t>」は、具体的には誰のことを指すと思いますか？</a:t>
            </a:r>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DF28B92D-0B15-45F0-B6D2-E188124058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132193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ＭＳ ゴシック" panose="020B0609070205080204" pitchFamily="49" charset="-128"/>
                <a:ea typeface="ＭＳ ゴシック" panose="020B0609070205080204" pitchFamily="49" charset="-128"/>
              </a:rPr>
              <a:t>・この「老少・善悪のひと</a:t>
            </a:r>
            <a:r>
              <a:rPr lang="ja-JP" altLang="en-US" dirty="0">
                <a:solidFill>
                  <a:schemeClr val="tx1"/>
                </a:solidFill>
                <a:latin typeface="ＭＳ ゴシック" panose="020B0609070205080204" pitchFamily="49" charset="-128"/>
                <a:ea typeface="ＭＳ ゴシック" panose="020B0609070205080204" pitchFamily="49" charset="-128"/>
              </a:rPr>
              <a:t>」とは、さまざまな立場・年齢の他人のことだと考えるのが普通。</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lgn="l"/>
            <a:r>
              <a:rPr lang="ja-JP" altLang="en-US" dirty="0">
                <a:solidFill>
                  <a:schemeClr val="tx1"/>
                </a:solidFill>
                <a:latin typeface="ＭＳ ゴシック" panose="020B0609070205080204" pitchFamily="49" charset="-128"/>
                <a:ea typeface="ＭＳ ゴシック" panose="020B0609070205080204" pitchFamily="49" charset="-128"/>
              </a:rPr>
              <a:t>・しかし、この講座の冒頭で、阿弥陀仏は、他の誰でもない、この「私」を救ってくださる仏さまだと述べた。</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xmlns="" id="{3270EBD8-6859-4605-878D-8C106E782E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2283202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ＭＳ ゴシック" panose="020B0609070205080204" pitchFamily="49" charset="-128"/>
                <a:ea typeface="ＭＳ ゴシック" panose="020B0609070205080204" pitchFamily="49" charset="-128"/>
              </a:rPr>
              <a:t>・</a:t>
            </a:r>
            <a:r>
              <a:rPr lang="ja-JP" altLang="en-US" dirty="0">
                <a:solidFill>
                  <a:schemeClr val="tx1"/>
                </a:solidFill>
                <a:latin typeface="ＭＳ ゴシック" panose="020B0609070205080204" pitchFamily="49" charset="-128"/>
                <a:ea typeface="ＭＳ ゴシック" panose="020B0609070205080204" pitchFamily="49" charset="-128"/>
              </a:rPr>
              <a:t>それは、他ならぬ「私」である、といただきたい。</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lgn="l"/>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3270EBD8-6859-4605-878D-8C106E782E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547860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6CA72A71-6B28-4DA3-93F7-B6684EA175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906675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ja-JP" altLang="en-US" dirty="0"/>
          </a:p>
        </p:txBody>
      </p:sp>
      <p:sp>
        <p:nvSpPr>
          <p:cNvPr id="5" name="スライド番号プレースホルダー 4">
            <a:extLst>
              <a:ext uri="{FF2B5EF4-FFF2-40B4-BE49-F238E27FC236}">
                <a16:creationId xmlns:a16="http://schemas.microsoft.com/office/drawing/2014/main" xmlns="" id="{D78DB263-614B-4B32-852F-DD426488513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11414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B637C4C-235A-41BC-9C45-A829716900C4}" type="datetime1">
              <a:rPr kumimoji="1" lang="ja-JP" altLang="en-US" smtClean="0"/>
              <a:t>2023/11/7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5687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03F4E4-DE8E-4348-A6D8-F9FFDB1D92B4}" type="datetime1">
              <a:rPr kumimoji="1" lang="ja-JP" altLang="en-US" smtClean="0"/>
              <a:t>2023/11/7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95634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A590FA5-B073-4827-8CB2-55B525EF24DB}" type="datetime1">
              <a:rPr kumimoji="1" lang="ja-JP" altLang="en-US" smtClean="0"/>
              <a:t>2023/11/7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62603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687F64F-64B4-434C-A9A0-1CAE39DFCA7D}" type="datetime1">
              <a:rPr kumimoji="1" lang="ja-JP" altLang="en-US" smtClean="0"/>
              <a:t>2023/11/7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03653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6B8AD7B-6CA1-4592-BBAF-C9C27828C07F}" type="datetime1">
              <a:rPr kumimoji="1" lang="ja-JP" altLang="en-US" smtClean="0"/>
              <a:t>2023/11/7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02805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CB8A53E-4ADF-46B3-AE78-70FC596EF3ED}" type="datetime1">
              <a:rPr kumimoji="1" lang="ja-JP" altLang="en-US" smtClean="0"/>
              <a:t>2023/11/7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02361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B7C93E9-C356-455C-969C-4D91F26E8D70}" type="datetime1">
              <a:rPr kumimoji="1" lang="ja-JP" altLang="en-US" smtClean="0"/>
              <a:t>2023/11/7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424563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749A800-E0A6-484F-BEF1-A0E1BFD56781}" type="datetime1">
              <a:rPr kumimoji="1" lang="ja-JP" altLang="en-US" smtClean="0"/>
              <a:t>2023/11/7</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59868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480CBAB-4D35-4939-A1A5-64241BD9FE35}" type="datetime1">
              <a:rPr kumimoji="1" lang="ja-JP" altLang="en-US" smtClean="0"/>
              <a:t>2023/11/7</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97928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59041A-68C0-4E42-BBBB-22770D82631B}" type="datetime1">
              <a:rPr kumimoji="1" lang="ja-JP" altLang="en-US" smtClean="0"/>
              <a:t>2023/11/7</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a:xfrm>
            <a:off x="8477126" y="6492875"/>
            <a:ext cx="634330" cy="365125"/>
          </a:xfrm>
        </p:spPr>
        <p:txBody>
          <a:bodyPr/>
          <a:lstStyle>
            <a:lvl1pPr>
              <a:defRPr sz="2000"/>
            </a:lvl1pPr>
          </a:lstStyle>
          <a:p>
            <a:fld id="{11FCAF1E-F1D4-42A7-9A7A-52DB065B753C}" type="slidenum">
              <a:rPr lang="ja-JP" altLang="en-US" smtClean="0"/>
              <a:pPr/>
              <a:t>‹#›</a:t>
            </a:fld>
            <a:endParaRPr lang="ja-JP" altLang="en-US" dirty="0"/>
          </a:p>
        </p:txBody>
      </p:sp>
    </p:spTree>
    <p:extLst>
      <p:ext uri="{BB962C8B-B14F-4D97-AF65-F5344CB8AC3E}">
        <p14:creationId xmlns:p14="http://schemas.microsoft.com/office/powerpoint/2010/main" val="159489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28910F4-A369-419B-9BF1-D755763FE090}" type="datetime1">
              <a:rPr kumimoji="1" lang="ja-JP" altLang="en-US" smtClean="0"/>
              <a:t>2023/11/7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01139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EA2F27-F50E-46EB-9F30-78CA99AE7298}" type="datetime1">
              <a:rPr kumimoji="1" lang="ja-JP" altLang="en-US" smtClean="0"/>
              <a:t>2023/11/7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76705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1287486-5B3A-475D-A096-9DF793C28FA8}" type="datetime1">
              <a:rPr kumimoji="1" lang="ja-JP" altLang="en-US" smtClean="0"/>
              <a:t>2023/11/7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39758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782AA07-D3D5-41F0-BC92-3C49CABA9CF2}" type="datetime1">
              <a:rPr kumimoji="1" lang="ja-JP" altLang="en-US" smtClean="0"/>
              <a:t>2023/11/7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13372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53CF600-5EF9-47A6-970B-DB284D42FFDD}" type="datetime1">
              <a:rPr kumimoji="1" lang="ja-JP" altLang="en-US" smtClean="0"/>
              <a:t>2023/11/7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60984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E567B95-9E18-4FF9-BE50-191D8AC37B8D}" type="datetime1">
              <a:rPr kumimoji="1" lang="ja-JP" altLang="en-US" smtClean="0"/>
              <a:t>2023/11/7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8900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CC612E3-9D3F-429C-8515-414829FCA834}" type="datetime1">
              <a:rPr kumimoji="1" lang="ja-JP" altLang="en-US" smtClean="0"/>
              <a:t>2023/11/7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45605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DF196A3-84A9-4DFC-BCCB-955B6C8DDB69}" type="datetime1">
              <a:rPr kumimoji="1" lang="ja-JP" altLang="en-US" smtClean="0"/>
              <a:t>2023/11/7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96869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0E530AC-83B2-4E5D-AF4A-098AA5EB6DFA}" type="datetime1">
              <a:rPr kumimoji="1" lang="ja-JP" altLang="en-US" smtClean="0"/>
              <a:t>2023/11/7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1624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82F0272-2020-4305-A027-C055D05CF74D}" type="datetime1">
              <a:rPr kumimoji="1" lang="ja-JP" altLang="en-US" smtClean="0"/>
              <a:t>2023/11/7</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401950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B61E945-F368-45AE-B712-2B575AF967E5}" type="datetime1">
              <a:rPr kumimoji="1" lang="ja-JP" altLang="en-US" smtClean="0"/>
              <a:t>2023/11/7</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87583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757ED03-CA42-47B5-B04E-0F2F8E360B7D}" type="datetime1">
              <a:rPr kumimoji="1" lang="ja-JP" altLang="en-US" smtClean="0"/>
              <a:t>2023/11/7</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03563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3D73E18-7427-4927-97B1-4EF6C4B62BFF}" type="datetime1">
              <a:rPr kumimoji="1" lang="ja-JP" altLang="en-US" smtClean="0"/>
              <a:t>2023/11/7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90308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C0676AF-D6BF-4858-A11C-1EA129E96975}" type="datetime1">
              <a:rPr kumimoji="1" lang="ja-JP" altLang="en-US" smtClean="0"/>
              <a:t>2023/11/7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94450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7E086F3-0A05-470F-89D1-B0584321652F}" type="datetime1">
              <a:rPr kumimoji="1" lang="ja-JP" altLang="en-US" smtClean="0"/>
              <a:t>2023/11/7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81993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0EB4394-AE9F-45AD-9045-FBBDE7BF4F45}" type="datetime1">
              <a:rPr kumimoji="1" lang="ja-JP" altLang="en-US" smtClean="0"/>
              <a:t>2023/11/7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80665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62DB5E-8855-44FC-A805-B199A5C2C466}" type="datetime1">
              <a:rPr kumimoji="1" lang="ja-JP" altLang="en-US" smtClean="0"/>
              <a:t>2023/11/7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42951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2023/11/7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08015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2023/11/7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486372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2023/11/7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62611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2023/11/7</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673870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2023/11/7</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42745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2023/11/7</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32423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46B252E-DFC9-4D88-9A0B-B82BB0FD3F9B}" type="datetime1">
              <a:rPr kumimoji="1" lang="ja-JP" altLang="en-US" smtClean="0"/>
              <a:t>2023/11/7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69026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2023/11/7</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750846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2023/11/7</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30324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2023/11/7</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524620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2023/11/7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4094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2023/11/7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49877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86D7E26-A369-4020-A555-A533714139EA}" type="datetime1">
              <a:rPr kumimoji="1" lang="ja-JP" altLang="en-US" smtClean="0"/>
              <a:t>2023/11/7</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55740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19F8CED-3613-46B1-93FC-D9C49CC41B3F}" type="datetime1">
              <a:rPr kumimoji="1" lang="ja-JP" altLang="en-US" smtClean="0"/>
              <a:t>2023/11/7</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98087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D1828B-4172-4440-8973-51B441C2AD10}" type="datetime1">
              <a:rPr kumimoji="1" lang="ja-JP" altLang="en-US" smtClean="0"/>
              <a:t>2023/11/7</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54331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40A629C-0EB0-46E0-BFAF-49DD048757BA}" type="datetime1">
              <a:rPr kumimoji="1" lang="ja-JP" altLang="en-US" smtClean="0"/>
              <a:t>2023/11/7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5918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4FD3646-5315-4DF5-9456-6A095B42A316}" type="datetime1">
              <a:rPr kumimoji="1" lang="ja-JP" altLang="en-US" smtClean="0"/>
              <a:t>2023/11/7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410257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60DF4-FF9F-4847-8E51-DBA9E86E3100}" type="datetime1">
              <a:rPr kumimoji="1" lang="ja-JP" altLang="en-US" smtClean="0"/>
              <a:t>2023/11/7</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11587211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83E18F4-EF3D-43C9-8F00-1F85E97A6B78}" type="datetime1">
              <a:rPr kumimoji="1" lang="ja-JP" altLang="en-US" smtClean="0"/>
              <a:t>2023/11/7</a:t>
            </a:fld>
            <a:endParaRPr kumimoji="1" lang="ja-JP" altLang="en-US" dirty="0"/>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437662" y="6492875"/>
            <a:ext cx="706338" cy="365125"/>
          </a:xfrm>
          <a:prstGeom prst="rect">
            <a:avLst/>
          </a:prstGeom>
        </p:spPr>
        <p:txBody>
          <a:bodyPr vert="horz" lIns="91440" tIns="45720" rIns="91440" bIns="45720" rtlCol="0" anchor="ctr"/>
          <a:lstStyle>
            <a:lvl1pPr algn="r">
              <a:defRPr sz="2000">
                <a:solidFill>
                  <a:schemeClr val="tx1"/>
                </a:solidFill>
              </a:defRPr>
            </a:lvl1pPr>
          </a:lstStyle>
          <a:p>
            <a:fld id="{11FCAF1E-F1D4-42A7-9A7A-52DB065B753C}" type="slidenum">
              <a:rPr lang="ja-JP" altLang="en-US" smtClean="0"/>
              <a:pPr/>
              <a:t>‹#›</a:t>
            </a:fld>
            <a:endParaRPr lang="ja-JP" altLang="en-US" dirty="0"/>
          </a:p>
        </p:txBody>
      </p:sp>
    </p:spTree>
    <p:extLst>
      <p:ext uri="{BB962C8B-B14F-4D97-AF65-F5344CB8AC3E}">
        <p14:creationId xmlns:p14="http://schemas.microsoft.com/office/powerpoint/2010/main" val="2784827303"/>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44A61-7618-4630-BCFF-3FE573DA92C2}" type="datetime1">
              <a:rPr kumimoji="1" lang="ja-JP" altLang="en-US" smtClean="0"/>
              <a:t>2023/11/7</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616295775"/>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BA131-92E9-4F51-8E7C-B99553BFB233}" type="datetimeFigureOut">
              <a:rPr lang="ja-JP" altLang="en-US" smtClean="0">
                <a:solidFill>
                  <a:prstClr val="black">
                    <a:tint val="75000"/>
                  </a:prstClr>
                </a:solidFill>
              </a:rPr>
              <a:pPr/>
              <a:t>2023/11/7</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75798862"/>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9.xml"/><Relationship Id="rId1" Type="http://schemas.openxmlformats.org/officeDocument/2006/relationships/tags" Target="../tags/tag67.xml"/><Relationship Id="rId4" Type="http://schemas.openxmlformats.org/officeDocument/2006/relationships/image" Target="../media/image16.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tags" Target="../tags/tag71.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12.xml"/><Relationship Id="rId1" Type="http://schemas.openxmlformats.org/officeDocument/2006/relationships/tags" Target="../tags/tag72.xml"/><Relationship Id="rId4" Type="http://schemas.openxmlformats.org/officeDocument/2006/relationships/image" Target="../media/image25.pn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12.xml"/><Relationship Id="rId1" Type="http://schemas.openxmlformats.org/officeDocument/2006/relationships/tags" Target="../tags/tag73.xml"/><Relationship Id="rId4" Type="http://schemas.openxmlformats.org/officeDocument/2006/relationships/image" Target="../media/image25.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18.xml"/><Relationship Id="rId1" Type="http://schemas.openxmlformats.org/officeDocument/2006/relationships/tags" Target="../tags/tag74.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18.xml"/><Relationship Id="rId1" Type="http://schemas.openxmlformats.org/officeDocument/2006/relationships/tags" Target="../tags/tag75.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18.xml"/><Relationship Id="rId1" Type="http://schemas.openxmlformats.org/officeDocument/2006/relationships/tags" Target="../tags/tag76.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18.xml"/><Relationship Id="rId1" Type="http://schemas.openxmlformats.org/officeDocument/2006/relationships/tags" Target="../tags/tag7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18.xml"/><Relationship Id="rId1" Type="http://schemas.openxmlformats.org/officeDocument/2006/relationships/tags" Target="../tags/tag78.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18.xml"/><Relationship Id="rId1" Type="http://schemas.openxmlformats.org/officeDocument/2006/relationships/tags" Target="../tags/tag79.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18.xml"/><Relationship Id="rId1" Type="http://schemas.openxmlformats.org/officeDocument/2006/relationships/tags" Target="../tags/tag80.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tags" Target="../tags/tag81.xml"/></Relationships>
</file>

<file path=ppt/slides/_rels/slide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7.xml"/><Relationship Id="rId1" Type="http://schemas.openxmlformats.org/officeDocument/2006/relationships/tags" Target="../tags/tag8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7.xml"/><Relationship Id="rId1" Type="http://schemas.openxmlformats.org/officeDocument/2006/relationships/tags" Target="../tags/tag83.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29.xml"/><Relationship Id="rId1" Type="http://schemas.openxmlformats.org/officeDocument/2006/relationships/tags" Target="../tags/tag84.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18.xml"/><Relationship Id="rId1" Type="http://schemas.openxmlformats.org/officeDocument/2006/relationships/tags" Target="../tags/tag85.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18.xml"/><Relationship Id="rId1" Type="http://schemas.openxmlformats.org/officeDocument/2006/relationships/tags" Target="../tags/tag86.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tags" Target="../tags/tag87.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7.xml"/><Relationship Id="rId1" Type="http://schemas.openxmlformats.org/officeDocument/2006/relationships/tags" Target="../tags/tag88.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7.xml"/><Relationship Id="rId1" Type="http://schemas.openxmlformats.org/officeDocument/2006/relationships/tags" Target="../tags/tag89.xml"/><Relationship Id="rId4" Type="http://schemas.openxmlformats.org/officeDocument/2006/relationships/image" Target="../media/image32.png"/></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7.xml"/><Relationship Id="rId1" Type="http://schemas.openxmlformats.org/officeDocument/2006/relationships/tags" Target="../tags/tag90.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18.xml"/><Relationship Id="rId1" Type="http://schemas.openxmlformats.org/officeDocument/2006/relationships/tags" Target="../tags/tag9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5.png"/></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7.xml"/><Relationship Id="rId1" Type="http://schemas.openxmlformats.org/officeDocument/2006/relationships/tags" Target="../tags/tag92.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29.xml"/><Relationship Id="rId1" Type="http://schemas.openxmlformats.org/officeDocument/2006/relationships/tags" Target="../tags/tag9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7.xml"/><Relationship Id="rId1" Type="http://schemas.openxmlformats.org/officeDocument/2006/relationships/tags" Target="../tags/tag94.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29.xml"/><Relationship Id="rId1" Type="http://schemas.openxmlformats.org/officeDocument/2006/relationships/tags" Target="../tags/tag95.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tags" Target="../tags/tag96.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7.xml"/><Relationship Id="rId1" Type="http://schemas.openxmlformats.org/officeDocument/2006/relationships/tags" Target="../tags/tag9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9.xml"/><Relationship Id="rId1" Type="http://schemas.openxmlformats.org/officeDocument/2006/relationships/tags" Target="../tags/tag3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3.xml"/><Relationship Id="rId1" Type="http://schemas.openxmlformats.org/officeDocument/2006/relationships/tags" Target="../tags/tag3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19.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20.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8.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17.png"/></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9.xml"/><Relationship Id="rId1" Type="http://schemas.openxmlformats.org/officeDocument/2006/relationships/tags" Target="../tags/tag44.xml"/><Relationship Id="rId4" Type="http://schemas.openxmlformats.org/officeDocument/2006/relationships/image" Target="../media/image23.jp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tags" Target="../tags/tag51.xml"/><Relationship Id="rId4" Type="http://schemas.openxmlformats.org/officeDocument/2006/relationships/image" Target="../media/image24.jpe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tags" Target="../tags/tag52.xml"/><Relationship Id="rId4" Type="http://schemas.openxmlformats.org/officeDocument/2006/relationships/image" Target="../media/image24.jpe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2.xml"/><Relationship Id="rId1" Type="http://schemas.openxmlformats.org/officeDocument/2006/relationships/tags" Target="../tags/tag53.xml"/><Relationship Id="rId4" Type="http://schemas.openxmlformats.org/officeDocument/2006/relationships/image" Target="../media/image25.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2.xml"/><Relationship Id="rId1" Type="http://schemas.openxmlformats.org/officeDocument/2006/relationships/tags" Target="../tags/tag54.xml"/><Relationship Id="rId4" Type="http://schemas.openxmlformats.org/officeDocument/2006/relationships/image" Target="../media/image25.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tags" Target="../tags/tag55.xml"/><Relationship Id="rId5" Type="http://schemas.openxmlformats.org/officeDocument/2006/relationships/image" Target="../media/image26.png"/><Relationship Id="rId4" Type="http://schemas.openxmlformats.org/officeDocument/2006/relationships/image" Target="../media/image7.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tags" Target="../tags/tag56.xml"/><Relationship Id="rId5" Type="http://schemas.openxmlformats.org/officeDocument/2006/relationships/image" Target="../media/image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tags" Target="../tags/tag57.xml"/><Relationship Id="rId4" Type="http://schemas.openxmlformats.org/officeDocument/2006/relationships/image" Target="../media/image27.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tags" Target="../tags/tag59.xml"/></Relationships>
</file>

<file path=ppt/slides/_rels/slide9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93.xml"/><Relationship Id="rId7"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6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6.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tags" Target="../tags/tag6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4D642"/>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2331" y="89529"/>
            <a:ext cx="4114337" cy="355549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 name="タイトル 1"/>
          <p:cNvSpPr>
            <a:spLocks noGrp="1"/>
          </p:cNvSpPr>
          <p:nvPr>
            <p:ph type="ctrTitle"/>
          </p:nvPr>
        </p:nvSpPr>
        <p:spPr>
          <a:xfrm>
            <a:off x="1655330" y="969636"/>
            <a:ext cx="4536504" cy="1296144"/>
          </a:xfrm>
          <a:noFill/>
          <a:ln>
            <a:noFill/>
          </a:ln>
        </p:spPr>
        <p:txBody>
          <a:bodyPr>
            <a:noAutofit/>
          </a:bodyPr>
          <a:lstStyle/>
          <a:p>
            <a:pPr algn="l"/>
            <a:r>
              <a:rPr lang="ja-JP" altLang="en-US" sz="6000" b="1" dirty="0">
                <a:solidFill>
                  <a:schemeClr val="bg1">
                    <a:lumMod val="65000"/>
                  </a:schemeClr>
                </a:solidFill>
                <a:effectLst>
                  <a:glow rad="127000">
                    <a:schemeClr val="bg1"/>
                  </a:glow>
                </a:effectLst>
                <a:latin typeface="游ゴシック" panose="020B0400000000000000" pitchFamily="50" charset="-128"/>
                <a:ea typeface="游ゴシック" panose="020B0400000000000000" pitchFamily="50" charset="-128"/>
              </a:rPr>
              <a:t>めて学ぶ</a:t>
            </a:r>
            <a:endParaRPr kumimoji="1" lang="ja-JP" altLang="en-US" sz="6000" b="1" dirty="0">
              <a:solidFill>
                <a:schemeClr val="bg1">
                  <a:lumMod val="65000"/>
                </a:schemeClr>
              </a:solidFill>
              <a:effectLst>
                <a:glow rad="127000">
                  <a:schemeClr val="bg1"/>
                </a:glow>
              </a:effectLst>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382025" y="603974"/>
            <a:ext cx="1345151" cy="1631216"/>
          </a:xfrm>
          <a:prstGeom prst="rect">
            <a:avLst/>
          </a:prstGeom>
          <a:noFill/>
          <a:effectLst>
            <a:glow rad="228600">
              <a:schemeClr val="accent5">
                <a:satMod val="175000"/>
                <a:alpha val="40000"/>
              </a:schemeClr>
            </a:glow>
          </a:effectLst>
        </p:spPr>
        <p:txBody>
          <a:bodyPr wrap="square" rtlCol="0">
            <a:spAutoFit/>
          </a:bodyPr>
          <a:lstStyle/>
          <a:p>
            <a:pPr>
              <a:defRPr/>
            </a:pPr>
            <a:r>
              <a:rPr lang="ja-JP" altLang="en-US" sz="10000" b="1" dirty="0">
                <a:solidFill>
                  <a:srgbClr val="FC10C9"/>
                </a:solidFill>
                <a:effectLst>
                  <a:glow rad="127000">
                    <a:prstClr val="white"/>
                  </a:glow>
                </a:effectLst>
                <a:latin typeface="HGP行書体" panose="03000600000000000000" pitchFamily="66" charset="-128"/>
                <a:ea typeface="游ゴシック" panose="020B0400000000000000" pitchFamily="50" charset="-128"/>
              </a:rPr>
              <a:t>初</a:t>
            </a:r>
            <a:endParaRPr lang="ja-JP" altLang="en-US" sz="10000" b="1" dirty="0">
              <a:solidFill>
                <a:srgbClr val="FC10C9"/>
              </a:solidFill>
              <a:effectLst>
                <a:glow rad="127000">
                  <a:prstClr val="white"/>
                </a:glow>
              </a:effectLst>
              <a:ea typeface="游ゴシック" panose="020B0400000000000000" pitchFamily="50" charset="-128"/>
            </a:endParaRPr>
          </a:p>
        </p:txBody>
      </p:sp>
      <p:pic>
        <p:nvPicPr>
          <p:cNvPr id="13" name="図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80178" y="3787814"/>
            <a:ext cx="5102370" cy="3209830"/>
          </a:xfrm>
          <a:prstGeom prst="rect">
            <a:avLst/>
          </a:prstGeom>
          <a:solidFill>
            <a:srgbClr val="FFFFFF">
              <a:shade val="85000"/>
            </a:srgbClr>
          </a:solidFill>
          <a:effectLst>
            <a:softEdge rad="127000"/>
          </a:effectLst>
        </p:spPr>
      </p:pic>
      <p:sp>
        <p:nvSpPr>
          <p:cNvPr id="7" name="テキスト ボックス 6"/>
          <p:cNvSpPr txBox="1"/>
          <p:nvPr/>
        </p:nvSpPr>
        <p:spPr>
          <a:xfrm>
            <a:off x="-180528" y="2138342"/>
            <a:ext cx="9577064" cy="1631216"/>
          </a:xfrm>
          <a:prstGeom prst="rect">
            <a:avLst/>
          </a:prstGeom>
          <a:noFill/>
          <a:effectLst>
            <a:softEdge rad="63500"/>
          </a:effectLst>
        </p:spPr>
        <p:txBody>
          <a:bodyPr wrap="square" rtlCol="0">
            <a:spAutoFit/>
          </a:bodyPr>
          <a:lstStyle/>
          <a:p>
            <a:pPr>
              <a:defRPr/>
            </a:pPr>
            <a:r>
              <a:rPr lang="en-US" altLang="ja-JP" sz="10000" b="1" dirty="0">
                <a:solidFill>
                  <a:prstClr val="white">
                    <a:lumMod val="65000"/>
                  </a:prstClr>
                </a:solidFill>
                <a:effectLst>
                  <a:glow rad="127000">
                    <a:prstClr val="white"/>
                  </a:glow>
                </a:effectLst>
                <a:latin typeface="游ゴシック" panose="020B0400000000000000" pitchFamily="50" charset="-128"/>
                <a:ea typeface="游ゴシック" panose="020B0400000000000000" pitchFamily="50" charset="-128"/>
              </a:rPr>
              <a:t>『</a:t>
            </a:r>
            <a:r>
              <a:rPr lang="ja-JP" altLang="en-US" sz="10000" b="1" dirty="0">
                <a:solidFill>
                  <a:srgbClr val="FC10C9"/>
                </a:solidFill>
                <a:effectLst>
                  <a:glow rad="127000">
                    <a:prstClr val="white"/>
                  </a:glow>
                </a:effectLst>
                <a:latin typeface="游ゴシック" panose="020B0400000000000000" pitchFamily="50" charset="-128"/>
                <a:ea typeface="游ゴシック" panose="020B0400000000000000" pitchFamily="50" charset="-128"/>
              </a:rPr>
              <a:t>歎</a:t>
            </a:r>
            <a:r>
              <a:rPr lang="ja-JP" altLang="en-US" sz="10000" b="1" dirty="0">
                <a:solidFill>
                  <a:prstClr val="white">
                    <a:lumMod val="65000"/>
                  </a:prstClr>
                </a:solidFill>
                <a:effectLst>
                  <a:glow rad="127000">
                    <a:prstClr val="white"/>
                  </a:glow>
                </a:effectLst>
                <a:latin typeface="游ゴシック" panose="020B0400000000000000" pitchFamily="50" charset="-128"/>
                <a:ea typeface="游ゴシック" panose="020B0400000000000000" pitchFamily="50" charset="-128"/>
              </a:rPr>
              <a:t>異抄</a:t>
            </a:r>
            <a:r>
              <a:rPr lang="en-US" altLang="ja-JP" sz="10000" b="1" dirty="0">
                <a:solidFill>
                  <a:prstClr val="white">
                    <a:lumMod val="65000"/>
                  </a:prstClr>
                </a:solidFill>
                <a:effectLst>
                  <a:glow rad="127000">
                    <a:prstClr val="white"/>
                  </a:glow>
                </a:effectLst>
                <a:latin typeface="游ゴシック" panose="020B0400000000000000" pitchFamily="50" charset="-128"/>
                <a:ea typeface="游ゴシック" panose="020B0400000000000000" pitchFamily="50" charset="-128"/>
              </a:rPr>
              <a:t>』</a:t>
            </a:r>
            <a:r>
              <a:rPr lang="ja-JP" altLang="en-US" sz="8000" b="1" dirty="0">
                <a:solidFill>
                  <a:prstClr val="white">
                    <a:lumMod val="65000"/>
                  </a:prstClr>
                </a:solidFill>
                <a:effectLst>
                  <a:glow rad="127000">
                    <a:prstClr val="white"/>
                  </a:glow>
                </a:effectLst>
                <a:latin typeface="游ゴシック" panose="020B0400000000000000" pitchFamily="50" charset="-128"/>
                <a:ea typeface="游ゴシック" panose="020B0400000000000000" pitchFamily="50" charset="-128"/>
              </a:rPr>
              <a:t>講座</a:t>
            </a:r>
            <a:endParaRPr lang="ja-JP" altLang="en-US" sz="8000" b="1" dirty="0">
              <a:solidFill>
                <a:prstClr val="white">
                  <a:lumMod val="65000"/>
                </a:prstClr>
              </a:solidFill>
              <a:effectLst>
                <a:glow rad="127000">
                  <a:prstClr val="white"/>
                </a:glow>
              </a:effectLst>
            </a:endParaRPr>
          </a:p>
        </p:txBody>
      </p:sp>
      <p:sp>
        <p:nvSpPr>
          <p:cNvPr id="10" name="テキスト ボックス 9">
            <a:extLst>
              <a:ext uri="{FF2B5EF4-FFF2-40B4-BE49-F238E27FC236}">
                <a16:creationId xmlns:a16="http://schemas.microsoft.com/office/drawing/2014/main" xmlns="" id="{AAED5958-FB8B-4EEA-9DB4-B43F1C87EFF7}"/>
              </a:ext>
            </a:extLst>
          </p:cNvPr>
          <p:cNvSpPr txBox="1"/>
          <p:nvPr/>
        </p:nvSpPr>
        <p:spPr>
          <a:xfrm>
            <a:off x="3923582" y="4714261"/>
            <a:ext cx="5220418" cy="523220"/>
          </a:xfrm>
          <a:prstGeom prst="rect">
            <a:avLst/>
          </a:prstGeom>
          <a:noFill/>
        </p:spPr>
        <p:txBody>
          <a:bodyPr wrap="square">
            <a:spAutoFit/>
          </a:bodyPr>
          <a:lstStyle/>
          <a:p>
            <a:r>
              <a:rPr lang="ja-JP" altLang="en-US" sz="2800" b="1" dirty="0">
                <a:solidFill>
                  <a:prstClr val="white">
                    <a:lumMod val="50000"/>
                  </a:prstClr>
                </a:solidFill>
                <a:effectLst>
                  <a:glow rad="127000">
                    <a:prstClr val="white"/>
                  </a:glow>
                </a:effectLst>
                <a:latin typeface="游ゴシック" panose="020B0400000000000000" pitchFamily="50" charset="-128"/>
                <a:ea typeface="游ゴシック" panose="020B0400000000000000" pitchFamily="50" charset="-128"/>
              </a:rPr>
              <a:t>第一条　浄土真宗のエッセンス</a:t>
            </a:r>
          </a:p>
        </p:txBody>
      </p:sp>
      <p:sp>
        <p:nvSpPr>
          <p:cNvPr id="11" name="正方形/長方形 10"/>
          <p:cNvSpPr/>
          <p:nvPr/>
        </p:nvSpPr>
        <p:spPr>
          <a:xfrm>
            <a:off x="3965841" y="3956370"/>
            <a:ext cx="1284326" cy="425972"/>
          </a:xfrm>
          <a:prstGeom prst="rect">
            <a:avLst/>
          </a:prstGeom>
          <a:solidFill>
            <a:srgbClr val="002060"/>
          </a:solidFill>
        </p:spPr>
        <p:txBody>
          <a:bodyPr wrap="none">
            <a:noAutofit/>
          </a:bodyPr>
          <a:lstStyle/>
          <a:p>
            <a:r>
              <a:rPr lang="ja-JP" altLang="en-US" sz="2400" b="1" dirty="0">
                <a:solidFill>
                  <a:prstClr val="white"/>
                </a:solidFill>
                <a:latin typeface="游ゴシック" panose="020B0400000000000000" pitchFamily="50" charset="-128"/>
                <a:ea typeface="游ゴシック" panose="020B0400000000000000" pitchFamily="50" charset="-128"/>
              </a:rPr>
              <a:t>第２ 回</a:t>
            </a:r>
            <a:endParaRPr lang="en-US" altLang="ja-JP" sz="2400" b="1" dirty="0">
              <a:solidFill>
                <a:prstClr val="white"/>
              </a:solidFill>
              <a:latin typeface="游ゴシック" panose="020B0400000000000000" pitchFamily="50" charset="-128"/>
              <a:ea typeface="游ゴシック" panose="020B0400000000000000" pitchFamily="50" charset="-128"/>
            </a:endParaRPr>
          </a:p>
        </p:txBody>
      </p:sp>
      <p:sp>
        <p:nvSpPr>
          <p:cNvPr id="12" name="サブタイトル 2"/>
          <p:cNvSpPr txBox="1">
            <a:spLocks/>
          </p:cNvSpPr>
          <p:nvPr/>
        </p:nvSpPr>
        <p:spPr>
          <a:xfrm>
            <a:off x="4482406" y="5513762"/>
            <a:ext cx="4608512" cy="13192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800" dirty="0">
                <a:solidFill>
                  <a:schemeClr val="bg1"/>
                </a:solidFill>
                <a:effectLst/>
                <a:ea typeface="游ゴシック" panose="020B0400000000000000" pitchFamily="50" charset="-128"/>
              </a:rPr>
              <a:t>●年●月●日（●）</a:t>
            </a:r>
            <a:endParaRPr lang="en-US" altLang="ja-JP" sz="2800" dirty="0">
              <a:solidFill>
                <a:schemeClr val="bg1"/>
              </a:solidFill>
              <a:effectLst/>
              <a:ea typeface="游ゴシック" panose="020B0400000000000000" pitchFamily="50" charset="-128"/>
            </a:endParaRPr>
          </a:p>
          <a:p>
            <a:r>
              <a:rPr lang="ja-JP" altLang="en-US" sz="2800" dirty="0">
                <a:solidFill>
                  <a:schemeClr val="bg1"/>
                </a:solidFill>
                <a:effectLst/>
                <a:ea typeface="游ゴシック" panose="020B0400000000000000" pitchFamily="50" charset="-128"/>
              </a:rPr>
              <a:t>　　　　●●●●</a:t>
            </a:r>
          </a:p>
        </p:txBody>
      </p:sp>
    </p:spTree>
    <p:extLst>
      <p:ext uri="{BB962C8B-B14F-4D97-AF65-F5344CB8AC3E}">
        <p14:creationId xmlns:p14="http://schemas.microsoft.com/office/powerpoint/2010/main" val="4227058581"/>
      </p:ext>
    </p:extLst>
  </p:cSld>
  <p:clrMapOvr>
    <a:masterClrMapping/>
  </p:clrMapOvr>
  <mc:AlternateContent xmlns:mc="http://schemas.openxmlformats.org/markup-compatibility/2006" xmlns:p14="http://schemas.microsoft.com/office/powerpoint/2010/main">
    <mc:Choice Requires="p14">
      <p:transition spd="slow" p14:dur="2000" advTm="61313"/>
    </mc:Choice>
    <mc:Fallback xmlns="">
      <p:transition spd="slow" advTm="613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48" y="-531440"/>
            <a:ext cx="11041159" cy="7886544"/>
          </a:xfrm>
          <a:prstGeom prst="rect">
            <a:avLst/>
          </a:prstGeom>
        </p:spPr>
      </p:pic>
      <p:sp>
        <p:nvSpPr>
          <p:cNvPr id="2" name="タイトル 1"/>
          <p:cNvSpPr>
            <a:spLocks noGrp="1"/>
          </p:cNvSpPr>
          <p:nvPr>
            <p:ph type="title"/>
          </p:nvPr>
        </p:nvSpPr>
        <p:spPr>
          <a:xfrm>
            <a:off x="145131" y="2636912"/>
            <a:ext cx="8229600" cy="1143000"/>
          </a:xfrm>
        </p:spPr>
        <p:txBody>
          <a:bodyPr>
            <a:normAutofit/>
          </a:bodyPr>
          <a:lstStyle/>
          <a:p>
            <a:r>
              <a:rPr lang="ja-JP" altLang="en-US" sz="6000" b="1" dirty="0">
                <a:solidFill>
                  <a:schemeClr val="bg1"/>
                </a:solidFill>
                <a:latin typeface="游ゴシック" panose="020B0400000000000000" pitchFamily="50" charset="-128"/>
                <a:ea typeface="游ゴシック" panose="020B0400000000000000" pitchFamily="50" charset="-128"/>
              </a:rPr>
              <a:t>２．本文解説</a:t>
            </a:r>
            <a:endParaRPr kumimoji="1" lang="ja-JP" altLang="en-US" sz="60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34510664"/>
      </p:ext>
    </p:extLst>
  </p:cSld>
  <p:clrMapOvr>
    <a:masterClrMapping/>
  </p:clrMapOvr>
  <mc:AlternateContent xmlns:mc="http://schemas.openxmlformats.org/markup-compatibility/2006" xmlns:p14="http://schemas.microsoft.com/office/powerpoint/2010/main">
    <mc:Choice Requires="p14">
      <p:transition spd="med" p14:dur="700" advTm="6479">
        <p:fade/>
      </p:transition>
    </mc:Choice>
    <mc:Fallback xmlns="">
      <p:transition spd="med" advTm="6479">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401878" y="764704"/>
            <a:ext cx="6340197"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老少・善悪のひと</a:t>
            </a:r>
            <a:endParaRPr kumimoji="1" lang="en-US" altLang="ja-JP" sz="6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
        <p:nvSpPr>
          <p:cNvPr id="7" name="テキスト ボックス 6"/>
          <p:cNvSpPr txBox="1"/>
          <p:nvPr/>
        </p:nvSpPr>
        <p:spPr>
          <a:xfrm>
            <a:off x="3517840" y="3717032"/>
            <a:ext cx="2108269" cy="240065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私</a:t>
            </a:r>
          </a:p>
        </p:txBody>
      </p:sp>
      <p:sp>
        <p:nvSpPr>
          <p:cNvPr id="6" name="右矢印 5">
            <a:extLst>
              <a:ext uri="{FF2B5EF4-FFF2-40B4-BE49-F238E27FC236}">
                <a16:creationId xmlns:a16="http://schemas.microsoft.com/office/drawing/2014/main" xmlns="" id="{3F606F9C-7BA0-4D81-807D-0EC861646649}"/>
              </a:ext>
            </a:extLst>
          </p:cNvPr>
          <p:cNvSpPr/>
          <p:nvPr/>
        </p:nvSpPr>
        <p:spPr>
          <a:xfrm rot="5400000">
            <a:off x="3994681" y="2027135"/>
            <a:ext cx="1154588" cy="13660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custDataLst>
      <p:tags r:id="rId1"/>
    </p:custDataLst>
    <p:extLst>
      <p:ext uri="{BB962C8B-B14F-4D97-AF65-F5344CB8AC3E}">
        <p14:creationId xmlns:p14="http://schemas.microsoft.com/office/powerpoint/2010/main" val="1924984611"/>
      </p:ext>
    </p:extLst>
  </p:cSld>
  <p:clrMapOvr>
    <a:masterClrMapping/>
  </p:clrMapOvr>
  <mc:AlternateContent xmlns:mc="http://schemas.openxmlformats.org/markup-compatibility/2006" xmlns:p14="http://schemas.microsoft.com/office/powerpoint/2010/main">
    <mc:Choice Requires="p14">
      <p:transition spd="med" p14:dur="700" advTm="7314">
        <p:fade/>
      </p:transition>
    </mc:Choice>
    <mc:Fallback xmlns="">
      <p:transition spd="med" advTm="731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295944"/>
            <a:ext cx="4801314" cy="37856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・老いた</a:t>
            </a:r>
            <a:r>
              <a:rPr kumimoji="1" lang="ja-JP" altLang="en-US" sz="6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人</a:t>
            </a: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も</a:t>
            </a:r>
            <a:endParaRPr kumimoji="1" lang="en-US" altLang="ja-JP"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・若い</a:t>
            </a:r>
            <a:r>
              <a:rPr kumimoji="1" lang="ja-JP" altLang="en-US" sz="6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人</a:t>
            </a: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も</a:t>
            </a:r>
            <a:endParaRPr kumimoji="1" lang="en-US" altLang="ja-JP"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・善い</a:t>
            </a:r>
            <a:r>
              <a:rPr kumimoji="1" lang="ja-JP" altLang="en-US" sz="6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人</a:t>
            </a: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も</a:t>
            </a:r>
            <a:endParaRPr kumimoji="1" lang="en-US" altLang="ja-JP"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・悪い</a:t>
            </a:r>
            <a:r>
              <a:rPr kumimoji="1" lang="ja-JP" altLang="en-US" sz="6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人</a:t>
            </a: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も</a:t>
            </a:r>
          </a:p>
        </p:txBody>
      </p:sp>
      <p:sp>
        <p:nvSpPr>
          <p:cNvPr id="7" name="テキスト ボックス 6"/>
          <p:cNvSpPr txBox="1"/>
          <p:nvPr/>
        </p:nvSpPr>
        <p:spPr>
          <a:xfrm>
            <a:off x="395536" y="4365104"/>
            <a:ext cx="7059946"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0" b="1" i="0" u="none" strike="noStrike" kern="120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n-cs"/>
              </a:rPr>
              <a:t>…</a:t>
            </a:r>
            <a:r>
              <a:rPr kumimoji="1" lang="ja-JP" altLang="en-US" sz="96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私</a:t>
            </a:r>
            <a:r>
              <a:rPr kumimoji="1" lang="ja-JP" altLang="en-US" sz="6000" b="1" i="0" u="none" strike="noStrike" kern="120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n-cs"/>
              </a:rPr>
              <a:t>が抜けている</a:t>
            </a:r>
            <a:endParaRPr kumimoji="1" lang="ja-JP" altLang="en-US" sz="12000" b="1" i="0" u="none" strike="noStrike" kern="120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n-cs"/>
            </a:endParaRPr>
          </a:p>
        </p:txBody>
      </p:sp>
      <p:sp>
        <p:nvSpPr>
          <p:cNvPr id="6" name="円/楕円 5"/>
          <p:cNvSpPr>
            <a:spLocks noChangeAspect="1"/>
          </p:cNvSpPr>
          <p:nvPr/>
        </p:nvSpPr>
        <p:spPr>
          <a:xfrm>
            <a:off x="5364088" y="1648640"/>
            <a:ext cx="1872207" cy="1780360"/>
          </a:xfrm>
          <a:prstGeom prst="ellipse">
            <a:avLst/>
          </a:prstGeom>
          <a:noFill/>
          <a:ln w="349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Calibri"/>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3474638311"/>
      </p:ext>
    </p:extLst>
  </p:cSld>
  <p:clrMapOvr>
    <a:masterClrMapping/>
  </p:clrMapOvr>
  <mc:AlternateContent xmlns:mc="http://schemas.openxmlformats.org/markup-compatibility/2006" xmlns:p14="http://schemas.microsoft.com/office/powerpoint/2010/main">
    <mc:Choice Requires="p14">
      <p:transition spd="med" p14:dur="700" advTm="25530">
        <p:fade/>
      </p:transition>
    </mc:Choice>
    <mc:Fallback xmlns="">
      <p:transition spd="med" advTm="2553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6"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295944"/>
            <a:ext cx="5570756" cy="37856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・老いた</a:t>
            </a:r>
            <a:r>
              <a:rPr kumimoji="1" lang="ja-JP" altLang="en-US" sz="6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私</a:t>
            </a: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も</a:t>
            </a:r>
            <a:endParaRPr kumimoji="1" lang="en-US" altLang="ja-JP"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・若い</a:t>
            </a:r>
            <a:r>
              <a:rPr kumimoji="1" lang="ja-JP" altLang="en-US" sz="6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私</a:t>
            </a: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も</a:t>
            </a:r>
            <a:endParaRPr kumimoji="1" lang="en-US" altLang="ja-JP"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・善い心の</a:t>
            </a:r>
            <a:r>
              <a:rPr kumimoji="1" lang="ja-JP" altLang="en-US" sz="6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私</a:t>
            </a: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も</a:t>
            </a:r>
            <a:endParaRPr kumimoji="1" lang="en-US" altLang="ja-JP"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・悪い心の</a:t>
            </a:r>
            <a:r>
              <a:rPr kumimoji="1" lang="ja-JP" altLang="en-US" sz="6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私</a:t>
            </a: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も</a:t>
            </a:r>
          </a:p>
        </p:txBody>
      </p:sp>
      <p:sp>
        <p:nvSpPr>
          <p:cNvPr id="7" name="テキスト ボックス 6"/>
          <p:cNvSpPr txBox="1"/>
          <p:nvPr/>
        </p:nvSpPr>
        <p:spPr>
          <a:xfrm>
            <a:off x="395536" y="4365104"/>
            <a:ext cx="8598829"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0" b="1" i="0" u="none" strike="noStrike" kern="120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n-cs"/>
              </a:rPr>
              <a:t>…</a:t>
            </a:r>
            <a:r>
              <a:rPr kumimoji="1" lang="ja-JP" altLang="en-US" sz="96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私</a:t>
            </a:r>
            <a:r>
              <a:rPr kumimoji="1" lang="ja-JP" altLang="en-US" sz="6000" b="1" i="0" u="none" strike="noStrike" kern="120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n-cs"/>
              </a:rPr>
              <a:t>を救う本願である</a:t>
            </a:r>
            <a:endParaRPr kumimoji="1" lang="ja-JP" altLang="en-US" sz="12000" b="1" i="0" u="none" strike="noStrike" kern="120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n-cs"/>
            </a:endParaRPr>
          </a:p>
        </p:txBody>
      </p:sp>
      <p:grpSp>
        <p:nvGrpSpPr>
          <p:cNvPr id="2" name="グループ化 1"/>
          <p:cNvGrpSpPr/>
          <p:nvPr/>
        </p:nvGrpSpPr>
        <p:grpSpPr>
          <a:xfrm>
            <a:off x="5796136" y="692696"/>
            <a:ext cx="2664296" cy="2500370"/>
            <a:chOff x="5652118" y="784614"/>
            <a:chExt cx="2953190" cy="2808312"/>
          </a:xfrm>
        </p:grpSpPr>
        <p:sp>
          <p:nvSpPr>
            <p:cNvPr id="5" name="円/楕円 4"/>
            <p:cNvSpPr>
              <a:spLocks noChangeAspect="1"/>
            </p:cNvSpPr>
            <p:nvPr/>
          </p:nvSpPr>
          <p:spPr>
            <a:xfrm>
              <a:off x="5652118" y="784614"/>
              <a:ext cx="2953190" cy="2808312"/>
            </a:xfrm>
            <a:prstGeom prst="ellipse">
              <a:avLst/>
            </a:prstGeom>
            <a:noFill/>
            <a:ln w="349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Calibri"/>
                <a:ea typeface="游ゴシック" panose="020B0400000000000000" pitchFamily="50" charset="-128"/>
                <a:cs typeface="+mn-cs"/>
              </a:endParaRPr>
            </a:p>
          </p:txBody>
        </p:sp>
        <p:sp>
          <p:nvSpPr>
            <p:cNvPr id="6" name="円/楕円 5"/>
            <p:cNvSpPr>
              <a:spLocks noChangeAspect="1"/>
            </p:cNvSpPr>
            <p:nvPr/>
          </p:nvSpPr>
          <p:spPr>
            <a:xfrm>
              <a:off x="6304815" y="1405289"/>
              <a:ext cx="1647799" cy="1566961"/>
            </a:xfrm>
            <a:prstGeom prst="ellipse">
              <a:avLst/>
            </a:prstGeom>
            <a:noFill/>
            <a:ln w="349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Calibri"/>
                <a:ea typeface="游ゴシック" panose="020B0400000000000000" pitchFamily="50" charset="-128"/>
                <a:cs typeface="+mn-cs"/>
              </a:endParaRPr>
            </a:p>
          </p:txBody>
        </p:sp>
      </p:grpSp>
    </p:spTree>
    <p:custDataLst>
      <p:tags r:id="rId1"/>
    </p:custDataLst>
    <p:extLst>
      <p:ext uri="{BB962C8B-B14F-4D97-AF65-F5344CB8AC3E}">
        <p14:creationId xmlns:p14="http://schemas.microsoft.com/office/powerpoint/2010/main" val="991779984"/>
      </p:ext>
    </p:extLst>
  </p:cSld>
  <p:clrMapOvr>
    <a:masterClrMapping/>
  </p:clrMapOvr>
  <mc:AlternateContent xmlns:mc="http://schemas.openxmlformats.org/markup-compatibility/2006" xmlns:p14="http://schemas.microsoft.com/office/powerpoint/2010/main">
    <mc:Choice Requires="p14">
      <p:transition spd="med" p14:dur="700" advTm="51880">
        <p:fade/>
      </p:transition>
    </mc:Choice>
    <mc:Fallback xmlns="">
      <p:transition spd="med" advTm="5188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2563341" y="295028"/>
            <a:ext cx="6426375"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第一条・第二段</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弥陀の本願には、老少・善悪のひとをえらばれず、</a:t>
            </a:r>
            <a:endParaRPr kumimoji="1" lang="en-US" altLang="ja-JP" sz="4400" b="1" dirty="0">
              <a:ea typeface="游ゴシック" panose="020B0400000000000000" pitchFamily="50" charset="-128"/>
            </a:endParaRPr>
          </a:p>
          <a:p>
            <a:pPr>
              <a:lnSpc>
                <a:spcPct val="130000"/>
              </a:lnSpc>
            </a:pPr>
            <a:r>
              <a:rPr lang="ja-JP" altLang="en-US" sz="4400" b="1" dirty="0">
                <a:ea typeface="游ゴシック" panose="020B0400000000000000" pitchFamily="50" charset="-128"/>
              </a:rPr>
              <a:t>ただ信心を要と</a:t>
            </a:r>
            <a:r>
              <a:rPr lang="ja-JP" altLang="en-US" sz="4400" b="1" dirty="0" err="1">
                <a:ea typeface="游ゴシック" panose="020B0400000000000000" pitchFamily="50" charset="-128"/>
              </a:rPr>
              <a:t>すと</a:t>
            </a:r>
            <a:r>
              <a:rPr lang="ja-JP" altLang="en-US" sz="4400" b="1" dirty="0">
                <a:ea typeface="游ゴシック" panose="020B0400000000000000" pitchFamily="50" charset="-128"/>
              </a:rPr>
              <a:t>しるべし。</a:t>
            </a:r>
            <a:endParaRPr kumimoji="1" lang="en-US" altLang="ja-JP" sz="4400" b="1" dirty="0">
              <a:ea typeface="游ゴシック" panose="020B0400000000000000" pitchFamily="50" charset="-128"/>
            </a:endParaRPr>
          </a:p>
          <a:p>
            <a:pPr>
              <a:lnSpc>
                <a:spcPct val="130000"/>
              </a:lnSpc>
            </a:pPr>
            <a:endParaRPr kumimoji="1" lang="ja-JP" altLang="en-US" sz="4800" b="1" dirty="0">
              <a:ea typeface="游ゴシック" panose="020B0400000000000000" pitchFamily="50" charset="-128"/>
            </a:endParaRPr>
          </a:p>
        </p:txBody>
      </p:sp>
    </p:spTree>
    <p:extLst>
      <p:ext uri="{BB962C8B-B14F-4D97-AF65-F5344CB8AC3E}">
        <p14:creationId xmlns:p14="http://schemas.microsoft.com/office/powerpoint/2010/main" val="498513224"/>
      </p:ext>
    </p:extLst>
  </p:cSld>
  <p:clrMapOvr>
    <a:masterClrMapping/>
  </p:clrMapOvr>
  <mc:AlternateContent xmlns:mc="http://schemas.openxmlformats.org/markup-compatibility/2006" xmlns:p14="http://schemas.microsoft.com/office/powerpoint/2010/main">
    <mc:Choice Requires="p14">
      <p:transition spd="med" p14:dur="700" advTm="19866">
        <p:fade/>
      </p:transition>
    </mc:Choice>
    <mc:Fallback xmlns="">
      <p:transition spd="med" advTm="198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2563341" y="295028"/>
            <a:ext cx="6426375"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第一条・第二段</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弥陀の本願には、老少・善悪のひとをえらばれず、</a:t>
            </a:r>
            <a:endParaRPr kumimoji="1" lang="en-US" altLang="ja-JP" sz="4400" b="1" dirty="0">
              <a:ea typeface="游ゴシック" panose="020B0400000000000000" pitchFamily="50" charset="-128"/>
            </a:endParaRPr>
          </a:p>
          <a:p>
            <a:pPr>
              <a:lnSpc>
                <a:spcPct val="130000"/>
              </a:lnSpc>
            </a:pPr>
            <a:r>
              <a:rPr lang="ja-JP" altLang="en-US" sz="4400" b="1" dirty="0">
                <a:solidFill>
                  <a:srgbClr val="FF0000"/>
                </a:solidFill>
                <a:ea typeface="游ゴシック" panose="020B0400000000000000" pitchFamily="50" charset="-128"/>
              </a:rPr>
              <a:t>ただ信心を要と</a:t>
            </a:r>
            <a:r>
              <a:rPr lang="ja-JP" altLang="en-US" sz="4400" b="1" dirty="0" err="1">
                <a:solidFill>
                  <a:srgbClr val="FF0000"/>
                </a:solidFill>
                <a:ea typeface="游ゴシック" panose="020B0400000000000000" pitchFamily="50" charset="-128"/>
              </a:rPr>
              <a:t>す</a:t>
            </a:r>
            <a:r>
              <a:rPr lang="ja-JP" altLang="en-US" sz="4400" b="1" dirty="0" err="1">
                <a:ea typeface="游ゴシック" panose="020B0400000000000000" pitchFamily="50" charset="-128"/>
              </a:rPr>
              <a:t>と</a:t>
            </a:r>
            <a:r>
              <a:rPr lang="ja-JP" altLang="en-US" sz="4400" b="1" dirty="0">
                <a:ea typeface="游ゴシック" panose="020B0400000000000000" pitchFamily="50" charset="-128"/>
              </a:rPr>
              <a:t>しるべし。</a:t>
            </a:r>
            <a:endParaRPr kumimoji="1" lang="en-US" altLang="ja-JP" sz="4400" b="1" dirty="0">
              <a:ea typeface="游ゴシック" panose="020B0400000000000000" pitchFamily="50" charset="-128"/>
            </a:endParaRPr>
          </a:p>
          <a:p>
            <a:pPr>
              <a:lnSpc>
                <a:spcPct val="130000"/>
              </a:lnSpc>
            </a:pPr>
            <a:endParaRPr kumimoji="1" lang="ja-JP" altLang="en-US" sz="4800" b="1" dirty="0">
              <a:ea typeface="游ゴシック" panose="020B0400000000000000" pitchFamily="50" charset="-128"/>
            </a:endParaRPr>
          </a:p>
        </p:txBody>
      </p:sp>
    </p:spTree>
    <p:extLst>
      <p:ext uri="{BB962C8B-B14F-4D97-AF65-F5344CB8AC3E}">
        <p14:creationId xmlns:p14="http://schemas.microsoft.com/office/powerpoint/2010/main" val="836153350"/>
      </p:ext>
    </p:extLst>
  </p:cSld>
  <p:clrMapOvr>
    <a:masterClrMapping/>
  </p:clrMapOvr>
  <mc:AlternateContent xmlns:mc="http://schemas.openxmlformats.org/markup-compatibility/2006" xmlns:p14="http://schemas.microsoft.com/office/powerpoint/2010/main">
    <mc:Choice Requires="p14">
      <p:transition spd="med" p14:dur="700" advTm="21870">
        <p:fade/>
      </p:transition>
    </mc:Choice>
    <mc:Fallback xmlns="">
      <p:transition spd="med" advTm="21870">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1522920" y="295028"/>
            <a:ext cx="7466659" cy="6552728"/>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阿弥陀さまの第</a:t>
            </a:r>
            <a:r>
              <a:rPr kumimoji="1" lang="ja-JP" altLang="en-US" sz="4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十八</a:t>
            </a: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願</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人々を</a:t>
            </a:r>
            <a:endParaRPr kumimoji="1" lang="en-US" altLang="ja-JP" sz="4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a:ea typeface="游ゴシック" panose="020B0400000000000000" pitchFamily="50" charset="-128"/>
                <a:cs typeface="+mn-cs"/>
              </a:rPr>
              <a:t>信じさ</a:t>
            </a:r>
            <a:r>
              <a:rPr kumimoji="1" lang="ja-JP" altLang="en-US" sz="4800" b="1" i="0" u="none" strike="noStrike" kern="1200" cap="none" spc="0" normalizeH="0" baseline="0" noProof="0" dirty="0">
                <a:ln>
                  <a:noFill/>
                </a:ln>
                <a:solidFill>
                  <a:srgbClr val="1F497D">
                    <a:lumMod val="60000"/>
                    <a:lumOff val="40000"/>
                  </a:srgbClr>
                </a:solidFill>
                <a:effectLst>
                  <a:outerShdw blurRad="38100" dist="38100" dir="2700000" algn="tl">
                    <a:srgbClr val="000000">
                      <a:alpha val="43137"/>
                    </a:srgbClr>
                  </a:outerShdw>
                </a:effectLst>
                <a:uLnTx/>
                <a:uFillTx/>
                <a:latin typeface="Calibri"/>
                <a:ea typeface="游ゴシック" panose="020B0400000000000000" pitchFamily="50" charset="-128"/>
                <a:cs typeface="+mn-cs"/>
              </a:rPr>
              <a:t>せ（信心）</a:t>
            </a:r>
            <a:endParaRPr kumimoji="1" lang="en-US" altLang="ja-JP" sz="4800" b="1" i="0" u="none" strike="noStrike" kern="1200" cap="none" spc="0" normalizeH="0" baseline="0" noProof="0" dirty="0">
              <a:ln>
                <a:noFill/>
              </a:ln>
              <a:solidFill>
                <a:srgbClr val="1F497D">
                  <a:lumMod val="60000"/>
                  <a:lumOff val="40000"/>
                </a:srgbClr>
              </a:solidFill>
              <a:effectLst>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游ゴシック" panose="020B0400000000000000" pitchFamily="50" charset="-128"/>
                <a:cs typeface="+mn-cs"/>
              </a:rPr>
              <a:t>念仏させて（念仏）</a:t>
            </a:r>
            <a:endParaRPr kumimoji="1" lang="en-US" altLang="ja-JP"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游ゴシック" panose="020B0400000000000000" pitchFamily="50" charset="-128"/>
                <a:cs typeface="+mn-cs"/>
              </a:rPr>
              <a:t>必ず浄土に往生させる　</a:t>
            </a:r>
            <a:endParaRPr kumimoji="1" lang="en-US" altLang="ja-JP" sz="4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游ゴシック" panose="020B0400000000000000" pitchFamily="50" charset="-128"/>
                <a:cs typeface="+mn-cs"/>
              </a:rPr>
              <a:t>　　　　　　（往生）</a:t>
            </a:r>
            <a:endParaRPr kumimoji="1" lang="en-US" altLang="ja-JP" sz="4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という願い</a:t>
            </a:r>
          </a:p>
        </p:txBody>
      </p:sp>
      <p:sp>
        <p:nvSpPr>
          <p:cNvPr id="2" name="正方形/長方形 1">
            <a:extLst>
              <a:ext uri="{FF2B5EF4-FFF2-40B4-BE49-F238E27FC236}">
                <a16:creationId xmlns:a16="http://schemas.microsoft.com/office/drawing/2014/main" xmlns="" id="{420109A4-EF48-4E75-B81B-20346592B455}"/>
              </a:ext>
            </a:extLst>
          </p:cNvPr>
          <p:cNvSpPr/>
          <p:nvPr/>
        </p:nvSpPr>
        <p:spPr>
          <a:xfrm>
            <a:off x="5364088" y="188640"/>
            <a:ext cx="1080120" cy="5150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Tree>
    <p:custDataLst>
      <p:tags r:id="rId1"/>
    </p:custDataLst>
    <p:extLst>
      <p:ext uri="{BB962C8B-B14F-4D97-AF65-F5344CB8AC3E}">
        <p14:creationId xmlns:p14="http://schemas.microsoft.com/office/powerpoint/2010/main" val="1016650709"/>
      </p:ext>
    </p:extLst>
  </p:cSld>
  <p:clrMapOvr>
    <a:masterClrMapping/>
  </p:clrMapOvr>
  <mc:AlternateContent xmlns:mc="http://schemas.openxmlformats.org/markup-compatibility/2006" xmlns:p14="http://schemas.microsoft.com/office/powerpoint/2010/main">
    <mc:Choice Requires="p14">
      <p:transition spd="med" p14:dur="700" advTm="10820">
        <p:fade/>
      </p:transition>
    </mc:Choice>
    <mc:Fallback xmlns="">
      <p:transition spd="med" advTm="1082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9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416152" y="89359"/>
            <a:ext cx="677108" cy="3411649"/>
          </a:xfrm>
          <a:prstGeom prst="rect">
            <a:avLst/>
          </a:prstGeom>
          <a:solidFill>
            <a:schemeClr val="accent6">
              <a:lumMod val="20000"/>
              <a:lumOff val="80000"/>
            </a:schemeClr>
          </a:solid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一念多念証文</a:t>
            </a:r>
            <a:r>
              <a:rPr kumimoji="1" lang="en-US" altLang="ja-JP"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 name="テキスト ボックス 6"/>
          <p:cNvSpPr txBox="1"/>
          <p:nvPr/>
        </p:nvSpPr>
        <p:spPr>
          <a:xfrm>
            <a:off x="3503792" y="206611"/>
            <a:ext cx="2523768" cy="6588794"/>
          </a:xfrm>
          <a:prstGeom prst="rect">
            <a:avLst/>
          </a:prstGeom>
          <a:solidFill>
            <a:srgbClr val="CCFFCC"/>
          </a:solid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4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信心</a:t>
            </a: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」とは、如来の本願を聞いて</a:t>
            </a:r>
            <a:r>
              <a:rPr kumimoji="1" lang="ja-JP" altLang="en-US" sz="4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疑う心がないこと</a:t>
            </a: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である。</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（現代語訳）</a:t>
            </a:r>
          </a:p>
        </p:txBody>
      </p:sp>
      <p:sp>
        <p:nvSpPr>
          <p:cNvPr id="12" name="右矢印 11"/>
          <p:cNvSpPr/>
          <p:nvPr/>
        </p:nvSpPr>
        <p:spPr>
          <a:xfrm rot="10800000">
            <a:off x="2885768" y="1196752"/>
            <a:ext cx="504056" cy="79476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72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75856" y="3501008"/>
            <a:ext cx="8213496" cy="5645353"/>
          </a:xfrm>
          <a:prstGeom prst="rect">
            <a:avLst/>
          </a:prstGeom>
        </p:spPr>
      </p:pic>
      <p:sp>
        <p:nvSpPr>
          <p:cNvPr id="13" name="テキスト ボックス 12"/>
          <p:cNvSpPr txBox="1"/>
          <p:nvPr/>
        </p:nvSpPr>
        <p:spPr>
          <a:xfrm>
            <a:off x="428126" y="269206"/>
            <a:ext cx="2400657" cy="658879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「信心」とは、阿弥陀仏の本願が建てられたいわれ（経緯）を聞いて、</a:t>
            </a:r>
            <a:r>
              <a:rPr kumimoji="1" lang="ja-JP" altLang="en-US" sz="3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疑う心が存在しない状態</a:t>
            </a:r>
            <a:r>
              <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である。　　</a:t>
            </a:r>
          </a:p>
        </p:txBody>
      </p:sp>
    </p:spTree>
    <p:custDataLst>
      <p:tags r:id="rId1"/>
    </p:custDataLst>
    <p:extLst>
      <p:ext uri="{BB962C8B-B14F-4D97-AF65-F5344CB8AC3E}">
        <p14:creationId xmlns:p14="http://schemas.microsoft.com/office/powerpoint/2010/main" val="2211036317"/>
      </p:ext>
    </p:extLst>
  </p:cSld>
  <p:clrMapOvr>
    <a:masterClrMapping/>
  </p:clrMapOvr>
  <mc:AlternateContent xmlns:mc="http://schemas.openxmlformats.org/markup-compatibility/2006" xmlns:p14="http://schemas.microsoft.com/office/powerpoint/2010/main">
    <mc:Choice Requires="p14">
      <p:transition spd="med" p14:dur="700" advTm="66533">
        <p:fade/>
      </p:transition>
    </mc:Choice>
    <mc:Fallback xmlns="">
      <p:transition spd="med" advTm="6653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180986" y="733045"/>
            <a:ext cx="2646878" cy="1569660"/>
          </a:xfrm>
          <a:prstGeom prst="rect">
            <a:avLst/>
          </a:prstGeom>
          <a:solidFill>
            <a:srgbClr val="FFFF00"/>
          </a:solidFill>
          <a:effectLst>
            <a:glow rad="228600">
              <a:schemeClr val="accent6">
                <a:satMod val="175000"/>
                <a:alpha val="40000"/>
              </a:schemeClr>
            </a:glo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信心</a:t>
            </a:r>
          </a:p>
        </p:txBody>
      </p:sp>
      <p:sp>
        <p:nvSpPr>
          <p:cNvPr id="7" name="テキスト ボックス 6"/>
          <p:cNvSpPr txBox="1"/>
          <p:nvPr/>
        </p:nvSpPr>
        <p:spPr>
          <a:xfrm>
            <a:off x="670931" y="3771027"/>
            <a:ext cx="7802136" cy="2585323"/>
          </a:xfrm>
          <a:prstGeom prst="rect">
            <a:avLst/>
          </a:prstGeom>
          <a:noFill/>
          <a:ln w="57150">
            <a:solidFill>
              <a:srgbClr val="0070C0"/>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阿弥陀仏の本願に対して</a:t>
            </a:r>
            <a:endParaRPr kumimoji="1" lang="en-US" altLang="ja-JP"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疑い・はからい</a:t>
            </a:r>
            <a:endParaRPr kumimoji="1" lang="en-US" altLang="ja-JP"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をまじえない心の状態</a:t>
            </a:r>
          </a:p>
        </p:txBody>
      </p:sp>
      <p:sp>
        <p:nvSpPr>
          <p:cNvPr id="6" name="右矢印 5">
            <a:extLst>
              <a:ext uri="{FF2B5EF4-FFF2-40B4-BE49-F238E27FC236}">
                <a16:creationId xmlns:a16="http://schemas.microsoft.com/office/drawing/2014/main" xmlns="" id="{3F606F9C-7BA0-4D81-807D-0EC861646649}"/>
              </a:ext>
            </a:extLst>
          </p:cNvPr>
          <p:cNvSpPr/>
          <p:nvPr/>
        </p:nvSpPr>
        <p:spPr>
          <a:xfrm rot="5400000">
            <a:off x="4007844" y="2401287"/>
            <a:ext cx="993161" cy="118263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custDataLst>
      <p:tags r:id="rId1"/>
    </p:custDataLst>
    <p:extLst>
      <p:ext uri="{BB962C8B-B14F-4D97-AF65-F5344CB8AC3E}">
        <p14:creationId xmlns:p14="http://schemas.microsoft.com/office/powerpoint/2010/main" val="1953741896"/>
      </p:ext>
    </p:extLst>
  </p:cSld>
  <p:clrMapOvr>
    <a:masterClrMapping/>
  </p:clrMapOvr>
  <mc:AlternateContent xmlns:mc="http://schemas.openxmlformats.org/markup-compatibility/2006" xmlns:p14="http://schemas.microsoft.com/office/powerpoint/2010/main">
    <mc:Choice Requires="p14">
      <p:transition spd="med" p14:dur="700" advTm="28670">
        <p:fade/>
      </p:transition>
    </mc:Choice>
    <mc:Fallback xmlns="">
      <p:transition spd="med" advTm="286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6"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180986" y="733045"/>
            <a:ext cx="2646878" cy="1569660"/>
          </a:xfrm>
          <a:prstGeom prst="rect">
            <a:avLst/>
          </a:prstGeom>
          <a:solidFill>
            <a:srgbClr val="FFFF00"/>
          </a:solidFill>
          <a:effectLst>
            <a:glow rad="228600">
              <a:schemeClr val="accent6">
                <a:satMod val="175000"/>
                <a:alpha val="40000"/>
              </a:schemeClr>
            </a:glow>
          </a:effectLst>
        </p:spPr>
        <p:txBody>
          <a:bodyPr wrap="none" rtlCol="0">
            <a:spAutoFit/>
          </a:bodyPr>
          <a:lstStyle/>
          <a:p>
            <a:r>
              <a:rPr kumimoji="1" lang="ja-JP" altLang="en-US" sz="9600" b="1" dirty="0">
                <a:solidFill>
                  <a:srgbClr val="FF0000"/>
                </a:solidFill>
                <a:ea typeface="游ゴシック" panose="020B0400000000000000" pitchFamily="50" charset="-128"/>
              </a:rPr>
              <a:t>信心</a:t>
            </a:r>
          </a:p>
        </p:txBody>
      </p:sp>
      <p:sp>
        <p:nvSpPr>
          <p:cNvPr id="7" name="テキスト ボックス 6"/>
          <p:cNvSpPr txBox="1"/>
          <p:nvPr/>
        </p:nvSpPr>
        <p:spPr>
          <a:xfrm>
            <a:off x="179512" y="3680522"/>
            <a:ext cx="8721685" cy="2350114"/>
          </a:xfrm>
          <a:prstGeom prst="rect">
            <a:avLst/>
          </a:prstGeom>
          <a:noFill/>
          <a:ln w="57150">
            <a:solidFill>
              <a:srgbClr val="0070C0"/>
            </a:solidFill>
          </a:ln>
        </p:spPr>
        <p:txBody>
          <a:bodyPr wrap="square" rtlCol="0">
            <a:spAutoFit/>
          </a:bodyPr>
          <a:lstStyle/>
          <a:p>
            <a:pPr algn="ctr"/>
            <a:r>
              <a:rPr lang="ja-JP" altLang="en-US" sz="4800" b="1" dirty="0">
                <a:latin typeface="游ゴシック" panose="020B0400000000000000" pitchFamily="50" charset="-128"/>
                <a:ea typeface="游ゴシック" panose="020B0400000000000000" pitchFamily="50" charset="-128"/>
              </a:rPr>
              <a:t>老少善悪など、自分の判断に</a:t>
            </a:r>
            <a:endParaRPr lang="en-US" altLang="ja-JP" sz="4800" b="1" dirty="0">
              <a:latin typeface="游ゴシック" panose="020B0400000000000000" pitchFamily="50" charset="-128"/>
              <a:ea typeface="游ゴシック" panose="020B0400000000000000" pitchFamily="50" charset="-128"/>
            </a:endParaRPr>
          </a:p>
          <a:p>
            <a:pPr algn="ctr"/>
            <a:r>
              <a:rPr lang="ja-JP" altLang="en-US" sz="4800" b="1" dirty="0">
                <a:latin typeface="游ゴシック" panose="020B0400000000000000" pitchFamily="50" charset="-128"/>
                <a:ea typeface="游ゴシック" panose="020B0400000000000000" pitchFamily="50" charset="-128"/>
              </a:rPr>
              <a:t>左右されない、</a:t>
            </a:r>
            <a:r>
              <a:rPr lang="ja-JP" altLang="en-US" sz="4800" b="1" dirty="0">
                <a:solidFill>
                  <a:srgbClr val="FF0000"/>
                </a:solidFill>
                <a:latin typeface="游ゴシック" panose="020B0400000000000000" pitchFamily="50" charset="-128"/>
                <a:ea typeface="游ゴシック" panose="020B0400000000000000" pitchFamily="50" charset="-128"/>
              </a:rPr>
              <a:t>無条件の本願の</a:t>
            </a:r>
            <a:endParaRPr lang="en-US" altLang="ja-JP" sz="4800" b="1" dirty="0">
              <a:solidFill>
                <a:srgbClr val="FF0000"/>
              </a:solidFill>
              <a:latin typeface="游ゴシック" panose="020B0400000000000000" pitchFamily="50" charset="-128"/>
              <a:ea typeface="游ゴシック" panose="020B0400000000000000" pitchFamily="50" charset="-128"/>
            </a:endParaRPr>
          </a:p>
          <a:p>
            <a:pPr algn="ctr"/>
            <a:r>
              <a:rPr lang="ja-JP" altLang="en-US" sz="4800" b="1" dirty="0">
                <a:solidFill>
                  <a:srgbClr val="FF0000"/>
                </a:solidFill>
                <a:latin typeface="游ゴシック" panose="020B0400000000000000" pitchFamily="50" charset="-128"/>
                <a:ea typeface="游ゴシック" panose="020B0400000000000000" pitchFamily="50" charset="-128"/>
              </a:rPr>
              <a:t>救い</a:t>
            </a:r>
            <a:r>
              <a:rPr lang="ja-JP" altLang="en-US" sz="4800" b="1" dirty="0">
                <a:latin typeface="游ゴシック" panose="020B0400000000000000" pitchFamily="50" charset="-128"/>
                <a:ea typeface="游ゴシック" panose="020B0400000000000000" pitchFamily="50" charset="-128"/>
              </a:rPr>
              <a:t>を聞いて</a:t>
            </a:r>
            <a:r>
              <a:rPr lang="ja-JP" altLang="en-US" sz="4800" b="1" dirty="0">
                <a:solidFill>
                  <a:srgbClr val="FF0000"/>
                </a:solidFill>
                <a:latin typeface="游ゴシック" panose="020B0400000000000000" pitchFamily="50" charset="-128"/>
                <a:ea typeface="游ゴシック" panose="020B0400000000000000" pitchFamily="50" charset="-128"/>
              </a:rPr>
              <a:t>安心</a:t>
            </a:r>
            <a:r>
              <a:rPr lang="ja-JP" altLang="en-US" sz="4800" b="1" dirty="0">
                <a:latin typeface="游ゴシック" panose="020B0400000000000000" pitchFamily="50" charset="-128"/>
                <a:ea typeface="游ゴシック" panose="020B0400000000000000" pitchFamily="50" charset="-128"/>
              </a:rPr>
              <a:t>すること</a:t>
            </a:r>
            <a:endParaRPr kumimoji="1" lang="ja-JP" altLang="en-US" sz="4800" b="1" dirty="0">
              <a:latin typeface="游ゴシック" panose="020B0400000000000000" pitchFamily="50" charset="-128"/>
              <a:ea typeface="游ゴシック" panose="020B0400000000000000" pitchFamily="50" charset="-128"/>
            </a:endParaRPr>
          </a:p>
        </p:txBody>
      </p:sp>
      <p:sp>
        <p:nvSpPr>
          <p:cNvPr id="8" name="右矢印 5">
            <a:extLst>
              <a:ext uri="{FF2B5EF4-FFF2-40B4-BE49-F238E27FC236}">
                <a16:creationId xmlns:a16="http://schemas.microsoft.com/office/drawing/2014/main" xmlns="" id="{6D6B71E5-8034-4D12-94B0-31EBA464134E}"/>
              </a:ext>
            </a:extLst>
          </p:cNvPr>
          <p:cNvSpPr/>
          <p:nvPr/>
        </p:nvSpPr>
        <p:spPr>
          <a:xfrm rot="5400000">
            <a:off x="4007844" y="2401287"/>
            <a:ext cx="993161" cy="118263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custDataLst>
      <p:tags r:id="rId1"/>
    </p:custDataLst>
    <p:extLst>
      <p:ext uri="{BB962C8B-B14F-4D97-AF65-F5344CB8AC3E}">
        <p14:creationId xmlns:p14="http://schemas.microsoft.com/office/powerpoint/2010/main" val="1684354870"/>
      </p:ext>
    </p:extLst>
  </p:cSld>
  <p:clrMapOvr>
    <a:masterClrMapping/>
  </p:clrMapOvr>
  <mc:AlternateContent xmlns:mc="http://schemas.openxmlformats.org/markup-compatibility/2006" xmlns:p14="http://schemas.microsoft.com/office/powerpoint/2010/main">
    <mc:Choice Requires="p14">
      <p:transition spd="med" p14:dur="700" advTm="14255">
        <p:fade/>
      </p:transition>
    </mc:Choice>
    <mc:Fallback xmlns="">
      <p:transition spd="med" advTm="1425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3528" y="144949"/>
            <a:ext cx="8648521" cy="2123658"/>
          </a:xfrm>
          <a:prstGeom prst="rect">
            <a:avLst/>
          </a:prstGeom>
          <a:noFill/>
        </p:spPr>
        <p:txBody>
          <a:bodyPr wrap="none" rtlCol="0">
            <a:spAutoFit/>
          </a:bodyPr>
          <a:lstStyle/>
          <a:p>
            <a:pPr algn="ctr"/>
            <a:r>
              <a:rPr kumimoji="1" lang="ja-JP" altLang="en-US" sz="6600" b="1" dirty="0">
                <a:latin typeface="游ゴシック" panose="020B0400000000000000" pitchFamily="50" charset="-128"/>
                <a:ea typeface="游ゴシック" panose="020B0400000000000000" pitchFamily="50" charset="-128"/>
              </a:rPr>
              <a:t>この本願を聞いて</a:t>
            </a:r>
            <a:endParaRPr kumimoji="1" lang="en-US" altLang="ja-JP" sz="6600" b="1" dirty="0">
              <a:latin typeface="游ゴシック" panose="020B0400000000000000" pitchFamily="50" charset="-128"/>
              <a:ea typeface="游ゴシック" panose="020B0400000000000000" pitchFamily="50" charset="-128"/>
            </a:endParaRPr>
          </a:p>
          <a:p>
            <a:pPr algn="ctr"/>
            <a:r>
              <a:rPr lang="ja-JP" altLang="en-US" sz="6600" b="1" dirty="0">
                <a:latin typeface="游ゴシック" panose="020B0400000000000000" pitchFamily="50" charset="-128"/>
                <a:ea typeface="游ゴシック" panose="020B0400000000000000" pitchFamily="50" charset="-128"/>
              </a:rPr>
              <a:t>疑いの無い心</a:t>
            </a:r>
            <a:r>
              <a:rPr lang="ja-JP" altLang="en-US" sz="6600" b="1" dirty="0">
                <a:ea typeface="游ゴシック" panose="020B0400000000000000" pitchFamily="50" charset="-128"/>
              </a:rPr>
              <a:t>（</a:t>
            </a:r>
            <a:r>
              <a:rPr lang="ja-JP" altLang="en-US" sz="6600" b="1" dirty="0">
                <a:solidFill>
                  <a:srgbClr val="FF0000"/>
                </a:solidFill>
                <a:ea typeface="游ゴシック" panose="020B0400000000000000" pitchFamily="50" charset="-128"/>
              </a:rPr>
              <a:t>信心</a:t>
            </a:r>
            <a:r>
              <a:rPr lang="ja-JP" altLang="en-US" sz="6600" b="1" dirty="0">
                <a:ea typeface="游ゴシック" panose="020B0400000000000000" pitchFamily="50" charset="-128"/>
              </a:rPr>
              <a:t>）</a:t>
            </a:r>
            <a:endParaRPr kumimoji="1" lang="ja-JP" altLang="en-US" sz="6600" b="1" dirty="0">
              <a:ea typeface="游ゴシック" panose="020B0400000000000000" pitchFamily="50" charset="-128"/>
            </a:endParaRPr>
          </a:p>
        </p:txBody>
      </p:sp>
      <p:sp>
        <p:nvSpPr>
          <p:cNvPr id="6" name="テキスト ボックス 5"/>
          <p:cNvSpPr txBox="1"/>
          <p:nvPr/>
        </p:nvSpPr>
        <p:spPr>
          <a:xfrm>
            <a:off x="1788291" y="3616958"/>
            <a:ext cx="5262979" cy="1107996"/>
          </a:xfrm>
          <a:prstGeom prst="rect">
            <a:avLst/>
          </a:prstGeom>
          <a:solidFill>
            <a:srgbClr val="FF0000"/>
          </a:solidFill>
          <a:ln>
            <a:noFill/>
          </a:ln>
          <a:effectLst>
            <a:glow rad="228600">
              <a:srgbClr val="FF0000">
                <a:alpha val="40000"/>
              </a:srgbClr>
            </a:glow>
          </a:effectLst>
        </p:spPr>
        <p:txBody>
          <a:bodyPr wrap="none" rtlCol="0">
            <a:spAutoFit/>
          </a:bodyPr>
          <a:lstStyle/>
          <a:p>
            <a:pPr algn="ctr"/>
            <a:r>
              <a:rPr kumimoji="1" lang="ja-JP" altLang="en-US" sz="6600" b="1" dirty="0">
                <a:solidFill>
                  <a:schemeClr val="bg1"/>
                </a:solidFill>
                <a:latin typeface="游ゴシック" panose="020B0400000000000000" pitchFamily="50" charset="-128"/>
                <a:ea typeface="游ゴシック" panose="020B0400000000000000" pitchFamily="50" charset="-128"/>
              </a:rPr>
              <a:t>救いのかなめ</a:t>
            </a:r>
          </a:p>
        </p:txBody>
      </p:sp>
      <p:sp>
        <p:nvSpPr>
          <p:cNvPr id="8" name="右矢印 7">
            <a:extLst>
              <a:ext uri="{FF2B5EF4-FFF2-40B4-BE49-F238E27FC236}">
                <a16:creationId xmlns:a16="http://schemas.microsoft.com/office/drawing/2014/main" xmlns="" id="{3F606F9C-7BA0-4D81-807D-0EC861646649}"/>
              </a:ext>
            </a:extLst>
          </p:cNvPr>
          <p:cNvSpPr/>
          <p:nvPr/>
        </p:nvSpPr>
        <p:spPr>
          <a:xfrm rot="5400000">
            <a:off x="3876168" y="2067452"/>
            <a:ext cx="1087226" cy="148953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sp>
        <p:nvSpPr>
          <p:cNvPr id="5" name="テキスト ボックス 4"/>
          <p:cNvSpPr txBox="1"/>
          <p:nvPr/>
        </p:nvSpPr>
        <p:spPr>
          <a:xfrm>
            <a:off x="2597476" y="4986079"/>
            <a:ext cx="3644607" cy="1107996"/>
          </a:xfrm>
          <a:prstGeom prst="rect">
            <a:avLst/>
          </a:prstGeom>
          <a:solidFill>
            <a:srgbClr val="FFFF00"/>
          </a:solidFill>
          <a:effectLst>
            <a:glow rad="228600">
              <a:schemeClr val="accent6">
                <a:satMod val="175000"/>
                <a:alpha val="40000"/>
              </a:schemeClr>
            </a:glow>
          </a:effectLst>
        </p:spPr>
        <p:txBody>
          <a:bodyPr wrap="square" rtlCol="0">
            <a:spAutoFit/>
          </a:bodyPr>
          <a:lstStyle/>
          <a:p>
            <a:pPr algn="ctr"/>
            <a:r>
              <a:rPr kumimoji="1" lang="ja-JP" altLang="en-US" sz="6600" b="1" dirty="0">
                <a:solidFill>
                  <a:srgbClr val="FF0000"/>
                </a:solidFill>
                <a:ea typeface="游ゴシック" panose="020B0400000000000000" pitchFamily="50" charset="-128"/>
              </a:rPr>
              <a:t>信心正因</a:t>
            </a:r>
          </a:p>
        </p:txBody>
      </p:sp>
    </p:spTree>
    <p:custDataLst>
      <p:tags r:id="rId1"/>
    </p:custDataLst>
    <p:extLst>
      <p:ext uri="{BB962C8B-B14F-4D97-AF65-F5344CB8AC3E}">
        <p14:creationId xmlns:p14="http://schemas.microsoft.com/office/powerpoint/2010/main" val="2032825139"/>
      </p:ext>
    </p:extLst>
  </p:cSld>
  <p:clrMapOvr>
    <a:masterClrMapping/>
  </p:clrMapOvr>
  <mc:AlternateContent xmlns:mc="http://schemas.openxmlformats.org/markup-compatibility/2006" xmlns:p14="http://schemas.microsoft.com/office/powerpoint/2010/main">
    <mc:Choice Requires="p14">
      <p:transition spd="med" p14:dur="700" advTm="33668">
        <p:fade/>
      </p:transition>
    </mc:Choice>
    <mc:Fallback xmlns="">
      <p:transition spd="med" advTm="3366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632" y="-675456"/>
            <a:ext cx="11041159" cy="7886544"/>
          </a:xfrm>
          <a:prstGeom prst="rect">
            <a:avLst/>
          </a:prstGeom>
        </p:spPr>
      </p:pic>
      <p:sp>
        <p:nvSpPr>
          <p:cNvPr id="2" name="タイトル 1"/>
          <p:cNvSpPr>
            <a:spLocks noGrp="1"/>
          </p:cNvSpPr>
          <p:nvPr>
            <p:ph type="title"/>
          </p:nvPr>
        </p:nvSpPr>
        <p:spPr>
          <a:xfrm>
            <a:off x="395536" y="1628800"/>
            <a:ext cx="8229600" cy="2583160"/>
          </a:xfrm>
        </p:spPr>
        <p:txBody>
          <a:bodyPr>
            <a:normAutofit/>
          </a:bodyPr>
          <a:lstStyle/>
          <a:p>
            <a:r>
              <a:rPr lang="ja-JP" altLang="en-US" sz="5400" b="1" dirty="0">
                <a:solidFill>
                  <a:schemeClr val="bg1"/>
                </a:solidFill>
                <a:latin typeface="游ゴシック" panose="020B0400000000000000" pitchFamily="50" charset="-128"/>
                <a:ea typeface="游ゴシック" panose="020B0400000000000000" pitchFamily="50" charset="-128"/>
              </a:rPr>
              <a:t>第一段</a:t>
            </a:r>
            <a:r>
              <a:rPr lang="en-US" altLang="ja-JP" sz="5400" b="1" dirty="0">
                <a:solidFill>
                  <a:schemeClr val="bg1"/>
                </a:solidFill>
                <a:latin typeface="ＤＦ特太ゴシック体" panose="020B0509000000000000" pitchFamily="49" charset="-128"/>
                <a:ea typeface="ＤＦ特太ゴシック体" panose="020B0509000000000000" pitchFamily="49" charset="-128"/>
              </a:rPr>
              <a:t/>
            </a:r>
            <a:br>
              <a:rPr lang="en-US" altLang="ja-JP" sz="5400" b="1" dirty="0">
                <a:solidFill>
                  <a:schemeClr val="bg1"/>
                </a:solidFill>
                <a:latin typeface="ＤＦ特太ゴシック体" panose="020B0509000000000000" pitchFamily="49" charset="-128"/>
                <a:ea typeface="ＤＦ特太ゴシック体" panose="020B0509000000000000" pitchFamily="49" charset="-128"/>
              </a:rPr>
            </a:br>
            <a:r>
              <a:rPr lang="en-US" altLang="ja-JP" sz="5400" b="1" dirty="0">
                <a:solidFill>
                  <a:schemeClr val="bg1"/>
                </a:solidFill>
                <a:latin typeface="ＤＦ特太ゴシック体" panose="020B0509000000000000" pitchFamily="49" charset="-128"/>
                <a:ea typeface="ＤＦ特太ゴシック体" panose="020B0509000000000000" pitchFamily="49" charset="-128"/>
              </a:rPr>
              <a:t/>
            </a:r>
            <a:br>
              <a:rPr lang="en-US" altLang="ja-JP" sz="5400" b="1" dirty="0">
                <a:solidFill>
                  <a:schemeClr val="bg1"/>
                </a:solidFill>
                <a:latin typeface="ＤＦ特太ゴシック体" panose="020B0509000000000000" pitchFamily="49" charset="-128"/>
                <a:ea typeface="ＤＦ特太ゴシック体" panose="020B0509000000000000" pitchFamily="49" charset="-128"/>
              </a:rPr>
            </a:br>
            <a:r>
              <a:rPr lang="ja-JP" altLang="en-US" sz="5400" b="1" dirty="0">
                <a:solidFill>
                  <a:schemeClr val="bg1"/>
                </a:solidFill>
                <a:latin typeface="游ゴシック" panose="020B0400000000000000" pitchFamily="50" charset="-128"/>
                <a:ea typeface="游ゴシック" panose="020B0400000000000000" pitchFamily="50" charset="-128"/>
              </a:rPr>
              <a:t>阿弥陀仏の願いと救い</a:t>
            </a:r>
            <a:endParaRPr kumimoji="1" lang="ja-JP" altLang="en-US" sz="54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14663423"/>
      </p:ext>
    </p:extLst>
  </p:cSld>
  <p:clrMapOvr>
    <a:masterClrMapping/>
  </p:clrMapOvr>
  <mc:AlternateContent xmlns:mc="http://schemas.openxmlformats.org/markup-compatibility/2006" xmlns:p14="http://schemas.microsoft.com/office/powerpoint/2010/main">
    <mc:Choice Requires="p14">
      <p:transition spd="med" p14:dur="700" advTm="7683">
        <p:fade/>
      </p:transition>
    </mc:Choice>
    <mc:Fallback xmlns="">
      <p:transition spd="med" advTm="7683">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4403845" y="295028"/>
            <a:ext cx="4585871"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第一条・第二段</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その</a:t>
            </a:r>
            <a:r>
              <a:rPr kumimoji="1" lang="ja-JP" altLang="en-US" sz="4400" b="1" dirty="0" err="1">
                <a:ea typeface="游ゴシック" panose="020B0400000000000000" pitchFamily="50" charset="-128"/>
              </a:rPr>
              <a:t>ゆゑは</a:t>
            </a:r>
            <a:r>
              <a:rPr kumimoji="1" lang="ja-JP" altLang="en-US" sz="4400" b="1" dirty="0">
                <a:ea typeface="游ゴシック" panose="020B0400000000000000" pitchFamily="50" charset="-128"/>
              </a:rPr>
              <a:t>、罪悪深重・煩悩熾盛の衆生をたすけんがための願にまします。</a:t>
            </a:r>
            <a:endParaRPr kumimoji="1" lang="ja-JP" altLang="en-US" sz="4800" b="1" dirty="0">
              <a:ea typeface="游ゴシック" panose="020B0400000000000000" pitchFamily="50" charset="-128"/>
            </a:endParaRPr>
          </a:p>
        </p:txBody>
      </p:sp>
    </p:spTree>
    <p:extLst>
      <p:ext uri="{BB962C8B-B14F-4D97-AF65-F5344CB8AC3E}">
        <p14:creationId xmlns:p14="http://schemas.microsoft.com/office/powerpoint/2010/main" val="601615607"/>
      </p:ext>
    </p:extLst>
  </p:cSld>
  <p:clrMapOvr>
    <a:masterClrMapping/>
  </p:clrMapOvr>
  <mc:AlternateContent xmlns:mc="http://schemas.openxmlformats.org/markup-compatibility/2006" xmlns:p14="http://schemas.microsoft.com/office/powerpoint/2010/main">
    <mc:Choice Requires="p14">
      <p:transition spd="med" p14:dur="700" advTm="13405">
        <p:fade/>
      </p:transition>
    </mc:Choice>
    <mc:Fallback xmlns="">
      <p:transition spd="med" advTm="1340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4403845" y="295028"/>
            <a:ext cx="4585871"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第一条・第二段</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その</a:t>
            </a:r>
            <a:r>
              <a:rPr kumimoji="1" lang="ja-JP" altLang="en-US" sz="4400" b="1" dirty="0" err="1">
                <a:ea typeface="游ゴシック" panose="020B0400000000000000" pitchFamily="50" charset="-128"/>
              </a:rPr>
              <a:t>ゆゑは</a:t>
            </a:r>
            <a:r>
              <a:rPr kumimoji="1" lang="ja-JP" altLang="en-US" sz="4400" b="1" dirty="0">
                <a:ea typeface="游ゴシック" panose="020B0400000000000000" pitchFamily="50" charset="-128"/>
              </a:rPr>
              <a:t>、</a:t>
            </a:r>
            <a:r>
              <a:rPr kumimoji="1" lang="ja-JP" altLang="en-US" sz="4400" b="1" dirty="0">
                <a:solidFill>
                  <a:srgbClr val="FF0000"/>
                </a:solidFill>
                <a:ea typeface="游ゴシック" panose="020B0400000000000000" pitchFamily="50" charset="-128"/>
              </a:rPr>
              <a:t>罪悪深重・煩悩熾盛の衆生</a:t>
            </a:r>
            <a:r>
              <a:rPr kumimoji="1" lang="ja-JP" altLang="en-US" sz="4400" b="1" dirty="0">
                <a:ea typeface="游ゴシック" panose="020B0400000000000000" pitchFamily="50" charset="-128"/>
              </a:rPr>
              <a:t>をたすけんがための願にまします。</a:t>
            </a:r>
            <a:endParaRPr kumimoji="1" lang="ja-JP" altLang="en-US" sz="4800" b="1" dirty="0">
              <a:ea typeface="游ゴシック" panose="020B0400000000000000" pitchFamily="50" charset="-128"/>
            </a:endParaRPr>
          </a:p>
        </p:txBody>
      </p:sp>
    </p:spTree>
    <p:extLst>
      <p:ext uri="{BB962C8B-B14F-4D97-AF65-F5344CB8AC3E}">
        <p14:creationId xmlns:p14="http://schemas.microsoft.com/office/powerpoint/2010/main" val="478247140"/>
      </p:ext>
    </p:extLst>
  </p:cSld>
  <p:clrMapOvr>
    <a:masterClrMapping/>
  </p:clrMapOvr>
  <mc:AlternateContent xmlns:mc="http://schemas.openxmlformats.org/markup-compatibility/2006" xmlns:p14="http://schemas.microsoft.com/office/powerpoint/2010/main">
    <mc:Choice Requires="p14">
      <p:transition spd="med" p14:dur="700" advTm="6685">
        <p:fade/>
      </p:transition>
    </mc:Choice>
    <mc:Fallback xmlns="">
      <p:transition spd="med" advTm="6685">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4403845" y="295028"/>
            <a:ext cx="4585871" cy="6552728"/>
          </a:xfrm>
          <a:prstGeom prst="rect">
            <a:avLst/>
          </a:prstGeom>
          <a:noFill/>
        </p:spPr>
        <p:txBody>
          <a:bodyPr vert="eaVert" wrap="square" rtlCol="0">
            <a:spAutoFit/>
          </a:bodyPr>
          <a:lstStyle/>
          <a:p>
            <a:pPr>
              <a:lnSpc>
                <a:spcPct val="130000"/>
              </a:lnSpc>
            </a:pPr>
            <a:r>
              <a:rPr lang="ja-JP" altLang="en-US" sz="4800" b="1" dirty="0">
                <a:solidFill>
                  <a:prstClr val="black"/>
                </a:solidFill>
                <a:latin typeface="游ゴシック" panose="020B0400000000000000" pitchFamily="50" charset="-128"/>
                <a:ea typeface="游ゴシック" panose="020B0400000000000000" pitchFamily="50" charset="-128"/>
              </a:rPr>
              <a:t>第一条・第二段</a:t>
            </a:r>
            <a:endParaRPr lang="en-US" altLang="ja-JP" sz="4800" b="1" dirty="0">
              <a:solidFill>
                <a:prstClr val="black"/>
              </a:solidFill>
              <a:latin typeface="游ゴシック" panose="020B0400000000000000" pitchFamily="50" charset="-128"/>
              <a:ea typeface="游ゴシック" panose="020B0400000000000000" pitchFamily="50" charset="-128"/>
            </a:endParaRPr>
          </a:p>
          <a:p>
            <a:pPr>
              <a:lnSpc>
                <a:spcPct val="130000"/>
              </a:lnSpc>
            </a:pPr>
            <a:endParaRPr lang="en-US" altLang="ja-JP" sz="2000" b="1" dirty="0">
              <a:solidFill>
                <a:prstClr val="black"/>
              </a:solidFill>
              <a:ea typeface="游ゴシック" panose="020B0400000000000000" pitchFamily="50" charset="-128"/>
            </a:endParaRPr>
          </a:p>
          <a:p>
            <a:pPr>
              <a:lnSpc>
                <a:spcPct val="130000"/>
              </a:lnSpc>
            </a:pPr>
            <a:endParaRPr lang="en-US" altLang="ja-JP" sz="2000" b="1" dirty="0">
              <a:solidFill>
                <a:prstClr val="black"/>
              </a:solidFill>
              <a:ea typeface="游ゴシック" panose="020B0400000000000000" pitchFamily="50" charset="-128"/>
            </a:endParaRPr>
          </a:p>
          <a:p>
            <a:pPr>
              <a:lnSpc>
                <a:spcPct val="130000"/>
              </a:lnSpc>
            </a:pPr>
            <a:r>
              <a:rPr lang="ja-JP" altLang="en-US" sz="4400" b="1" dirty="0">
                <a:solidFill>
                  <a:prstClr val="black"/>
                </a:solidFill>
                <a:ea typeface="游ゴシック" panose="020B0400000000000000" pitchFamily="50" charset="-128"/>
              </a:rPr>
              <a:t>その</a:t>
            </a:r>
            <a:r>
              <a:rPr lang="ja-JP" altLang="en-US" sz="4400" b="1" dirty="0" err="1">
                <a:solidFill>
                  <a:prstClr val="black"/>
                </a:solidFill>
                <a:ea typeface="游ゴシック" panose="020B0400000000000000" pitchFamily="50" charset="-128"/>
              </a:rPr>
              <a:t>ゆゑは</a:t>
            </a:r>
            <a:r>
              <a:rPr lang="ja-JP" altLang="en-US" sz="4400" b="1" dirty="0">
                <a:solidFill>
                  <a:prstClr val="black"/>
                </a:solidFill>
                <a:ea typeface="游ゴシック" panose="020B0400000000000000" pitchFamily="50" charset="-128"/>
              </a:rPr>
              <a:t>、</a:t>
            </a:r>
            <a:r>
              <a:rPr lang="ja-JP" altLang="en-US" sz="4400" b="1" dirty="0">
                <a:ea typeface="游ゴシック" panose="020B0400000000000000" pitchFamily="50" charset="-128"/>
              </a:rPr>
              <a:t>罪悪深重・煩悩熾盛の衆生</a:t>
            </a:r>
            <a:r>
              <a:rPr lang="ja-JP" altLang="en-US" sz="4400" b="1" dirty="0">
                <a:solidFill>
                  <a:prstClr val="black"/>
                </a:solidFill>
                <a:ea typeface="游ゴシック" panose="020B0400000000000000" pitchFamily="50" charset="-128"/>
              </a:rPr>
              <a:t>を</a:t>
            </a:r>
            <a:r>
              <a:rPr lang="ja-JP" altLang="en-US" sz="4400" b="1" dirty="0">
                <a:solidFill>
                  <a:srgbClr val="FF0000"/>
                </a:solidFill>
                <a:ea typeface="游ゴシック" panose="020B0400000000000000" pitchFamily="50" charset="-128"/>
              </a:rPr>
              <a:t>たすけんがための願</a:t>
            </a:r>
            <a:r>
              <a:rPr lang="ja-JP" altLang="en-US" sz="4400" b="1" dirty="0">
                <a:solidFill>
                  <a:prstClr val="black"/>
                </a:solidFill>
                <a:ea typeface="游ゴシック" panose="020B0400000000000000" pitchFamily="50" charset="-128"/>
              </a:rPr>
              <a:t>にまします。</a:t>
            </a:r>
            <a:endParaRPr lang="ja-JP" altLang="en-US" sz="4800" b="1" dirty="0">
              <a:solidFill>
                <a:prstClr val="black"/>
              </a:solidFill>
              <a:ea typeface="游ゴシック" panose="020B0400000000000000" pitchFamily="50" charset="-128"/>
            </a:endParaRPr>
          </a:p>
        </p:txBody>
      </p:sp>
    </p:spTree>
    <p:extLst>
      <p:ext uri="{BB962C8B-B14F-4D97-AF65-F5344CB8AC3E}">
        <p14:creationId xmlns:p14="http://schemas.microsoft.com/office/powerpoint/2010/main" val="3167706900"/>
      </p:ext>
    </p:extLst>
  </p:cSld>
  <p:clrMapOvr>
    <a:masterClrMapping/>
  </p:clrMapOvr>
  <mc:AlternateContent xmlns:mc="http://schemas.openxmlformats.org/markup-compatibility/2006" xmlns:p14="http://schemas.microsoft.com/office/powerpoint/2010/main">
    <mc:Choice Requires="p14">
      <p:transition spd="med" p14:dur="700" advTm="18417">
        <p:fade/>
      </p:transition>
    </mc:Choice>
    <mc:Fallback xmlns="">
      <p:transition spd="med" advTm="18417">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1553" y="275020"/>
            <a:ext cx="4740486" cy="1107996"/>
          </a:xfrm>
          <a:prstGeom prst="rect">
            <a:avLst/>
          </a:prstGeom>
          <a:noFill/>
        </p:spPr>
        <p:txBody>
          <a:bodyPr wrap="square" rtlCol="0">
            <a:spAutoFit/>
          </a:bodyPr>
          <a:lstStyle/>
          <a:p>
            <a:r>
              <a:rPr kumimoji="1" lang="ja-JP" altLang="en-US" sz="6000" b="1" dirty="0">
                <a:ea typeface="游ゴシック" panose="020B0400000000000000" pitchFamily="50" charset="-128"/>
              </a:rPr>
              <a:t>・</a:t>
            </a:r>
            <a:r>
              <a:rPr kumimoji="1" lang="ja-JP" altLang="en-US" sz="6600" b="1" dirty="0">
                <a:solidFill>
                  <a:srgbClr val="FF0000"/>
                </a:solidFill>
                <a:ea typeface="游ゴシック" panose="020B0400000000000000" pitchFamily="50" charset="-128"/>
              </a:rPr>
              <a:t>罪悪深重</a:t>
            </a:r>
            <a:endParaRPr kumimoji="1" lang="en-US" altLang="ja-JP" sz="6600" b="1" dirty="0">
              <a:solidFill>
                <a:srgbClr val="FF0000"/>
              </a:solidFill>
              <a:ea typeface="游ゴシック" panose="020B0400000000000000" pitchFamily="50" charset="-128"/>
            </a:endParaRPr>
          </a:p>
        </p:txBody>
      </p:sp>
      <p:sp>
        <p:nvSpPr>
          <p:cNvPr id="18" name="テキスト ボックス 17"/>
          <p:cNvSpPr txBox="1"/>
          <p:nvPr/>
        </p:nvSpPr>
        <p:spPr>
          <a:xfrm>
            <a:off x="207630" y="3897553"/>
            <a:ext cx="4724409" cy="1107996"/>
          </a:xfrm>
          <a:prstGeom prst="rect">
            <a:avLst/>
          </a:prstGeom>
          <a:noFill/>
        </p:spPr>
        <p:txBody>
          <a:bodyPr wrap="square" rtlCol="0">
            <a:spAutoFit/>
          </a:bodyPr>
          <a:lstStyle/>
          <a:p>
            <a:r>
              <a:rPr kumimoji="1" lang="ja-JP" altLang="en-US" sz="6600" b="1" dirty="0">
                <a:ea typeface="游ゴシック" panose="020B0400000000000000" pitchFamily="50" charset="-128"/>
              </a:rPr>
              <a:t>・</a:t>
            </a:r>
            <a:r>
              <a:rPr kumimoji="1" lang="ja-JP" altLang="en-US" sz="6600" b="1" dirty="0">
                <a:solidFill>
                  <a:srgbClr val="FF0000"/>
                </a:solidFill>
                <a:ea typeface="游ゴシック" panose="020B0400000000000000" pitchFamily="50" charset="-128"/>
              </a:rPr>
              <a:t>煩悩熾盛</a:t>
            </a:r>
            <a:endParaRPr kumimoji="1" lang="en-US" altLang="ja-JP" sz="6600" b="1" dirty="0">
              <a:solidFill>
                <a:srgbClr val="FF0000"/>
              </a:solidFill>
              <a:ea typeface="游ゴシック" panose="020B0400000000000000" pitchFamily="50" charset="-128"/>
            </a:endParaRPr>
          </a:p>
        </p:txBody>
      </p:sp>
      <p:sp>
        <p:nvSpPr>
          <p:cNvPr id="2" name="テキスト ボックス 1"/>
          <p:cNvSpPr txBox="1"/>
          <p:nvPr/>
        </p:nvSpPr>
        <p:spPr>
          <a:xfrm>
            <a:off x="946803" y="1397326"/>
            <a:ext cx="7848512" cy="2385846"/>
          </a:xfrm>
          <a:prstGeom prst="rect">
            <a:avLst/>
          </a:prstGeom>
          <a:noFill/>
        </p:spPr>
        <p:txBody>
          <a:bodyPr wrap="square" rtlCol="0">
            <a:spAutoFit/>
          </a:bodyPr>
          <a:lstStyle/>
          <a:p>
            <a:r>
              <a:rPr lang="en-US" altLang="ja-JP" sz="4800" b="1" dirty="0">
                <a:latin typeface="游ゴシック" panose="020B0400000000000000" pitchFamily="50" charset="-128"/>
                <a:ea typeface="游ゴシック" panose="020B0400000000000000" pitchFamily="50" charset="-128"/>
              </a:rPr>
              <a:t>…</a:t>
            </a:r>
            <a:r>
              <a:rPr lang="ja-JP" altLang="en-US" sz="4800" b="1" dirty="0">
                <a:latin typeface="游ゴシック" panose="020B0400000000000000" pitchFamily="50" charset="-128"/>
                <a:ea typeface="游ゴシック" panose="020B0400000000000000" pitchFamily="50" charset="-128"/>
              </a:rPr>
              <a:t>深く重い</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　罪悪</a:t>
            </a:r>
            <a:r>
              <a:rPr kumimoji="1" lang="ja-JP" altLang="en-US" sz="4800" b="1" dirty="0">
                <a:latin typeface="游ゴシック" panose="020B0400000000000000" pitchFamily="50" charset="-128"/>
                <a:ea typeface="游ゴシック" panose="020B0400000000000000" pitchFamily="50" charset="-128"/>
              </a:rPr>
              <a:t>をもっていること</a:t>
            </a:r>
            <a:endParaRPr kumimoji="1" lang="en-US" altLang="ja-JP" sz="4800" b="1" dirty="0">
              <a:latin typeface="游ゴシック" panose="020B0400000000000000" pitchFamily="50" charset="-128"/>
              <a:ea typeface="游ゴシック" panose="020B0400000000000000" pitchFamily="50" charset="-128"/>
            </a:endParaRPr>
          </a:p>
          <a:p>
            <a:pPr>
              <a:lnSpc>
                <a:spcPts val="3000"/>
              </a:lnSpc>
            </a:pPr>
            <a:r>
              <a:rPr lang="ja-JP" altLang="en-US" sz="4000" b="1" dirty="0">
                <a:latin typeface="游ゴシック" panose="020B0400000000000000" pitchFamily="50" charset="-128"/>
                <a:ea typeface="游ゴシック" panose="020B0400000000000000" pitchFamily="50" charset="-128"/>
              </a:rPr>
              <a:t>　</a:t>
            </a:r>
            <a:endParaRPr lang="en-US" altLang="ja-JP" sz="4000" b="1" dirty="0">
              <a:latin typeface="游ゴシック" panose="020B0400000000000000" pitchFamily="50" charset="-128"/>
              <a:ea typeface="游ゴシック" panose="020B0400000000000000" pitchFamily="50" charset="-128"/>
            </a:endParaRPr>
          </a:p>
          <a:p>
            <a:pPr>
              <a:lnSpc>
                <a:spcPts val="3000"/>
              </a:lnSpc>
            </a:pPr>
            <a:r>
              <a:rPr lang="ja-JP" altLang="en-US" sz="4000" b="1" dirty="0">
                <a:latin typeface="游ゴシック" panose="020B0400000000000000" pitchFamily="50" charset="-128"/>
                <a:ea typeface="游ゴシック" panose="020B0400000000000000" pitchFamily="50" charset="-128"/>
              </a:rPr>
              <a:t>　　　　＊罪悪</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苦をまねく行為</a:t>
            </a:r>
            <a:endParaRPr kumimoji="1" lang="ja-JP" altLang="en-US" sz="4000" b="1" dirty="0">
              <a:latin typeface="游ゴシック" panose="020B0400000000000000" pitchFamily="50" charset="-128"/>
              <a:ea typeface="游ゴシック" panose="020B0400000000000000" pitchFamily="50" charset="-128"/>
            </a:endParaRPr>
          </a:p>
        </p:txBody>
      </p:sp>
      <p:sp>
        <p:nvSpPr>
          <p:cNvPr id="29" name="テキスト ボックス 28"/>
          <p:cNvSpPr txBox="1"/>
          <p:nvPr/>
        </p:nvSpPr>
        <p:spPr>
          <a:xfrm>
            <a:off x="946803" y="5061992"/>
            <a:ext cx="8186857" cy="830997"/>
          </a:xfrm>
          <a:prstGeom prst="rect">
            <a:avLst/>
          </a:prstGeom>
          <a:noFill/>
        </p:spPr>
        <p:txBody>
          <a:bodyPr wrap="none" rtlCol="0">
            <a:spAutoFit/>
          </a:bodyPr>
          <a:lstStyle/>
          <a:p>
            <a:r>
              <a:rPr lang="en-US" altLang="ja-JP" sz="4800" b="1" dirty="0">
                <a:latin typeface="游ゴシック" panose="020B0400000000000000" pitchFamily="50" charset="-128"/>
                <a:ea typeface="游ゴシック" panose="020B0400000000000000" pitchFamily="50" charset="-128"/>
              </a:rPr>
              <a:t>…</a:t>
            </a:r>
            <a:r>
              <a:rPr kumimoji="1" lang="ja-JP" altLang="en-US" sz="4800" b="1" dirty="0">
                <a:latin typeface="游ゴシック" panose="020B0400000000000000" pitchFamily="50" charset="-128"/>
                <a:ea typeface="游ゴシック" panose="020B0400000000000000" pitchFamily="50" charset="-128"/>
              </a:rPr>
              <a:t>煩悩がはげしく盛んなこと</a:t>
            </a:r>
            <a:endParaRPr kumimoji="1" lang="ja-JP" altLang="en-US" sz="3600" b="1" dirty="0">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946803" y="6007947"/>
            <a:ext cx="8032968" cy="646331"/>
          </a:xfrm>
          <a:prstGeom prst="rect">
            <a:avLst/>
          </a:prstGeom>
          <a:noFill/>
        </p:spPr>
        <p:txBody>
          <a:bodyPr wrap="none" rtlCol="0">
            <a:spAutoFit/>
          </a:bodyPr>
          <a:lstStyle/>
          <a:p>
            <a:r>
              <a:rPr kumimoji="1" lang="ja-JP" altLang="en-US" sz="3600" b="1" dirty="0">
                <a:latin typeface="游ゴシック" panose="020B0400000000000000" pitchFamily="50" charset="-128"/>
                <a:ea typeface="游ゴシック" panose="020B0400000000000000" pitchFamily="50" charset="-128"/>
              </a:rPr>
              <a:t>　＊煩悩</a:t>
            </a:r>
            <a:r>
              <a:rPr kumimoji="1" lang="en-US" altLang="ja-JP" sz="3600" b="1" dirty="0">
                <a:latin typeface="游ゴシック" panose="020B0400000000000000" pitchFamily="50" charset="-128"/>
                <a:ea typeface="游ゴシック" panose="020B0400000000000000" pitchFamily="50" charset="-128"/>
              </a:rPr>
              <a:t>…</a:t>
            </a:r>
            <a:r>
              <a:rPr kumimoji="1" lang="ja-JP" altLang="en-US" sz="3600" b="1" dirty="0">
                <a:latin typeface="游ゴシック" panose="020B0400000000000000" pitchFamily="50" charset="-128"/>
                <a:ea typeface="游ゴシック" panose="020B0400000000000000" pitchFamily="50" charset="-128"/>
              </a:rPr>
              <a:t>心身を煩わせ悩ませる原因</a:t>
            </a:r>
          </a:p>
        </p:txBody>
      </p:sp>
    </p:spTree>
    <p:custDataLst>
      <p:tags r:id="rId1"/>
    </p:custDataLst>
    <p:extLst>
      <p:ext uri="{BB962C8B-B14F-4D97-AF65-F5344CB8AC3E}">
        <p14:creationId xmlns:p14="http://schemas.microsoft.com/office/powerpoint/2010/main" val="4138652416"/>
      </p:ext>
    </p:extLst>
  </p:cSld>
  <p:clrMapOvr>
    <a:masterClrMapping/>
  </p:clrMapOvr>
  <mc:AlternateContent xmlns:mc="http://schemas.openxmlformats.org/markup-compatibility/2006" xmlns:p14="http://schemas.microsoft.com/office/powerpoint/2010/main">
    <mc:Choice Requires="p14">
      <p:transition spd="med" p14:dur="700" advTm="37952">
        <p:fade/>
      </p:transition>
    </mc:Choice>
    <mc:Fallback xmlns="">
      <p:transition spd="med" advTm="3795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a:spLocks noChangeAspect="1"/>
          </p:cNvSpPr>
          <p:nvPr/>
        </p:nvSpPr>
        <p:spPr>
          <a:xfrm>
            <a:off x="0" y="-1899592"/>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glow rad="12700">
                  <a:srgbClr val="5B9BD5">
                    <a:alpha val="40000"/>
                  </a:srgbClr>
                </a:glow>
              </a:effectLst>
              <a:uLnTx/>
              <a:uFillTx/>
              <a:latin typeface="Calibri" panose="020F0502020204030204"/>
              <a:ea typeface="ＭＳ Ｐゴシック" panose="020B0600070205080204" pitchFamily="50" charset="-128"/>
              <a:cs typeface="+mn-cs"/>
            </a:endParaRPr>
          </a:p>
        </p:txBody>
      </p:sp>
      <p:sp>
        <p:nvSpPr>
          <p:cNvPr id="7" name="テキスト ボックス 6"/>
          <p:cNvSpPr txBox="1"/>
          <p:nvPr/>
        </p:nvSpPr>
        <p:spPr>
          <a:xfrm>
            <a:off x="7880982" y="243178"/>
            <a:ext cx="1015663" cy="5778110"/>
          </a:xfrm>
          <a:prstGeom prst="rect">
            <a:avLst/>
          </a:prstGeom>
          <a:solidFill>
            <a:srgbClr val="FFFF00"/>
          </a:solidFill>
          <a:effectLst>
            <a:glow rad="228600">
              <a:schemeClr val="accent4">
                <a:satMod val="175000"/>
                <a:alpha val="40000"/>
              </a:schemeClr>
            </a:glow>
          </a:effectLst>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第十八願（本願）</a:t>
            </a: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8782" y="243178"/>
            <a:ext cx="3096344" cy="8163590"/>
          </a:xfrm>
          <a:prstGeom prst="rect">
            <a:avLst/>
          </a:prstGeom>
        </p:spPr>
      </p:pic>
      <p:sp>
        <p:nvSpPr>
          <p:cNvPr id="10" name="テキスト ボックス 9"/>
          <p:cNvSpPr txBox="1"/>
          <p:nvPr/>
        </p:nvSpPr>
        <p:spPr>
          <a:xfrm>
            <a:off x="494360" y="271507"/>
            <a:ext cx="7386638" cy="6552728"/>
          </a:xfrm>
          <a:prstGeom prst="rect">
            <a:avLst/>
          </a:prstGeom>
          <a:gradFill>
            <a:gsLst>
              <a:gs pos="0">
                <a:srgbClr val="FFFF00"/>
              </a:gs>
              <a:gs pos="95000">
                <a:schemeClr val="bg1">
                  <a:lumMod val="0"/>
                  <a:lumOff val="100000"/>
                  <a:alpha val="0"/>
                </a:schemeClr>
              </a:gs>
            </a:gsLst>
            <a:path path="circle">
              <a:fillToRect l="50000" t="50000" r="50000" b="50000"/>
            </a:path>
          </a:grad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rPr>
              <a:t>わたしが仏になるとき、</a:t>
            </a:r>
            <a:endParaRPr kumimoji="1" lang="en-US" altLang="ja-JP"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rPr>
              <a:t>すべての人々が心から信じて、わたしの国に生れたいと願い、</a:t>
            </a:r>
            <a:endParaRPr kumimoji="1" lang="en-US" altLang="ja-JP"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rPr>
              <a:t>わずか十回でも念仏して、</a:t>
            </a:r>
            <a:endParaRPr kumimoji="1" lang="en-US" altLang="ja-JP"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rPr>
              <a:t>もし生れることができないよ</a:t>
            </a:r>
            <a:endParaRPr kumimoji="1" lang="en-US" altLang="ja-JP"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rPr>
              <a:t>うなら、</a:t>
            </a:r>
            <a:endParaRPr kumimoji="1" lang="en-US" altLang="ja-JP"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rPr>
              <a:t>わたしは決してさとりを開き</a:t>
            </a:r>
            <a:endParaRPr kumimoji="1" lang="en-US" altLang="ja-JP"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rPr>
              <a:t>ません。</a:t>
            </a:r>
          </a:p>
        </p:txBody>
      </p:sp>
    </p:spTree>
    <p:custDataLst>
      <p:tags r:id="rId1"/>
    </p:custDataLst>
    <p:extLst>
      <p:ext uri="{BB962C8B-B14F-4D97-AF65-F5344CB8AC3E}">
        <p14:creationId xmlns:p14="http://schemas.microsoft.com/office/powerpoint/2010/main" val="1332394591"/>
      </p:ext>
    </p:extLst>
  </p:cSld>
  <p:clrMapOvr>
    <a:masterClrMapping/>
  </p:clrMapOvr>
  <mc:AlternateContent xmlns:mc="http://schemas.openxmlformats.org/markup-compatibility/2006" xmlns:p14="http://schemas.microsoft.com/office/powerpoint/2010/main">
    <mc:Choice Requires="p14">
      <p:transition spd="med" p14:dur="700" advTm="26457">
        <p:fade/>
      </p:transition>
    </mc:Choice>
    <mc:Fallback xmlns="">
      <p:transition spd="med" advTm="2645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8782" y="243178"/>
            <a:ext cx="3096344" cy="8163590"/>
          </a:xfrm>
          <a:prstGeom prst="rect">
            <a:avLst/>
          </a:prstGeom>
        </p:spPr>
      </p:pic>
      <p:sp>
        <p:nvSpPr>
          <p:cNvPr id="9" name="円/楕円 8"/>
          <p:cNvSpPr>
            <a:spLocks noChangeAspect="1"/>
          </p:cNvSpPr>
          <p:nvPr/>
        </p:nvSpPr>
        <p:spPr>
          <a:xfrm>
            <a:off x="0" y="-1899592"/>
            <a:ext cx="9613908" cy="9612000"/>
          </a:xfrm>
          <a:prstGeom prst="ellipse">
            <a:avLst/>
          </a:prstGeom>
          <a:gradFill flip="none" rotWithShape="1">
            <a:gsLst>
              <a:gs pos="0">
                <a:srgbClr val="FFFF00">
                  <a:alpha val="70000"/>
                </a:srgbClr>
              </a:gs>
              <a:gs pos="87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glow rad="12700">
                  <a:srgbClr val="5B9BD5">
                    <a:alpha val="40000"/>
                  </a:srgbClr>
                </a:glow>
              </a:effectLst>
              <a:uLnTx/>
              <a:uFillTx/>
              <a:latin typeface="Calibri" panose="020F0502020204030204"/>
              <a:ea typeface="ＭＳ Ｐゴシック" panose="020B0600070205080204" pitchFamily="50" charset="-128"/>
              <a:cs typeface="+mn-cs"/>
            </a:endParaRPr>
          </a:p>
        </p:txBody>
      </p:sp>
      <p:sp>
        <p:nvSpPr>
          <p:cNvPr id="7" name="テキスト ボックス 6"/>
          <p:cNvSpPr txBox="1"/>
          <p:nvPr/>
        </p:nvSpPr>
        <p:spPr>
          <a:xfrm>
            <a:off x="7884368" y="295287"/>
            <a:ext cx="1015663" cy="5706102"/>
          </a:xfrm>
          <a:prstGeom prst="rect">
            <a:avLst/>
          </a:prstGeom>
          <a:solidFill>
            <a:srgbClr val="FFFF00"/>
          </a:solidFill>
          <a:effectLst>
            <a:glow rad="228600">
              <a:schemeClr val="accent4">
                <a:satMod val="175000"/>
                <a:alpha val="40000"/>
              </a:schemeClr>
            </a:glow>
          </a:effectLst>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第十八願（本願）</a:t>
            </a:r>
          </a:p>
        </p:txBody>
      </p:sp>
      <p:sp>
        <p:nvSpPr>
          <p:cNvPr id="10" name="テキスト ボックス 9"/>
          <p:cNvSpPr txBox="1"/>
          <p:nvPr/>
        </p:nvSpPr>
        <p:spPr>
          <a:xfrm>
            <a:off x="6210289" y="397809"/>
            <a:ext cx="1264962" cy="5760640"/>
          </a:xfrm>
          <a:prstGeom prst="rect">
            <a:avLst/>
          </a:prstGeom>
          <a:solidFill>
            <a:srgbClr val="FF6600"/>
          </a:solidFill>
        </p:spPr>
        <p:txBody>
          <a:bodyPr vert="eaVert"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rPr>
              <a:t>唯除五逆誹謗正法</a:t>
            </a:r>
          </a:p>
        </p:txBody>
      </p:sp>
      <p:sp>
        <p:nvSpPr>
          <p:cNvPr id="6" name="テキスト ボックス 5"/>
          <p:cNvSpPr txBox="1"/>
          <p:nvPr/>
        </p:nvSpPr>
        <p:spPr>
          <a:xfrm>
            <a:off x="-948450" y="295287"/>
            <a:ext cx="4265783" cy="6647813"/>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rPr>
              <a:t>ただし、</a:t>
            </a:r>
            <a:r>
              <a:rPr kumimoji="1" lang="ja-JP" altLang="en-US" sz="4400" b="1" i="0" u="none" strike="noStrike" kern="1200" cap="none" spc="0" normalizeH="0" baseline="0" noProof="0" dirty="0">
                <a:ln>
                  <a:noFill/>
                </a:ln>
                <a:solidFill>
                  <a:srgbClr val="FF0000"/>
                </a:solidFill>
                <a:effectLst>
                  <a:glow rad="228600">
                    <a:prstClr val="white">
                      <a:alpha val="95000"/>
                    </a:prstClr>
                  </a:glow>
                </a:effectLst>
                <a:uLnTx/>
                <a:uFillTx/>
                <a:latin typeface="Calibri" panose="020F0502020204030204"/>
                <a:ea typeface="游ゴシック" panose="020B0400000000000000" pitchFamily="50" charset="-128"/>
                <a:cs typeface="+mn-cs"/>
              </a:rPr>
              <a:t>五逆の罪</a:t>
            </a:r>
            <a:r>
              <a:rPr kumimoji="1" lang="ja-JP" altLang="en-US" sz="44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rPr>
              <a:t>を犯し、</a:t>
            </a:r>
            <a:r>
              <a:rPr kumimoji="1" lang="ja-JP" altLang="en-US" sz="4400" b="1" i="0" u="none" strike="noStrike" kern="1200" cap="none" spc="0" normalizeH="0" baseline="0" noProof="0" dirty="0">
                <a:ln>
                  <a:noFill/>
                </a:ln>
                <a:solidFill>
                  <a:srgbClr val="FF0000"/>
                </a:solidFill>
                <a:effectLst>
                  <a:glow rad="228600">
                    <a:prstClr val="white">
                      <a:alpha val="95000"/>
                    </a:prstClr>
                  </a:glow>
                </a:effectLst>
                <a:uLnTx/>
                <a:uFillTx/>
                <a:latin typeface="Calibri" panose="020F0502020204030204"/>
                <a:ea typeface="游ゴシック" panose="020B0400000000000000" pitchFamily="50" charset="-128"/>
                <a:cs typeface="+mn-cs"/>
              </a:rPr>
              <a:t>仏の教えを謗る</a:t>
            </a:r>
            <a:r>
              <a:rPr kumimoji="1" lang="ja-JP" altLang="en-US" sz="44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rPr>
              <a:t>ものだけは</a:t>
            </a:r>
            <a:r>
              <a:rPr kumimoji="1" lang="ja-JP" altLang="en-US" sz="4400" b="1" i="0" u="none" strike="noStrike" kern="1200" cap="none" spc="0" normalizeH="0" baseline="0" noProof="0" dirty="0">
                <a:ln>
                  <a:noFill/>
                </a:ln>
                <a:solidFill>
                  <a:srgbClr val="FF0000"/>
                </a:solidFill>
                <a:effectLst>
                  <a:glow rad="228600">
                    <a:prstClr val="white">
                      <a:alpha val="95000"/>
                    </a:prstClr>
                  </a:glow>
                </a:effectLst>
                <a:uLnTx/>
                <a:uFillTx/>
                <a:latin typeface="Calibri" panose="020F0502020204030204"/>
                <a:ea typeface="游ゴシック" panose="020B0400000000000000" pitchFamily="50" charset="-128"/>
                <a:cs typeface="+mn-cs"/>
              </a:rPr>
              <a:t>除かれ</a:t>
            </a:r>
            <a:r>
              <a:rPr kumimoji="1" lang="ja-JP" altLang="en-US" sz="44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rPr>
              <a:t>ます。</a:t>
            </a:r>
            <a:endParaRPr kumimoji="1" lang="en-US" altLang="ja-JP" sz="44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ja-JP" altLang="en-US"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596336878"/>
      </p:ext>
    </p:extLst>
  </p:cSld>
  <p:clrMapOvr>
    <a:masterClrMapping/>
  </p:clrMapOvr>
  <mc:AlternateContent xmlns:mc="http://schemas.openxmlformats.org/markup-compatibility/2006" xmlns:p14="http://schemas.microsoft.com/office/powerpoint/2010/main">
    <mc:Choice Requires="p14">
      <p:transition spd="med" p14:dur="700" advTm="30508">
        <p:fade/>
      </p:transition>
    </mc:Choice>
    <mc:Fallback xmlns="">
      <p:transition spd="med" advTm="3050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1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1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30234" y="1592793"/>
            <a:ext cx="8713766"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40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①殺父</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（父を殺すこと）</a:t>
            </a:r>
            <a:endPar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240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②殺母</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（母を殺すこと）</a:t>
            </a:r>
            <a:endPar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240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③殺阿羅漢</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（聖者を殺すこと）</a:t>
            </a:r>
            <a:endPar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240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④出仏身血</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（仏の身体を傷つけ血を出すこと）</a:t>
            </a:r>
            <a:endPar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240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⑤破和合僧</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（教団の和合一致を破壊すること）</a:t>
            </a:r>
          </a:p>
        </p:txBody>
      </p:sp>
      <p:sp>
        <p:nvSpPr>
          <p:cNvPr id="8" name="テキスト ボックス 7"/>
          <p:cNvSpPr txBox="1"/>
          <p:nvPr/>
        </p:nvSpPr>
        <p:spPr>
          <a:xfrm>
            <a:off x="3498603" y="288362"/>
            <a:ext cx="2513557" cy="1015663"/>
          </a:xfrm>
          <a:prstGeom prst="rect">
            <a:avLst/>
          </a:prstGeom>
          <a:noFill/>
          <a:ln w="38100">
            <a:solidFill>
              <a:srgbClr val="FF0000"/>
            </a:solidFill>
          </a:ln>
          <a:effectLst>
            <a:glow rad="101600">
              <a:srgbClr val="FF0000">
                <a:alpha val="60000"/>
              </a:srgb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五逆罪</a:t>
            </a:r>
          </a:p>
        </p:txBody>
      </p:sp>
      <p:sp>
        <p:nvSpPr>
          <p:cNvPr id="2" name="テキスト ボックス 1"/>
          <p:cNvSpPr txBox="1"/>
          <p:nvPr/>
        </p:nvSpPr>
        <p:spPr>
          <a:xfrm>
            <a:off x="969940" y="2345919"/>
            <a:ext cx="1440160" cy="338554"/>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せつ　も</a:t>
            </a:r>
          </a:p>
        </p:txBody>
      </p:sp>
      <p:sp>
        <p:nvSpPr>
          <p:cNvPr id="11" name="テキスト ボックス 10"/>
          <p:cNvSpPr txBox="1"/>
          <p:nvPr/>
        </p:nvSpPr>
        <p:spPr>
          <a:xfrm>
            <a:off x="1035323" y="3212976"/>
            <a:ext cx="2024509" cy="338554"/>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せつ　あ　ら　かん</a:t>
            </a:r>
          </a:p>
        </p:txBody>
      </p:sp>
      <p:sp>
        <p:nvSpPr>
          <p:cNvPr id="13" name="テキスト ボックス 12"/>
          <p:cNvSpPr txBox="1"/>
          <p:nvPr/>
        </p:nvSpPr>
        <p:spPr>
          <a:xfrm>
            <a:off x="969940" y="4098558"/>
            <a:ext cx="2233908" cy="338554"/>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err="1">
                <a:ln>
                  <a:noFill/>
                </a:ln>
                <a:solidFill>
                  <a:prstClr val="black"/>
                </a:solidFill>
                <a:effectLst/>
                <a:uLnTx/>
                <a:uFillTx/>
                <a:latin typeface="游ゴシック" panose="020B0400000000000000" pitchFamily="50" charset="-128"/>
                <a:ea typeface="游ゴシック" panose="020B0400000000000000" pitchFamily="50" charset="-128"/>
                <a:cs typeface="+mn-cs"/>
              </a:rPr>
              <a:t>しゅつぶっ</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しん けつ</a:t>
            </a:r>
          </a:p>
        </p:txBody>
      </p:sp>
      <p:sp>
        <p:nvSpPr>
          <p:cNvPr id="17" name="テキスト ボックス 16"/>
          <p:cNvSpPr txBox="1"/>
          <p:nvPr/>
        </p:nvSpPr>
        <p:spPr>
          <a:xfrm>
            <a:off x="1078160" y="5034662"/>
            <a:ext cx="2125688" cy="338554"/>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は　　わ　ごうそう</a:t>
            </a:r>
          </a:p>
        </p:txBody>
      </p:sp>
      <p:sp>
        <p:nvSpPr>
          <p:cNvPr id="23" name="テキスト ボックス 22"/>
          <p:cNvSpPr txBox="1"/>
          <p:nvPr/>
        </p:nvSpPr>
        <p:spPr>
          <a:xfrm>
            <a:off x="985046" y="1423516"/>
            <a:ext cx="1440160" cy="338554"/>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せっ　ぷ</a:t>
            </a:r>
          </a:p>
        </p:txBody>
      </p:sp>
    </p:spTree>
    <p:custDataLst>
      <p:tags r:id="rId1"/>
    </p:custDataLst>
    <p:extLst>
      <p:ext uri="{BB962C8B-B14F-4D97-AF65-F5344CB8AC3E}">
        <p14:creationId xmlns:p14="http://schemas.microsoft.com/office/powerpoint/2010/main" val="3305874225"/>
      </p:ext>
    </p:extLst>
  </p:cSld>
  <p:clrMapOvr>
    <a:masterClrMapping/>
  </p:clrMapOvr>
  <mc:AlternateContent xmlns:mc="http://schemas.openxmlformats.org/markup-compatibility/2006" xmlns:p14="http://schemas.microsoft.com/office/powerpoint/2010/main">
    <mc:Choice Requires="p14">
      <p:transition spd="med" p14:dur="700" advTm="89393">
        <p:fade/>
      </p:transition>
    </mc:Choice>
    <mc:Fallback xmlns="">
      <p:transition spd="med" advTm="893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Effect transition="in" filter="fade">
                                      <p:cBhvr>
                                        <p:cTn id="25" dur="500"/>
                                        <p:tgtEl>
                                          <p:spTgt spid="23">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500"/>
                                        <p:tgtEl>
                                          <p:spTgt spid="2">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11" grpId="0"/>
      <p:bldP spid="13" grpId="0"/>
      <p:bldP spid="17" grpId="0"/>
      <p:bldP spid="23"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98498" y="1628800"/>
            <a:ext cx="8713766" cy="4462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40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正法（仏の教え）をそしり正しい真理をないがしろにすること。</a:t>
            </a:r>
            <a:endParaRPr kumimoji="1" lang="en-US" altLang="ja-JP" sz="5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240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五逆罪より重い罪とされる</a:t>
            </a:r>
            <a:endParaRPr kumimoji="1" lang="en-US" altLang="ja-JP" sz="5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2400"/>
              </a:spcBef>
              <a:spcAft>
                <a:spcPts val="0"/>
              </a:spcAft>
              <a:buClrTx/>
              <a:buSzTx/>
              <a:buFontTx/>
              <a:buNone/>
              <a:tabLst/>
              <a:defRPr/>
            </a:pPr>
            <a:endPar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3498603" y="288362"/>
            <a:ext cx="2513557" cy="1015663"/>
          </a:xfrm>
          <a:prstGeom prst="rect">
            <a:avLst/>
          </a:prstGeom>
          <a:noFill/>
          <a:ln w="38100">
            <a:solidFill>
              <a:srgbClr val="FF0000"/>
            </a:solidFill>
          </a:ln>
          <a:effectLst>
            <a:glow rad="101600">
              <a:srgbClr val="FF0000">
                <a:alpha val="60000"/>
              </a:srgb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謗法罪</a:t>
            </a:r>
          </a:p>
        </p:txBody>
      </p:sp>
    </p:spTree>
    <p:custDataLst>
      <p:tags r:id="rId1"/>
    </p:custDataLst>
    <p:extLst>
      <p:ext uri="{BB962C8B-B14F-4D97-AF65-F5344CB8AC3E}">
        <p14:creationId xmlns:p14="http://schemas.microsoft.com/office/powerpoint/2010/main" val="2674089855"/>
      </p:ext>
    </p:extLst>
  </p:cSld>
  <p:clrMapOvr>
    <a:masterClrMapping/>
  </p:clrMapOvr>
  <mc:AlternateContent xmlns:mc="http://schemas.openxmlformats.org/markup-compatibility/2006" xmlns:p14="http://schemas.microsoft.com/office/powerpoint/2010/main">
    <mc:Choice Requires="p14">
      <p:transition spd="med" p14:dur="700" advTm="67441">
        <p:fade/>
      </p:transition>
    </mc:Choice>
    <mc:Fallback xmlns="">
      <p:transition spd="med" advTm="6744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gradFill>
          <a:gsLst>
            <a:gs pos="11000">
              <a:schemeClr val="accent1">
                <a:lumMod val="5000"/>
                <a:lumOff val="95000"/>
              </a:schemeClr>
            </a:gs>
            <a:gs pos="91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テキスト ボックス 1"/>
          <p:cNvSpPr txBox="1"/>
          <p:nvPr/>
        </p:nvSpPr>
        <p:spPr>
          <a:xfrm>
            <a:off x="-252536" y="188640"/>
            <a:ext cx="8002191" cy="659735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1" lang="ja-JP" altLang="en-US" sz="4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唯除</a:t>
            </a:r>
            <a:r>
              <a:rPr kumimoji="1" lang="ja-JP" altLang="en-US"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」といふはただ除くといふことばなり、</a:t>
            </a:r>
            <a:endParaRPr kumimoji="1" lang="en-US" altLang="ja-JP"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五逆のつみびとをきらひ</a:t>
            </a:r>
            <a:endParaRPr kumimoji="1" lang="en-US" altLang="ja-JP" sz="4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rPr>
              <a:t>誹謗</a:t>
            </a:r>
            <a:r>
              <a:rPr kumimoji="1" lang="ja-JP" altLang="en-US" sz="4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のおもきとがをしらせん</a:t>
            </a:r>
            <a:r>
              <a:rPr kumimoji="1" lang="ja-JP" altLang="en-US"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となり。</a:t>
            </a:r>
            <a:endParaRPr kumimoji="1" lang="en-US" altLang="ja-JP"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このふたつの</a:t>
            </a:r>
            <a:r>
              <a:rPr kumimoji="1" lang="ja-JP" altLang="en-US" sz="4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罪のおもきことをしめして</a:t>
            </a:r>
            <a:r>
              <a:rPr kumimoji="1" lang="ja-JP" altLang="en-US"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、十方一切の衆生</a:t>
            </a:r>
            <a:r>
              <a:rPr kumimoji="1" lang="ja-JP" altLang="en-US" sz="4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みなもれず往生すべし</a:t>
            </a:r>
            <a:r>
              <a:rPr kumimoji="1" lang="ja-JP" altLang="en-US"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としらせんとなり。</a:t>
            </a:r>
            <a:endParaRPr kumimoji="1" lang="en-US" altLang="ja-JP"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endParaRPr lang="en-US" altLang="ja-JP" sz="3200" b="1" dirty="0">
              <a:solidFill>
                <a:prstClr val="black"/>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8235951" y="0"/>
            <a:ext cx="861774" cy="4680520"/>
          </a:xfrm>
          <a:prstGeom prst="rect">
            <a:avLst/>
          </a:prstGeom>
          <a:solidFill>
            <a:schemeClr val="accent4">
              <a:lumMod val="40000"/>
              <a:lumOff val="60000"/>
            </a:schemeClr>
          </a:solidFill>
          <a:ln w="38100">
            <a:solidFill>
              <a:srgbClr val="FF0000"/>
            </a:solidFill>
          </a:ln>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尊号真像銘文</a:t>
            </a:r>
            <a:r>
              <a:rPr kumimoji="1" lang="en-US" altLang="ja-JP"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ja-JP" altLang="en-US"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3991965503"/>
      </p:ext>
    </p:extLst>
  </p:cSld>
  <p:clrMapOvr>
    <a:masterClrMapping/>
  </p:clrMapOvr>
  <mc:AlternateContent xmlns:mc="http://schemas.openxmlformats.org/markup-compatibility/2006" xmlns:p14="http://schemas.microsoft.com/office/powerpoint/2010/main">
    <mc:Choice Requires="p14">
      <p:transition spd="med" p14:dur="700" advTm="71171">
        <p:fade/>
      </p:transition>
    </mc:Choice>
    <mc:Fallback xmlns="">
      <p:transition spd="med" advTm="7117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3583" y="2364146"/>
            <a:ext cx="8428229" cy="418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これらの罪は重罪であるから、人々がこれを犯さないように</a:t>
            </a:r>
            <a:r>
              <a:rPr kumimoji="1" lang="ja-JP" altLang="en-US" sz="3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おさえとどめる</a:t>
            </a:r>
            <a:r>
              <a:rPr kumimoji="1" lang="ja-JP" altLang="en-US" sz="3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ために説かれたとするのを</a:t>
            </a:r>
            <a:r>
              <a:rPr kumimoji="1" lang="ja-JP" altLang="en-US" sz="3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抑止門</a:t>
            </a:r>
            <a:r>
              <a:rPr kumimoji="1" lang="ja-JP" altLang="en-US" sz="3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という。本願に「</a:t>
            </a:r>
            <a:r>
              <a:rPr kumimoji="1" lang="ja-JP" altLang="en-US" sz="3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除く</a:t>
            </a:r>
            <a:r>
              <a:rPr kumimoji="1" lang="ja-JP" altLang="en-US" sz="3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」と説かれたのは、</a:t>
            </a:r>
            <a:r>
              <a:rPr kumimoji="1" lang="ja-JP" altLang="en-US" sz="3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五逆罪</a:t>
            </a:r>
            <a:r>
              <a:rPr kumimoji="1" lang="ja-JP" altLang="en-US" sz="3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a:t>
            </a:r>
            <a:r>
              <a:rPr kumimoji="1" lang="ja-JP" altLang="en-US" sz="3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謗法罪</a:t>
            </a:r>
            <a:r>
              <a:rPr kumimoji="1" lang="ja-JP" altLang="en-US" sz="3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とが極重罪であることを知らしめ、</a:t>
            </a:r>
            <a:r>
              <a:rPr kumimoji="1" lang="ja-JP" altLang="en-US" sz="3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みなもれず往生させよう</a:t>
            </a:r>
            <a:r>
              <a:rPr kumimoji="1" lang="ja-JP" altLang="en-US" sz="3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とする心からである。</a:t>
            </a:r>
          </a:p>
        </p:txBody>
      </p:sp>
      <p:sp>
        <p:nvSpPr>
          <p:cNvPr id="3" name="角丸四角形 2"/>
          <p:cNvSpPr/>
          <p:nvPr/>
        </p:nvSpPr>
        <p:spPr>
          <a:xfrm>
            <a:off x="2507259" y="145441"/>
            <a:ext cx="3960878" cy="1444143"/>
          </a:xfrm>
          <a:prstGeom prst="roundRect">
            <a:avLst/>
          </a:prstGeom>
          <a:solidFill>
            <a:srgbClr val="FFFF00"/>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black"/>
                </a:solidFill>
                <a:effectLst>
                  <a:glow rad="76200">
                    <a:prstClr val="white"/>
                  </a:glow>
                </a:effectLst>
                <a:uLnTx/>
                <a:uFillTx/>
                <a:latin typeface="游ゴシック" panose="020B0400000000000000" pitchFamily="50" charset="-128"/>
                <a:ea typeface="游ゴシック" panose="020B0400000000000000" pitchFamily="50" charset="-128"/>
                <a:cs typeface="+mn-cs"/>
              </a:rPr>
              <a:t>抑止門</a:t>
            </a:r>
          </a:p>
        </p:txBody>
      </p:sp>
      <p:sp>
        <p:nvSpPr>
          <p:cNvPr id="4" name="下矢印 3"/>
          <p:cNvSpPr/>
          <p:nvPr/>
        </p:nvSpPr>
        <p:spPr>
          <a:xfrm>
            <a:off x="3623602" y="1743341"/>
            <a:ext cx="1728192" cy="451935"/>
          </a:xfrm>
          <a:prstGeom prst="down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 name="テキスト ボックス 5"/>
          <p:cNvSpPr txBox="1"/>
          <p:nvPr/>
        </p:nvSpPr>
        <p:spPr>
          <a:xfrm>
            <a:off x="3275856" y="112649"/>
            <a:ext cx="2664296" cy="400110"/>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glow rad="63500">
                    <a:prstClr val="white"/>
                  </a:glow>
                </a:effectLst>
                <a:uLnTx/>
                <a:uFillTx/>
                <a:latin typeface="游ゴシック" panose="020B0400000000000000" pitchFamily="50" charset="-128"/>
                <a:ea typeface="游ゴシック" panose="020B0400000000000000" pitchFamily="50" charset="-128"/>
                <a:cs typeface="+mn-cs"/>
              </a:rPr>
              <a:t>おく　　し　　もん</a:t>
            </a:r>
          </a:p>
        </p:txBody>
      </p:sp>
    </p:spTree>
    <p:custDataLst>
      <p:tags r:id="rId1"/>
    </p:custDataLst>
    <p:extLst>
      <p:ext uri="{BB962C8B-B14F-4D97-AF65-F5344CB8AC3E}">
        <p14:creationId xmlns:p14="http://schemas.microsoft.com/office/powerpoint/2010/main" val="183747675"/>
      </p:ext>
    </p:extLst>
  </p:cSld>
  <p:clrMapOvr>
    <a:masterClrMapping/>
  </p:clrMapOvr>
  <mc:AlternateContent xmlns:mc="http://schemas.openxmlformats.org/markup-compatibility/2006" xmlns:p14="http://schemas.microsoft.com/office/powerpoint/2010/main">
    <mc:Choice Requires="p14">
      <p:transition spd="med" p14:dur="700" advTm="45743">
        <p:fade/>
      </p:transition>
    </mc:Choice>
    <mc:Fallback xmlns="">
      <p:transition spd="med" advTm="457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99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248" y="548680"/>
            <a:ext cx="8907054" cy="6093296"/>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第一条・第一段</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r>
              <a:rPr kumimoji="1" lang="ja-JP" altLang="en-US" sz="4000" b="1" dirty="0">
                <a:ea typeface="游ゴシック" panose="020B0400000000000000" pitchFamily="50" charset="-128"/>
              </a:rPr>
              <a:t>弥陀の誓願不思議に</a:t>
            </a:r>
            <a:endParaRPr kumimoji="1" lang="en-US" altLang="ja-JP" sz="4000" b="1" dirty="0">
              <a:ea typeface="游ゴシック" panose="020B0400000000000000" pitchFamily="50" charset="-128"/>
            </a:endParaRPr>
          </a:p>
          <a:p>
            <a:pPr>
              <a:lnSpc>
                <a:spcPct val="130000"/>
              </a:lnSpc>
            </a:pPr>
            <a:r>
              <a:rPr kumimoji="1" lang="ja-JP" altLang="en-US" sz="4000" b="1" dirty="0">
                <a:ea typeface="游ゴシック" panose="020B0400000000000000" pitchFamily="50" charset="-128"/>
              </a:rPr>
              <a:t>たすけられ</a:t>
            </a:r>
            <a:r>
              <a:rPr kumimoji="1" lang="ja-JP" altLang="en-US" sz="4000" b="1" dirty="0" err="1">
                <a:ea typeface="游ゴシック" panose="020B0400000000000000" pitchFamily="50" charset="-128"/>
              </a:rPr>
              <a:t>まゐらせて</a:t>
            </a:r>
            <a:r>
              <a:rPr kumimoji="1" lang="ja-JP" altLang="en-US" sz="4000" b="1" dirty="0">
                <a:ea typeface="游ゴシック" panose="020B0400000000000000" pitchFamily="50" charset="-128"/>
              </a:rPr>
              <a:t>、</a:t>
            </a:r>
            <a:endParaRPr kumimoji="1" lang="en-US" altLang="ja-JP" sz="4000" b="1" dirty="0">
              <a:ea typeface="游ゴシック" panose="020B0400000000000000" pitchFamily="50" charset="-128"/>
            </a:endParaRPr>
          </a:p>
          <a:p>
            <a:pPr>
              <a:lnSpc>
                <a:spcPct val="130000"/>
              </a:lnSpc>
            </a:pPr>
            <a:r>
              <a:rPr kumimoji="1" lang="ja-JP" altLang="en-US" sz="4000" b="1" dirty="0">
                <a:ea typeface="游ゴシック" panose="020B0400000000000000" pitchFamily="50" charset="-128"/>
              </a:rPr>
              <a:t>往生を</a:t>
            </a:r>
            <a:r>
              <a:rPr kumimoji="1" lang="ja-JP" altLang="en-US" sz="4000" b="1" dirty="0" err="1">
                <a:ea typeface="游ゴシック" panose="020B0400000000000000" pitchFamily="50" charset="-128"/>
              </a:rPr>
              <a:t>ば</a:t>
            </a:r>
            <a:r>
              <a:rPr kumimoji="1" lang="ja-JP" altLang="en-US" sz="4000" b="1" dirty="0">
                <a:ea typeface="游ゴシック" panose="020B0400000000000000" pitchFamily="50" charset="-128"/>
              </a:rPr>
              <a:t>とぐるなり</a:t>
            </a:r>
            <a:r>
              <a:rPr lang="ja-JP" altLang="en-US" sz="4000" b="1" dirty="0">
                <a:ea typeface="游ゴシック" panose="020B0400000000000000" pitchFamily="50" charset="-128"/>
              </a:rPr>
              <a:t>と</a:t>
            </a:r>
            <a:endParaRPr lang="en-US" altLang="ja-JP" sz="4000" b="1" dirty="0">
              <a:ea typeface="游ゴシック" panose="020B0400000000000000" pitchFamily="50" charset="-128"/>
            </a:endParaRPr>
          </a:p>
          <a:p>
            <a:pPr>
              <a:lnSpc>
                <a:spcPct val="130000"/>
              </a:lnSpc>
            </a:pPr>
            <a:r>
              <a:rPr lang="ja-JP" altLang="en-US" sz="4000" b="1" dirty="0">
                <a:ea typeface="游ゴシック" panose="020B0400000000000000" pitchFamily="50" charset="-128"/>
              </a:rPr>
              <a:t>信じて</a:t>
            </a:r>
            <a:r>
              <a:rPr kumimoji="1" lang="ja-JP" altLang="en-US" sz="4000" b="1" dirty="0">
                <a:ea typeface="游ゴシック" panose="020B0400000000000000" pitchFamily="50" charset="-128"/>
              </a:rPr>
              <a:t>念仏申さん</a:t>
            </a:r>
            <a:r>
              <a:rPr lang="ja-JP" altLang="en-US" sz="4000" b="1" dirty="0">
                <a:ea typeface="游ゴシック" panose="020B0400000000000000" pitchFamily="50" charset="-128"/>
              </a:rPr>
              <a:t>と</a:t>
            </a:r>
            <a:endParaRPr lang="en-US" altLang="ja-JP" sz="4000" b="1" dirty="0">
              <a:ea typeface="游ゴシック" panose="020B0400000000000000" pitchFamily="50" charset="-128"/>
            </a:endParaRPr>
          </a:p>
          <a:p>
            <a:pPr>
              <a:lnSpc>
                <a:spcPct val="130000"/>
              </a:lnSpc>
            </a:pPr>
            <a:r>
              <a:rPr lang="ja-JP" altLang="en-US" sz="4000" b="1" dirty="0">
                <a:ea typeface="游ゴシック" panose="020B0400000000000000" pitchFamily="50" charset="-128"/>
              </a:rPr>
              <a:t>おもひた</a:t>
            </a:r>
            <a:r>
              <a:rPr lang="ja-JP" altLang="en-US" sz="4000" b="1" dirty="0" err="1">
                <a:ea typeface="游ゴシック" panose="020B0400000000000000" pitchFamily="50" charset="-128"/>
              </a:rPr>
              <a:t>つこころの</a:t>
            </a:r>
            <a:endParaRPr lang="en-US" altLang="ja-JP" sz="4000" b="1" dirty="0">
              <a:ea typeface="游ゴシック" panose="020B0400000000000000" pitchFamily="50" charset="-128"/>
            </a:endParaRPr>
          </a:p>
          <a:p>
            <a:pPr>
              <a:lnSpc>
                <a:spcPct val="130000"/>
              </a:lnSpc>
            </a:pPr>
            <a:r>
              <a:rPr lang="ja-JP" altLang="en-US" sz="4000" b="1" dirty="0">
                <a:ea typeface="游ゴシック" panose="020B0400000000000000" pitchFamily="50" charset="-128"/>
              </a:rPr>
              <a:t>おこるとき、</a:t>
            </a:r>
            <a:r>
              <a:rPr lang="ja-JP" altLang="en-US" sz="4000" b="1" dirty="0" err="1">
                <a:ea typeface="游ゴシック" panose="020B0400000000000000" pitchFamily="50" charset="-128"/>
              </a:rPr>
              <a:t>すなはち</a:t>
            </a:r>
            <a:endParaRPr lang="en-US" altLang="ja-JP" sz="4000" b="1" dirty="0">
              <a:ea typeface="游ゴシック" panose="020B0400000000000000" pitchFamily="50" charset="-128"/>
            </a:endParaRPr>
          </a:p>
          <a:p>
            <a:pPr>
              <a:lnSpc>
                <a:spcPct val="130000"/>
              </a:lnSpc>
            </a:pPr>
            <a:r>
              <a:rPr lang="ja-JP" altLang="en-US" sz="4000" b="1" dirty="0">
                <a:ea typeface="游ゴシック" panose="020B0400000000000000" pitchFamily="50" charset="-128"/>
              </a:rPr>
              <a:t>摂取不捨の利益にあづけしめたまふなり。</a:t>
            </a:r>
            <a:endParaRPr kumimoji="1" lang="en-US" altLang="ja-JP" sz="4000" b="1" dirty="0">
              <a:ea typeface="游ゴシック" panose="020B0400000000000000" pitchFamily="50" charset="-128"/>
            </a:endParaRPr>
          </a:p>
          <a:p>
            <a:pPr>
              <a:lnSpc>
                <a:spcPct val="130000"/>
              </a:lnSpc>
            </a:pPr>
            <a:endParaRPr kumimoji="1" lang="ja-JP" altLang="en-US" sz="4800" b="1" dirty="0">
              <a:ea typeface="游ゴシック" panose="020B0400000000000000" pitchFamily="50" charset="-128"/>
            </a:endParaRPr>
          </a:p>
        </p:txBody>
      </p:sp>
    </p:spTree>
    <p:extLst>
      <p:ext uri="{BB962C8B-B14F-4D97-AF65-F5344CB8AC3E}">
        <p14:creationId xmlns:p14="http://schemas.microsoft.com/office/powerpoint/2010/main" val="1863971918"/>
      </p:ext>
    </p:extLst>
  </p:cSld>
  <p:clrMapOvr>
    <a:masterClrMapping/>
  </p:clrMapOvr>
  <mc:AlternateContent xmlns:mc="http://schemas.openxmlformats.org/markup-compatibility/2006" xmlns:p14="http://schemas.microsoft.com/office/powerpoint/2010/main">
    <mc:Choice Requires="p14">
      <p:transition spd="med" p14:dur="700" advTm="28419">
        <p:fade/>
      </p:transition>
    </mc:Choice>
    <mc:Fallback xmlns="">
      <p:transition spd="med" advTm="284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492896"/>
            <a:ext cx="8676456"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浄土往生のための善行を満足に修められず</a:t>
            </a:r>
            <a:endParaRPr kumimoji="1" lang="en-US" altLang="ja-JP"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五逆罪・謗法罪</a:t>
            </a: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のような悪を犯す者</a:t>
            </a:r>
          </a:p>
        </p:txBody>
      </p:sp>
      <p:sp>
        <p:nvSpPr>
          <p:cNvPr id="3" name="角丸四角形 2"/>
          <p:cNvSpPr/>
          <p:nvPr/>
        </p:nvSpPr>
        <p:spPr>
          <a:xfrm>
            <a:off x="395536" y="329931"/>
            <a:ext cx="8532440" cy="1152128"/>
          </a:xfrm>
          <a:prstGeom prst="roundRect">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6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罪悪</a:t>
            </a:r>
            <a:r>
              <a:rPr lang="ja-JP" altLang="en-US" sz="6000" b="1" dirty="0">
                <a:solidFill>
                  <a:srgbClr val="FF0000"/>
                </a:solidFill>
                <a:latin typeface="游ゴシック" panose="020B0400000000000000" pitchFamily="50" charset="-128"/>
                <a:ea typeface="游ゴシック" panose="020B0400000000000000" pitchFamily="50" charset="-128"/>
              </a:rPr>
              <a:t>深重・煩悩熾盛</a:t>
            </a:r>
            <a:endParaRPr kumimoji="1" lang="ja-JP" altLang="en-US" sz="6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5" name="下矢印 7">
            <a:extLst>
              <a:ext uri="{FF2B5EF4-FFF2-40B4-BE49-F238E27FC236}">
                <a16:creationId xmlns:a16="http://schemas.microsoft.com/office/drawing/2014/main" xmlns="" id="{37C3DD2D-71A2-44B5-BE36-BD7BAA50E36F}"/>
              </a:ext>
            </a:extLst>
          </p:cNvPr>
          <p:cNvSpPr/>
          <p:nvPr/>
        </p:nvSpPr>
        <p:spPr>
          <a:xfrm>
            <a:off x="3815916" y="1735449"/>
            <a:ext cx="1512168" cy="50405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Tree>
    <p:custDataLst>
      <p:tags r:id="rId1"/>
    </p:custDataLst>
    <p:extLst>
      <p:ext uri="{BB962C8B-B14F-4D97-AF65-F5344CB8AC3E}">
        <p14:creationId xmlns:p14="http://schemas.microsoft.com/office/powerpoint/2010/main" val="968792903"/>
      </p:ext>
    </p:extLst>
  </p:cSld>
  <p:clrMapOvr>
    <a:masterClrMapping/>
  </p:clrMapOvr>
  <mc:AlternateContent xmlns:mc="http://schemas.openxmlformats.org/markup-compatibility/2006" xmlns:p14="http://schemas.microsoft.com/office/powerpoint/2010/main">
    <mc:Choice Requires="p14">
      <p:transition spd="med" p14:dur="700" advTm="46835">
        <p:fade/>
      </p:transition>
    </mc:Choice>
    <mc:Fallback xmlns="">
      <p:transition spd="med" advTm="4683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79634" y="285889"/>
            <a:ext cx="4041491" cy="1015663"/>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本願の救い</a:t>
            </a:r>
          </a:p>
        </p:txBody>
      </p:sp>
      <p:sp>
        <p:nvSpPr>
          <p:cNvPr id="7" name="テキスト ボックス 6"/>
          <p:cNvSpPr txBox="1"/>
          <p:nvPr/>
        </p:nvSpPr>
        <p:spPr>
          <a:xfrm>
            <a:off x="755576" y="2086382"/>
            <a:ext cx="7876761"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十悪・五逆罪・謗法罪</a:t>
            </a:r>
            <a:r>
              <a:rPr kumimoji="1" lang="ja-JP" altLang="en-US" sz="5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endParaRPr kumimoji="1" lang="en-US" altLang="ja-JP" sz="5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悪人</a:t>
            </a:r>
            <a:r>
              <a:rPr kumimoji="1" lang="ja-JP" altLang="en-US" sz="5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に向かって</a:t>
            </a:r>
            <a:endParaRPr kumimoji="1" lang="en-US" altLang="ja-JP" sz="5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特別に</a:t>
            </a:r>
            <a:r>
              <a:rPr kumimoji="1" lang="ja-JP" altLang="en-US" sz="5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焦点</a:t>
            </a:r>
            <a:r>
              <a:rPr kumimoji="1" lang="ja-JP" altLang="en-US" sz="5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があてられる</a:t>
            </a:r>
          </a:p>
        </p:txBody>
      </p:sp>
      <p:sp>
        <p:nvSpPr>
          <p:cNvPr id="6" name="下矢印 5"/>
          <p:cNvSpPr/>
          <p:nvPr/>
        </p:nvSpPr>
        <p:spPr>
          <a:xfrm>
            <a:off x="3815916" y="1502236"/>
            <a:ext cx="1512168" cy="50405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 name="テキスト ボックス 4"/>
          <p:cNvSpPr txBox="1"/>
          <p:nvPr/>
        </p:nvSpPr>
        <p:spPr>
          <a:xfrm>
            <a:off x="2786896" y="5301208"/>
            <a:ext cx="3570208" cy="1107996"/>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悪人正機</a:t>
            </a:r>
          </a:p>
        </p:txBody>
      </p:sp>
    </p:spTree>
    <p:custDataLst>
      <p:tags r:id="rId1"/>
    </p:custDataLst>
    <p:extLst>
      <p:ext uri="{BB962C8B-B14F-4D97-AF65-F5344CB8AC3E}">
        <p14:creationId xmlns:p14="http://schemas.microsoft.com/office/powerpoint/2010/main" val="2005721097"/>
      </p:ext>
    </p:extLst>
  </p:cSld>
  <p:clrMapOvr>
    <a:masterClrMapping/>
  </p:clrMapOvr>
  <mc:AlternateContent xmlns:mc="http://schemas.openxmlformats.org/markup-compatibility/2006" xmlns:p14="http://schemas.microsoft.com/office/powerpoint/2010/main">
    <mc:Choice Requires="p14">
      <p:transition spd="med" p14:dur="700" advTm="40156">
        <p:fade/>
      </p:transition>
    </mc:Choice>
    <mc:Fallback xmlns="">
      <p:transition spd="med" advTm="4015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5"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79634" y="285889"/>
            <a:ext cx="4041491" cy="1015663"/>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本願の救い</a:t>
            </a:r>
          </a:p>
        </p:txBody>
      </p:sp>
      <p:sp>
        <p:nvSpPr>
          <p:cNvPr id="6" name="下矢印 5"/>
          <p:cNvSpPr/>
          <p:nvPr/>
        </p:nvSpPr>
        <p:spPr>
          <a:xfrm>
            <a:off x="3815916" y="1502236"/>
            <a:ext cx="1512168" cy="50405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 name="テキスト ボックス 4"/>
          <p:cNvSpPr txBox="1"/>
          <p:nvPr/>
        </p:nvSpPr>
        <p:spPr>
          <a:xfrm>
            <a:off x="2786896" y="5301208"/>
            <a:ext cx="3570208" cy="1107996"/>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悪人正機</a:t>
            </a:r>
          </a:p>
        </p:txBody>
      </p:sp>
      <p:sp>
        <p:nvSpPr>
          <p:cNvPr id="9" name="テキスト ボックス 8">
            <a:extLst>
              <a:ext uri="{FF2B5EF4-FFF2-40B4-BE49-F238E27FC236}">
                <a16:creationId xmlns:a16="http://schemas.microsoft.com/office/drawing/2014/main" xmlns="" id="{4EC44BF1-A8F4-4170-A492-7255C36C4F27}"/>
              </a:ext>
            </a:extLst>
          </p:cNvPr>
          <p:cNvSpPr txBox="1"/>
          <p:nvPr/>
        </p:nvSpPr>
        <p:spPr>
          <a:xfrm>
            <a:off x="247739" y="2310869"/>
            <a:ext cx="8648522" cy="203132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罪悪深重</a:t>
            </a:r>
            <a:r>
              <a:rPr kumimoji="1" lang="ja-JP" altLang="en-US" sz="66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a:t>
            </a:r>
            <a:r>
              <a:rPr kumimoji="1" lang="ja-JP" altLang="en-US" sz="66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煩悩熾盛</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の者に焦点があてられる</a:t>
            </a:r>
          </a:p>
        </p:txBody>
      </p:sp>
    </p:spTree>
    <p:custDataLst>
      <p:tags r:id="rId1"/>
    </p:custDataLst>
    <p:extLst>
      <p:ext uri="{BB962C8B-B14F-4D97-AF65-F5344CB8AC3E}">
        <p14:creationId xmlns:p14="http://schemas.microsoft.com/office/powerpoint/2010/main" val="2120082515"/>
      </p:ext>
    </p:extLst>
  </p:cSld>
  <p:clrMapOvr>
    <a:masterClrMapping/>
  </p:clrMapOvr>
  <mc:AlternateContent xmlns:mc="http://schemas.openxmlformats.org/markup-compatibility/2006" xmlns:p14="http://schemas.microsoft.com/office/powerpoint/2010/main">
    <mc:Choice Requires="p14">
      <p:transition spd="med" p14:dur="700" advTm="33008">
        <p:fade/>
      </p:transition>
    </mc:Choice>
    <mc:Fallback xmlns="">
      <p:transition spd="med" advTm="3300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5759" y="1869936"/>
            <a:ext cx="8892481" cy="485153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800" b="1" dirty="0">
                <a:solidFill>
                  <a:schemeClr val="tx1"/>
                </a:solidFill>
                <a:latin typeface="游ゴシック" panose="020B0400000000000000" pitchFamily="50" charset="-128"/>
                <a:ea typeface="游ゴシック" panose="020B0400000000000000" pitchFamily="50" charset="-128"/>
              </a:rPr>
              <a:t>☆阿弥陀仏の願いはすべての人に向け</a:t>
            </a:r>
            <a:endParaRPr lang="en-US" altLang="ja-JP" sz="3800" b="1" dirty="0">
              <a:solidFill>
                <a:schemeClr val="tx1"/>
              </a:solidFill>
              <a:latin typeface="游ゴシック" panose="020B0400000000000000" pitchFamily="50" charset="-128"/>
              <a:ea typeface="游ゴシック" panose="020B0400000000000000" pitchFamily="50" charset="-128"/>
            </a:endParaRPr>
          </a:p>
          <a:p>
            <a:r>
              <a:rPr lang="ja-JP" altLang="en-US" sz="3800" b="1" dirty="0">
                <a:solidFill>
                  <a:schemeClr val="tx1"/>
                </a:solidFill>
                <a:latin typeface="游ゴシック" panose="020B0400000000000000" pitchFamily="50" charset="-128"/>
                <a:ea typeface="游ゴシック" panose="020B0400000000000000" pitchFamily="50" charset="-128"/>
              </a:rPr>
              <a:t>　られ、その救いはわけへだてのない</a:t>
            </a:r>
            <a:endParaRPr lang="en-US" altLang="ja-JP" sz="3800" b="1" dirty="0">
              <a:solidFill>
                <a:schemeClr val="tx1"/>
              </a:solidFill>
              <a:latin typeface="游ゴシック" panose="020B0400000000000000" pitchFamily="50" charset="-128"/>
              <a:ea typeface="游ゴシック" panose="020B0400000000000000" pitchFamily="50" charset="-128"/>
            </a:endParaRPr>
          </a:p>
          <a:p>
            <a:r>
              <a:rPr lang="ja-JP" altLang="en-US" sz="3800" b="1" dirty="0">
                <a:solidFill>
                  <a:schemeClr val="tx1"/>
                </a:solidFill>
                <a:latin typeface="游ゴシック" panose="020B0400000000000000" pitchFamily="50" charset="-128"/>
                <a:ea typeface="游ゴシック" panose="020B0400000000000000" pitchFamily="50" charset="-128"/>
              </a:rPr>
              <a:t>　平等の救いである。</a:t>
            </a:r>
            <a:endParaRPr lang="en-US" altLang="ja-JP" sz="3800" b="1" dirty="0">
              <a:solidFill>
                <a:schemeClr val="tx1"/>
              </a:solidFill>
              <a:latin typeface="游ゴシック" panose="020B0400000000000000" pitchFamily="50" charset="-128"/>
              <a:ea typeface="游ゴシック" panose="020B0400000000000000" pitchFamily="50" charset="-128"/>
            </a:endParaRPr>
          </a:p>
          <a:p>
            <a:r>
              <a:rPr lang="ja-JP" altLang="en-US" sz="3800" b="1" dirty="0">
                <a:solidFill>
                  <a:schemeClr val="tx1"/>
                </a:solidFill>
                <a:latin typeface="游ゴシック" panose="020B0400000000000000" pitchFamily="50" charset="-128"/>
                <a:ea typeface="游ゴシック" panose="020B0400000000000000" pitchFamily="50" charset="-128"/>
              </a:rPr>
              <a:t>☆阿弥陀仏の救いは、他の誰でもなく</a:t>
            </a:r>
            <a:endParaRPr lang="en-US" altLang="ja-JP" sz="3800" b="1" dirty="0">
              <a:solidFill>
                <a:schemeClr val="tx1"/>
              </a:solidFill>
              <a:latin typeface="游ゴシック" panose="020B0400000000000000" pitchFamily="50" charset="-128"/>
              <a:ea typeface="游ゴシック" panose="020B0400000000000000" pitchFamily="50" charset="-128"/>
            </a:endParaRPr>
          </a:p>
          <a:p>
            <a:r>
              <a:rPr lang="ja-JP" altLang="en-US" sz="3800" b="1" dirty="0">
                <a:solidFill>
                  <a:schemeClr val="tx1"/>
                </a:solidFill>
                <a:latin typeface="游ゴシック" panose="020B0400000000000000" pitchFamily="50" charset="-128"/>
                <a:ea typeface="游ゴシック" panose="020B0400000000000000" pitchFamily="50" charset="-128"/>
              </a:rPr>
              <a:t>　この「私」をめあてとする。</a:t>
            </a:r>
            <a:endParaRPr lang="en-US" altLang="ja-JP" sz="3800" b="1" dirty="0">
              <a:solidFill>
                <a:schemeClr val="tx1"/>
              </a:solidFill>
              <a:latin typeface="游ゴシック" panose="020B0400000000000000" pitchFamily="50" charset="-128"/>
              <a:ea typeface="游ゴシック" panose="020B0400000000000000" pitchFamily="50" charset="-128"/>
            </a:endParaRPr>
          </a:p>
          <a:p>
            <a:r>
              <a:rPr lang="ja-JP" altLang="en-US" sz="3800" b="1" dirty="0">
                <a:solidFill>
                  <a:schemeClr val="tx1"/>
                </a:solidFill>
                <a:latin typeface="游ゴシック" panose="020B0400000000000000" pitchFamily="50" charset="-128"/>
                <a:ea typeface="游ゴシック" panose="020B0400000000000000" pitchFamily="50" charset="-128"/>
              </a:rPr>
              <a:t>☆</a:t>
            </a:r>
            <a:r>
              <a:rPr lang="ja-JP" altLang="en-US" sz="3800" b="1" dirty="0">
                <a:solidFill>
                  <a:prstClr val="black"/>
                </a:solidFill>
                <a:latin typeface="游ゴシック" panose="020B0400000000000000" pitchFamily="50" charset="-128"/>
                <a:ea typeface="游ゴシック" panose="020B0400000000000000" pitchFamily="50" charset="-128"/>
              </a:rPr>
              <a:t>阿弥陀仏の本願に対して疑いやはか</a:t>
            </a:r>
            <a:endParaRPr lang="en-US" altLang="ja-JP" sz="3800" b="1" dirty="0">
              <a:solidFill>
                <a:prstClr val="black"/>
              </a:solidFill>
              <a:latin typeface="游ゴシック" panose="020B0400000000000000" pitchFamily="50" charset="-128"/>
              <a:ea typeface="游ゴシック" panose="020B0400000000000000" pitchFamily="50" charset="-128"/>
            </a:endParaRPr>
          </a:p>
          <a:p>
            <a:r>
              <a:rPr lang="ja-JP" altLang="en-US" sz="3800" b="1" dirty="0">
                <a:solidFill>
                  <a:prstClr val="black"/>
                </a:solidFill>
                <a:latin typeface="游ゴシック" panose="020B0400000000000000" pitchFamily="50" charset="-128"/>
                <a:ea typeface="游ゴシック" panose="020B0400000000000000" pitchFamily="50" charset="-128"/>
              </a:rPr>
              <a:t>　らいをまじえない信心が肝要である。</a:t>
            </a:r>
          </a:p>
          <a:p>
            <a:r>
              <a:rPr lang="ja-JP" altLang="en-US" sz="4000" b="1" dirty="0">
                <a:solidFill>
                  <a:schemeClr val="tx1"/>
                </a:solidFill>
                <a:ea typeface="游ゴシック" panose="020B0400000000000000" pitchFamily="50" charset="-128"/>
              </a:rPr>
              <a:t>　</a:t>
            </a: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latin typeface="游ゴシック" panose="020B0400000000000000" pitchFamily="50" charset="-128"/>
                <a:ea typeface="游ゴシック" panose="020B0400000000000000" pitchFamily="50" charset="-128"/>
              </a:rPr>
              <a:t>第二段のポイント</a:t>
            </a:r>
          </a:p>
        </p:txBody>
      </p:sp>
    </p:spTree>
    <p:custDataLst>
      <p:tags r:id="rId1"/>
    </p:custDataLst>
    <p:extLst>
      <p:ext uri="{BB962C8B-B14F-4D97-AF65-F5344CB8AC3E}">
        <p14:creationId xmlns:p14="http://schemas.microsoft.com/office/powerpoint/2010/main" val="2483769104"/>
      </p:ext>
    </p:extLst>
  </p:cSld>
  <p:clrMapOvr>
    <a:masterClrMapping/>
  </p:clrMapOvr>
  <mc:AlternateContent xmlns:mc="http://schemas.openxmlformats.org/markup-compatibility/2006" xmlns:p14="http://schemas.microsoft.com/office/powerpoint/2010/main">
    <mc:Choice Requires="p14">
      <p:transition spd="med" p14:dur="700" advTm="32488">
        <p:fade/>
      </p:transition>
    </mc:Choice>
    <mc:Fallback xmlns="">
      <p:transition spd="med" advTm="3248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48" y="-531440"/>
            <a:ext cx="11041159" cy="7886544"/>
          </a:xfrm>
          <a:prstGeom prst="rect">
            <a:avLst/>
          </a:prstGeom>
        </p:spPr>
      </p:pic>
      <p:sp>
        <p:nvSpPr>
          <p:cNvPr id="2" name="タイトル 1"/>
          <p:cNvSpPr>
            <a:spLocks noGrp="1"/>
          </p:cNvSpPr>
          <p:nvPr>
            <p:ph type="title"/>
          </p:nvPr>
        </p:nvSpPr>
        <p:spPr>
          <a:xfrm>
            <a:off x="395536" y="1916832"/>
            <a:ext cx="8229600" cy="2583160"/>
          </a:xfrm>
        </p:spPr>
        <p:txBody>
          <a:bodyPr>
            <a:noAutofit/>
          </a:bodyPr>
          <a:lstStyle/>
          <a:p>
            <a:r>
              <a:rPr lang="ja-JP" altLang="en-US" sz="6000" b="1" dirty="0">
                <a:solidFill>
                  <a:schemeClr val="bg1"/>
                </a:solidFill>
                <a:latin typeface="游ゴシック" panose="020B0400000000000000" pitchFamily="50" charset="-128"/>
                <a:ea typeface="游ゴシック" panose="020B0400000000000000" pitchFamily="50" charset="-128"/>
              </a:rPr>
              <a:t>第三段</a:t>
            </a:r>
            <a:r>
              <a:rPr lang="en-US" altLang="ja-JP" sz="6000" b="1" dirty="0">
                <a:solidFill>
                  <a:schemeClr val="bg1"/>
                </a:solidFill>
                <a:latin typeface="游ゴシック" panose="020B0400000000000000" pitchFamily="50" charset="-128"/>
                <a:ea typeface="游ゴシック" panose="020B0400000000000000" pitchFamily="50" charset="-128"/>
              </a:rPr>
              <a:t/>
            </a:r>
            <a:br>
              <a:rPr lang="en-US" altLang="ja-JP" sz="6000" b="1" dirty="0">
                <a:solidFill>
                  <a:schemeClr val="bg1"/>
                </a:solidFill>
                <a:latin typeface="游ゴシック" panose="020B0400000000000000" pitchFamily="50" charset="-128"/>
                <a:ea typeface="游ゴシック" panose="020B0400000000000000" pitchFamily="50" charset="-128"/>
              </a:rPr>
            </a:br>
            <a:r>
              <a:rPr lang="en-US" altLang="ja-JP" sz="6000" b="1" dirty="0">
                <a:solidFill>
                  <a:schemeClr val="bg1"/>
                </a:solidFill>
                <a:latin typeface="游ゴシック" panose="020B0400000000000000" pitchFamily="50" charset="-128"/>
                <a:ea typeface="游ゴシック" panose="020B0400000000000000" pitchFamily="50" charset="-128"/>
              </a:rPr>
              <a:t/>
            </a:r>
            <a:br>
              <a:rPr lang="en-US" altLang="ja-JP" sz="6000" b="1" dirty="0">
                <a:solidFill>
                  <a:schemeClr val="bg1"/>
                </a:solidFill>
                <a:latin typeface="游ゴシック" panose="020B0400000000000000" pitchFamily="50" charset="-128"/>
                <a:ea typeface="游ゴシック" panose="020B0400000000000000" pitchFamily="50" charset="-128"/>
              </a:rPr>
            </a:br>
            <a:r>
              <a:rPr lang="ja-JP" altLang="en-US" sz="6000" b="1" dirty="0">
                <a:solidFill>
                  <a:schemeClr val="bg1"/>
                </a:solidFill>
                <a:latin typeface="游ゴシック" panose="020B0400000000000000" pitchFamily="50" charset="-128"/>
                <a:ea typeface="游ゴシック" panose="020B0400000000000000" pitchFamily="50" charset="-128"/>
              </a:rPr>
              <a:t>念仏者のこころもち</a:t>
            </a:r>
            <a:endParaRPr kumimoji="1" lang="ja-JP" altLang="en-US" sz="60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48229993"/>
      </p:ext>
    </p:extLst>
  </p:cSld>
  <p:clrMapOvr>
    <a:masterClrMapping/>
  </p:clrMapOvr>
  <mc:AlternateContent xmlns:mc="http://schemas.openxmlformats.org/markup-compatibility/2006" xmlns:p14="http://schemas.microsoft.com/office/powerpoint/2010/main">
    <mc:Choice Requires="p14">
      <p:transition spd="med" p14:dur="700" advTm="9743">
        <p:fade/>
      </p:transition>
    </mc:Choice>
    <mc:Fallback xmlns="">
      <p:transition spd="med" advTm="9743">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882881" y="295028"/>
            <a:ext cx="8106835"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第一条・第三段</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しかれば、本願を信ぜんには、他の善も要にあらず、念仏にまさるべき善</a:t>
            </a:r>
            <a:r>
              <a:rPr kumimoji="1" lang="ja-JP" altLang="en-US" sz="4400" b="1" dirty="0" err="1">
                <a:ea typeface="游ゴシック" panose="020B0400000000000000" pitchFamily="50" charset="-128"/>
              </a:rPr>
              <a:t>なきゆゑに</a:t>
            </a:r>
            <a:r>
              <a:rPr kumimoji="1" lang="ja-JP" altLang="en-US" sz="4400" b="1" dirty="0">
                <a:ea typeface="游ゴシック" panose="020B0400000000000000" pitchFamily="50" charset="-128"/>
              </a:rPr>
              <a:t>。悪をも</a:t>
            </a:r>
            <a:r>
              <a:rPr kumimoji="1" lang="ja-JP" altLang="en-US" sz="4400" b="1" dirty="0" err="1">
                <a:ea typeface="游ゴシック" panose="020B0400000000000000" pitchFamily="50" charset="-128"/>
              </a:rPr>
              <a:t>お</a:t>
            </a:r>
            <a:r>
              <a:rPr kumimoji="1" lang="ja-JP" altLang="en-US" sz="4400" b="1" dirty="0">
                <a:ea typeface="游ゴシック" panose="020B0400000000000000" pitchFamily="50" charset="-128"/>
              </a:rPr>
              <a:t>そるべからず、弥陀の本願をさまたぐるほどの悪なきゆゑにと云々。</a:t>
            </a:r>
            <a:endParaRPr kumimoji="1" lang="ja-JP" altLang="en-US" sz="4800" b="1" dirty="0">
              <a:ea typeface="游ゴシック" panose="020B0400000000000000" pitchFamily="50" charset="-128"/>
            </a:endParaRPr>
          </a:p>
        </p:txBody>
      </p:sp>
    </p:spTree>
    <p:extLst>
      <p:ext uri="{BB962C8B-B14F-4D97-AF65-F5344CB8AC3E}">
        <p14:creationId xmlns:p14="http://schemas.microsoft.com/office/powerpoint/2010/main" val="3768201386"/>
      </p:ext>
    </p:extLst>
  </p:cSld>
  <p:clrMapOvr>
    <a:masterClrMapping/>
  </p:clrMapOvr>
  <mc:AlternateContent xmlns:mc="http://schemas.openxmlformats.org/markup-compatibility/2006" xmlns:p14="http://schemas.microsoft.com/office/powerpoint/2010/main">
    <mc:Choice Requires="p14">
      <p:transition spd="med" p14:dur="700" advTm="25264">
        <p:fade/>
      </p:transition>
    </mc:Choice>
    <mc:Fallback xmlns="">
      <p:transition spd="med" advTm="252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gradFill>
          <a:gsLst>
            <a:gs pos="82000">
              <a:srgbClr val="FEEBDB"/>
            </a:gs>
            <a:gs pos="13000">
              <a:schemeClr val="bg1"/>
            </a:gs>
            <a:gs pos="100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611560" y="371074"/>
            <a:ext cx="7946791" cy="6334298"/>
          </a:xfrm>
          <a:prstGeom prst="rect">
            <a:avLst/>
          </a:prstGeom>
          <a:noFill/>
        </p:spPr>
        <p:txBody>
          <a:bodyPr vert="eaVert" wrap="square" rtlCol="0">
            <a:spAutoFit/>
          </a:bodyPr>
          <a:lstStyle/>
          <a:p>
            <a:pPr>
              <a:lnSpc>
                <a:spcPct val="130000"/>
              </a:lnSpc>
            </a:pPr>
            <a:r>
              <a:rPr lang="ja-JP" altLang="en-US" sz="3600" b="1" dirty="0">
                <a:solidFill>
                  <a:prstClr val="black"/>
                </a:solidFill>
                <a:ea typeface="游ゴシック" panose="020B0400000000000000" pitchFamily="50" charset="-128"/>
              </a:rPr>
              <a:t>ですから、本願を信じるものには、念仏以外のどんな善もいりません。念仏よりもすぐれた善はないからです。また、どんな悪も恐れることはありません。阿弥陀仏の本願をさまたげるほどの悪はないからです。</a:t>
            </a:r>
          </a:p>
          <a:p>
            <a:pPr>
              <a:lnSpc>
                <a:spcPct val="130000"/>
              </a:lnSpc>
            </a:pPr>
            <a:r>
              <a:rPr lang="ja-JP" altLang="en-US" sz="3600" b="1" dirty="0">
                <a:solidFill>
                  <a:prstClr val="black"/>
                </a:solidFill>
                <a:ea typeface="游ゴシック" panose="020B0400000000000000" pitchFamily="50" charset="-128"/>
              </a:rPr>
              <a:t>このように聖人は仰せになりました。</a:t>
            </a:r>
            <a:r>
              <a:rPr lang="ja-JP" altLang="en-US" sz="2800" b="1" dirty="0">
                <a:solidFill>
                  <a:prstClr val="black"/>
                </a:solidFill>
                <a:ea typeface="游ゴシック" panose="020B0400000000000000" pitchFamily="50" charset="-128"/>
              </a:rPr>
              <a:t>　　　　　　　　</a:t>
            </a:r>
            <a:endParaRPr lang="en-US" altLang="ja-JP" sz="2800" b="1" dirty="0">
              <a:solidFill>
                <a:prstClr val="black"/>
              </a:solidFill>
              <a:ea typeface="游ゴシック" panose="020B0400000000000000" pitchFamily="50" charset="-128"/>
            </a:endParaRPr>
          </a:p>
          <a:p>
            <a:pPr>
              <a:lnSpc>
                <a:spcPct val="130000"/>
              </a:lnSpc>
            </a:pPr>
            <a:r>
              <a:rPr lang="ja-JP" altLang="en-US" sz="2800" b="1" dirty="0">
                <a:solidFill>
                  <a:prstClr val="black"/>
                </a:solidFill>
                <a:ea typeface="游ゴシック" panose="020B0400000000000000" pitchFamily="50" charset="-128"/>
              </a:rPr>
              <a:t>　　　　　　　　　（現代語訳）</a:t>
            </a:r>
          </a:p>
        </p:txBody>
      </p:sp>
    </p:spTree>
    <p:extLst>
      <p:ext uri="{BB962C8B-B14F-4D97-AF65-F5344CB8AC3E}">
        <p14:creationId xmlns:p14="http://schemas.microsoft.com/office/powerpoint/2010/main" val="2924507119"/>
      </p:ext>
    </p:extLst>
  </p:cSld>
  <p:clrMapOvr>
    <a:masterClrMapping/>
  </p:clrMapOvr>
  <mc:AlternateContent xmlns:mc="http://schemas.openxmlformats.org/markup-compatibility/2006" xmlns:p14="http://schemas.microsoft.com/office/powerpoint/2010/main">
    <mc:Choice Requires="p14">
      <p:transition spd="med" p14:dur="700" advTm="28255">
        <p:fade/>
      </p:transition>
    </mc:Choice>
    <mc:Fallback xmlns="">
      <p:transition spd="med" advTm="282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882881" y="295028"/>
            <a:ext cx="8106835" cy="6552728"/>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第一条・第三段</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しかれば、</a:t>
            </a:r>
            <a:r>
              <a:rPr kumimoji="1" lang="ja-JP" altLang="en-US"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本願を信ぜんには</a:t>
            </a: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、他の善も要にあらず、念仏にまさるべき善</a:t>
            </a:r>
            <a:r>
              <a:rPr kumimoji="1" lang="ja-JP" altLang="en-US" sz="4400" b="1" i="0" u="none" strike="noStrike" kern="1200" cap="none" spc="0" normalizeH="0" baseline="0" noProof="0" dirty="0" err="1">
                <a:ln>
                  <a:noFill/>
                </a:ln>
                <a:solidFill>
                  <a:prstClr val="black"/>
                </a:solidFill>
                <a:effectLst/>
                <a:uLnTx/>
                <a:uFillTx/>
                <a:latin typeface="Calibri"/>
                <a:ea typeface="游ゴシック" panose="020B0400000000000000" pitchFamily="50" charset="-128"/>
                <a:cs typeface="+mn-cs"/>
              </a:rPr>
              <a:t>なきゆゑに</a:t>
            </a: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。悪をも</a:t>
            </a:r>
            <a:r>
              <a:rPr kumimoji="1" lang="ja-JP" altLang="en-US" sz="4400" b="1" i="0" u="none" strike="noStrike" kern="1200" cap="none" spc="0" normalizeH="0" baseline="0" noProof="0" dirty="0" err="1">
                <a:ln>
                  <a:noFill/>
                </a:ln>
                <a:solidFill>
                  <a:prstClr val="black"/>
                </a:solidFill>
                <a:effectLst/>
                <a:uLnTx/>
                <a:uFillTx/>
                <a:latin typeface="Calibri"/>
                <a:ea typeface="游ゴシック" panose="020B0400000000000000" pitchFamily="50" charset="-128"/>
                <a:cs typeface="+mn-cs"/>
              </a:rPr>
              <a:t>お</a:t>
            </a: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そるべからず、弥陀の本願をさまたぐるほどの悪なきゆゑにと云々。</a:t>
            </a:r>
            <a:endParaRPr kumimoji="1" lang="ja-JP" altLang="en-US" sz="4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Tree>
    <p:extLst>
      <p:ext uri="{BB962C8B-B14F-4D97-AF65-F5344CB8AC3E}">
        <p14:creationId xmlns:p14="http://schemas.microsoft.com/office/powerpoint/2010/main" val="1967627770"/>
      </p:ext>
    </p:extLst>
  </p:cSld>
  <p:clrMapOvr>
    <a:masterClrMapping/>
  </p:clrMapOvr>
  <mc:AlternateContent xmlns:mc="http://schemas.openxmlformats.org/markup-compatibility/2006" xmlns:p14="http://schemas.microsoft.com/office/powerpoint/2010/main">
    <mc:Choice Requires="p14">
      <p:transition spd="med" p14:dur="700" advTm="42260">
        <p:fade/>
      </p:transition>
    </mc:Choice>
    <mc:Fallback xmlns="">
      <p:transition spd="med" advTm="42260">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882881" y="295028"/>
            <a:ext cx="8106835"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第一条・第三段</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しかれば、本願を信ぜんには、</a:t>
            </a:r>
            <a:r>
              <a:rPr kumimoji="1" lang="ja-JP" altLang="en-US" sz="4400" b="1" dirty="0">
                <a:solidFill>
                  <a:srgbClr val="FF0000"/>
                </a:solidFill>
                <a:ea typeface="游ゴシック" panose="020B0400000000000000" pitchFamily="50" charset="-128"/>
              </a:rPr>
              <a:t>他の善も要にあらず、念仏にまさるべき善</a:t>
            </a:r>
            <a:r>
              <a:rPr kumimoji="1" lang="ja-JP" altLang="en-US" sz="4400" b="1" dirty="0" err="1">
                <a:solidFill>
                  <a:srgbClr val="FF0000"/>
                </a:solidFill>
                <a:ea typeface="游ゴシック" panose="020B0400000000000000" pitchFamily="50" charset="-128"/>
              </a:rPr>
              <a:t>なきゆゑに</a:t>
            </a:r>
            <a:r>
              <a:rPr kumimoji="1" lang="ja-JP" altLang="en-US" sz="4400" b="1" dirty="0">
                <a:solidFill>
                  <a:srgbClr val="FF0000"/>
                </a:solidFill>
                <a:ea typeface="游ゴシック" panose="020B0400000000000000" pitchFamily="50" charset="-128"/>
              </a:rPr>
              <a:t>。</a:t>
            </a:r>
            <a:r>
              <a:rPr kumimoji="1" lang="ja-JP" altLang="en-US" sz="4400" b="1" dirty="0">
                <a:ea typeface="游ゴシック" panose="020B0400000000000000" pitchFamily="50" charset="-128"/>
              </a:rPr>
              <a:t>悪をも</a:t>
            </a:r>
            <a:r>
              <a:rPr kumimoji="1" lang="ja-JP" altLang="en-US" sz="4400" b="1" dirty="0" err="1">
                <a:ea typeface="游ゴシック" panose="020B0400000000000000" pitchFamily="50" charset="-128"/>
              </a:rPr>
              <a:t>お</a:t>
            </a:r>
            <a:r>
              <a:rPr kumimoji="1" lang="ja-JP" altLang="en-US" sz="4400" b="1" dirty="0">
                <a:ea typeface="游ゴシック" panose="020B0400000000000000" pitchFamily="50" charset="-128"/>
              </a:rPr>
              <a:t>そるべからず、弥陀の本願をさまたぐるほどの悪なきゆゑにと云々。</a:t>
            </a:r>
            <a:endParaRPr kumimoji="1" lang="ja-JP" altLang="en-US" sz="4800" b="1" dirty="0">
              <a:ea typeface="游ゴシック" panose="020B0400000000000000" pitchFamily="50" charset="-128"/>
            </a:endParaRPr>
          </a:p>
        </p:txBody>
      </p:sp>
    </p:spTree>
    <p:extLst>
      <p:ext uri="{BB962C8B-B14F-4D97-AF65-F5344CB8AC3E}">
        <p14:creationId xmlns:p14="http://schemas.microsoft.com/office/powerpoint/2010/main" val="1119166754"/>
      </p:ext>
    </p:extLst>
  </p:cSld>
  <p:clrMapOvr>
    <a:masterClrMapping/>
  </p:clrMapOvr>
  <mc:AlternateContent xmlns:mc="http://schemas.openxmlformats.org/markup-compatibility/2006" xmlns:p14="http://schemas.microsoft.com/office/powerpoint/2010/main">
    <mc:Choice Requires="p14">
      <p:transition spd="med" p14:dur="700" advTm="11011">
        <p:fade/>
      </p:transition>
    </mc:Choice>
    <mc:Fallback xmlns="">
      <p:transition spd="med" advTm="11011">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49295" y="2032759"/>
            <a:ext cx="7845416" cy="1107996"/>
          </a:xfrm>
          <a:prstGeom prst="rect">
            <a:avLst/>
          </a:prstGeom>
          <a:noFill/>
        </p:spPr>
        <p:txBody>
          <a:bodyPr wrap="none" rtlCol="0">
            <a:spAutoFit/>
          </a:bodyPr>
          <a:lstStyle/>
          <a:p>
            <a:pPr algn="ctr"/>
            <a:r>
              <a:rPr lang="ja-JP" altLang="en-US" sz="6600" b="1" dirty="0">
                <a:ea typeface="游ゴシック" panose="020B0400000000000000" pitchFamily="50" charset="-128"/>
              </a:rPr>
              <a:t>他の</a:t>
            </a:r>
            <a:r>
              <a:rPr lang="ja-JP" altLang="en-US" sz="6600" b="1" dirty="0">
                <a:solidFill>
                  <a:srgbClr val="FF0000"/>
                </a:solidFill>
                <a:ea typeface="游ゴシック" panose="020B0400000000000000" pitchFamily="50" charset="-128"/>
              </a:rPr>
              <a:t>善行</a:t>
            </a:r>
            <a:r>
              <a:rPr lang="ja-JP" altLang="en-US" sz="6600" b="1" dirty="0">
                <a:ea typeface="游ゴシック" panose="020B0400000000000000" pitchFamily="50" charset="-128"/>
              </a:rPr>
              <a:t>は必要ない</a:t>
            </a:r>
            <a:endParaRPr lang="en-US" altLang="ja-JP" sz="6600" b="1" dirty="0">
              <a:ea typeface="游ゴシック" panose="020B0400000000000000" pitchFamily="50" charset="-128"/>
            </a:endParaRPr>
          </a:p>
        </p:txBody>
      </p:sp>
      <p:sp>
        <p:nvSpPr>
          <p:cNvPr id="7" name="テキスト ボックス 6"/>
          <p:cNvSpPr txBox="1"/>
          <p:nvPr/>
        </p:nvSpPr>
        <p:spPr>
          <a:xfrm>
            <a:off x="788411" y="4336543"/>
            <a:ext cx="7802136" cy="2123658"/>
          </a:xfrm>
          <a:prstGeom prst="rect">
            <a:avLst/>
          </a:prstGeom>
          <a:solidFill>
            <a:srgbClr val="FFFF00"/>
          </a:solidFill>
          <a:ln>
            <a:solidFill>
              <a:schemeClr val="tx2">
                <a:lumMod val="50000"/>
              </a:schemeClr>
            </a:solidFill>
          </a:ln>
        </p:spPr>
        <p:txBody>
          <a:bodyPr wrap="none" rtlCol="0">
            <a:spAutoFit/>
          </a:bodyPr>
          <a:lstStyle/>
          <a:p>
            <a:pPr algn="ctr"/>
            <a:r>
              <a:rPr kumimoji="1" lang="ja-JP" altLang="en-US" sz="6600" b="1" dirty="0">
                <a:latin typeface="游ゴシック" panose="020B0400000000000000" pitchFamily="50" charset="-128"/>
                <a:ea typeface="游ゴシック" panose="020B0400000000000000" pitchFamily="50" charset="-128"/>
              </a:rPr>
              <a:t>念仏よりもすぐれた</a:t>
            </a:r>
            <a:endParaRPr kumimoji="1" lang="en-US" altLang="ja-JP" sz="6600" b="1" dirty="0">
              <a:latin typeface="游ゴシック" panose="020B0400000000000000" pitchFamily="50" charset="-128"/>
              <a:ea typeface="游ゴシック" panose="020B0400000000000000" pitchFamily="50" charset="-128"/>
            </a:endParaRPr>
          </a:p>
          <a:p>
            <a:pPr algn="ctr"/>
            <a:r>
              <a:rPr kumimoji="1" lang="ja-JP" altLang="en-US" sz="6600" b="1" dirty="0">
                <a:solidFill>
                  <a:srgbClr val="FF0000"/>
                </a:solidFill>
                <a:latin typeface="游ゴシック" panose="020B0400000000000000" pitchFamily="50" charset="-128"/>
                <a:ea typeface="游ゴシック" panose="020B0400000000000000" pitchFamily="50" charset="-128"/>
              </a:rPr>
              <a:t>善行</a:t>
            </a:r>
            <a:r>
              <a:rPr kumimoji="1" lang="ja-JP" altLang="en-US" sz="6600" b="1" dirty="0">
                <a:latin typeface="游ゴシック" panose="020B0400000000000000" pitchFamily="50" charset="-128"/>
                <a:ea typeface="游ゴシック" panose="020B0400000000000000" pitchFamily="50" charset="-128"/>
              </a:rPr>
              <a:t>はないから</a:t>
            </a:r>
          </a:p>
        </p:txBody>
      </p:sp>
      <p:sp>
        <p:nvSpPr>
          <p:cNvPr id="6" name="テキスト ボックス 5"/>
          <p:cNvSpPr txBox="1"/>
          <p:nvPr/>
        </p:nvSpPr>
        <p:spPr>
          <a:xfrm>
            <a:off x="1363428" y="206319"/>
            <a:ext cx="6417141" cy="1754326"/>
          </a:xfrm>
          <a:prstGeom prst="rect">
            <a:avLst/>
          </a:prstGeom>
          <a:noFill/>
        </p:spPr>
        <p:txBody>
          <a:bodyPr wrap="none" rtlCol="0">
            <a:spAutoFit/>
          </a:bodyPr>
          <a:lstStyle/>
          <a:p>
            <a:pPr algn="ctr"/>
            <a:r>
              <a:rPr lang="ja-JP" altLang="en-US" sz="5400" b="1" dirty="0">
                <a:latin typeface="游ゴシック" panose="020B0400000000000000" pitchFamily="50" charset="-128"/>
                <a:ea typeface="游ゴシック" panose="020B0400000000000000" pitchFamily="50" charset="-128"/>
              </a:rPr>
              <a:t>本願の信心を</a:t>
            </a:r>
            <a:endParaRPr lang="en-US" altLang="ja-JP" sz="5400" b="1" dirty="0">
              <a:latin typeface="游ゴシック" panose="020B0400000000000000" pitchFamily="50" charset="-128"/>
              <a:ea typeface="游ゴシック" panose="020B0400000000000000" pitchFamily="50" charset="-128"/>
            </a:endParaRPr>
          </a:p>
          <a:p>
            <a:pPr algn="ctr"/>
            <a:r>
              <a:rPr lang="ja-JP" altLang="en-US" sz="5400" b="1" dirty="0">
                <a:latin typeface="游ゴシック" panose="020B0400000000000000" pitchFamily="50" charset="-128"/>
                <a:ea typeface="游ゴシック" panose="020B0400000000000000" pitchFamily="50" charset="-128"/>
              </a:rPr>
              <a:t>いただいたものは</a:t>
            </a:r>
            <a:r>
              <a:rPr lang="en-US" altLang="ja-JP" sz="5400" b="1" dirty="0">
                <a:latin typeface="游ゴシック" panose="020B0400000000000000" pitchFamily="50" charset="-128"/>
                <a:ea typeface="游ゴシック" panose="020B0400000000000000" pitchFamily="50" charset="-128"/>
              </a:rPr>
              <a:t>…</a:t>
            </a:r>
          </a:p>
        </p:txBody>
      </p:sp>
      <p:sp>
        <p:nvSpPr>
          <p:cNvPr id="8" name="右矢印 7">
            <a:extLst>
              <a:ext uri="{FF2B5EF4-FFF2-40B4-BE49-F238E27FC236}">
                <a16:creationId xmlns:a16="http://schemas.microsoft.com/office/drawing/2014/main" xmlns="" id="{3F606F9C-7BA0-4D81-807D-0EC861646649}"/>
              </a:ext>
            </a:extLst>
          </p:cNvPr>
          <p:cNvSpPr/>
          <p:nvPr/>
        </p:nvSpPr>
        <p:spPr>
          <a:xfrm rot="5400000">
            <a:off x="4163173" y="3090471"/>
            <a:ext cx="763103" cy="115212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spTree>
    <p:custDataLst>
      <p:tags r:id="rId1"/>
    </p:custDataLst>
    <p:extLst>
      <p:ext uri="{BB962C8B-B14F-4D97-AF65-F5344CB8AC3E}">
        <p14:creationId xmlns:p14="http://schemas.microsoft.com/office/powerpoint/2010/main" val="3967635219"/>
      </p:ext>
    </p:extLst>
  </p:cSld>
  <p:clrMapOvr>
    <a:masterClrMapping/>
  </p:clrMapOvr>
  <mc:AlternateContent xmlns:mc="http://schemas.openxmlformats.org/markup-compatibility/2006" xmlns:p14="http://schemas.microsoft.com/office/powerpoint/2010/main">
    <mc:Choice Requires="p14">
      <p:transition spd="med" p14:dur="700" advTm="39446">
        <p:fade/>
      </p:transition>
    </mc:Choice>
    <mc:Fallback xmlns="">
      <p:transition spd="med" advTm="3944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2000">
              <a:srgbClr val="FEEBDB"/>
            </a:gs>
            <a:gs pos="13000">
              <a:schemeClr val="bg1"/>
            </a:gs>
            <a:gs pos="100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971600" y="387177"/>
            <a:ext cx="7226594" cy="6334298"/>
          </a:xfrm>
          <a:prstGeom prst="rect">
            <a:avLst/>
          </a:prstGeom>
          <a:noFill/>
        </p:spPr>
        <p:txBody>
          <a:bodyPr vert="eaVert" wrap="square" rtlCol="0">
            <a:spAutoFit/>
          </a:bodyPr>
          <a:lstStyle/>
          <a:p>
            <a:pPr>
              <a:lnSpc>
                <a:spcPct val="130000"/>
              </a:lnSpc>
            </a:pPr>
            <a:r>
              <a:rPr lang="ja-JP" altLang="en-US" sz="3600" b="1" dirty="0">
                <a:ea typeface="游ゴシック" panose="020B0400000000000000" pitchFamily="50" charset="-128"/>
              </a:rPr>
              <a:t>阿弥陀仏の誓願の不可思議なはたらきにお救いいただいて、必ず浄土に往生するのであると信じて、念仏を称えようという思いがおこるとき、ただちに阿弥陀仏は、その光明の中に摂</a:t>
            </a:r>
            <a:r>
              <a:rPr lang="ja-JP" altLang="en-US" sz="3600" b="1" dirty="0" err="1">
                <a:ea typeface="游ゴシック" panose="020B0400000000000000" pitchFamily="50" charset="-128"/>
              </a:rPr>
              <a:t>め</a:t>
            </a:r>
            <a:r>
              <a:rPr lang="ja-JP" altLang="en-US" sz="3600" b="1" dirty="0">
                <a:ea typeface="游ゴシック" panose="020B0400000000000000" pitchFamily="50" charset="-128"/>
              </a:rPr>
              <a:t>取って決して捨てないという利益をお与えくださるのです。</a:t>
            </a:r>
            <a:endParaRPr lang="en-US" altLang="ja-JP" sz="3600" b="1" dirty="0">
              <a:ea typeface="游ゴシック" panose="020B0400000000000000" pitchFamily="50" charset="-128"/>
            </a:endParaRPr>
          </a:p>
          <a:p>
            <a:pPr>
              <a:lnSpc>
                <a:spcPct val="130000"/>
              </a:lnSpc>
            </a:pPr>
            <a:r>
              <a:rPr lang="ja-JP" altLang="en-US" sz="2800" b="1" dirty="0">
                <a:ea typeface="游ゴシック" panose="020B0400000000000000" pitchFamily="50" charset="-128"/>
              </a:rPr>
              <a:t>　　　　　　　　　　　（現代語訳）</a:t>
            </a:r>
            <a:endParaRPr kumimoji="1" lang="ja-JP" altLang="en-US" sz="2800" b="1" dirty="0">
              <a:ea typeface="游ゴシック" panose="020B0400000000000000" pitchFamily="50" charset="-128"/>
            </a:endParaRPr>
          </a:p>
        </p:txBody>
      </p:sp>
    </p:spTree>
    <p:extLst>
      <p:ext uri="{BB962C8B-B14F-4D97-AF65-F5344CB8AC3E}">
        <p14:creationId xmlns:p14="http://schemas.microsoft.com/office/powerpoint/2010/main" val="2022457175"/>
      </p:ext>
    </p:extLst>
  </p:cSld>
  <p:clrMapOvr>
    <a:masterClrMapping/>
  </p:clrMapOvr>
  <mc:AlternateContent xmlns:mc="http://schemas.openxmlformats.org/markup-compatibility/2006" xmlns:p14="http://schemas.microsoft.com/office/powerpoint/2010/main">
    <mc:Choice Requires="p14">
      <p:transition spd="med" p14:dur="700" advTm="27839">
        <p:fade/>
      </p:transition>
    </mc:Choice>
    <mc:Fallback xmlns="">
      <p:transition spd="med" advTm="2783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1522920" y="295028"/>
            <a:ext cx="7466659" cy="6552728"/>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阿弥陀さまの第</a:t>
            </a:r>
            <a:r>
              <a:rPr kumimoji="1" lang="ja-JP" altLang="en-US" sz="4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十八</a:t>
            </a: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願</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人々を</a:t>
            </a:r>
            <a:endParaRPr kumimoji="1" lang="en-US" altLang="ja-JP" sz="4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a:ea typeface="游ゴシック" panose="020B0400000000000000" pitchFamily="50" charset="-128"/>
                <a:cs typeface="+mn-cs"/>
              </a:rPr>
              <a:t>信じさ</a:t>
            </a:r>
            <a:r>
              <a:rPr kumimoji="1" lang="ja-JP" altLang="en-US" sz="4800" b="1" i="0" u="none" strike="noStrike" kern="1200" cap="none" spc="0" normalizeH="0" baseline="0" noProof="0" dirty="0">
                <a:ln>
                  <a:noFill/>
                </a:ln>
                <a:solidFill>
                  <a:srgbClr val="1F497D">
                    <a:lumMod val="60000"/>
                    <a:lumOff val="40000"/>
                  </a:srgbClr>
                </a:solidFill>
                <a:effectLst>
                  <a:outerShdw blurRad="38100" dist="38100" dir="2700000" algn="tl">
                    <a:srgbClr val="000000">
                      <a:alpha val="43137"/>
                    </a:srgbClr>
                  </a:outerShdw>
                </a:effectLst>
                <a:uLnTx/>
                <a:uFillTx/>
                <a:latin typeface="Calibri"/>
                <a:ea typeface="游ゴシック" panose="020B0400000000000000" pitchFamily="50" charset="-128"/>
                <a:cs typeface="+mn-cs"/>
              </a:rPr>
              <a:t>せ（信心）</a:t>
            </a:r>
            <a:endParaRPr kumimoji="1" lang="en-US" altLang="ja-JP" sz="4800" b="1" i="0" u="none" strike="noStrike" kern="1200" cap="none" spc="0" normalizeH="0" baseline="0" noProof="0" dirty="0">
              <a:ln>
                <a:noFill/>
              </a:ln>
              <a:solidFill>
                <a:srgbClr val="1F497D">
                  <a:lumMod val="60000"/>
                  <a:lumOff val="40000"/>
                </a:srgbClr>
              </a:solidFill>
              <a:effectLst>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游ゴシック" panose="020B0400000000000000" pitchFamily="50" charset="-128"/>
                <a:cs typeface="+mn-cs"/>
              </a:rPr>
              <a:t>念仏させて（念仏）</a:t>
            </a:r>
            <a:endParaRPr kumimoji="1" lang="en-US" altLang="ja-JP"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游ゴシック" panose="020B0400000000000000" pitchFamily="50" charset="-128"/>
                <a:cs typeface="+mn-cs"/>
              </a:rPr>
              <a:t>必ず浄土に往生させる　</a:t>
            </a:r>
            <a:endParaRPr kumimoji="1" lang="en-US" altLang="ja-JP" sz="4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游ゴシック" panose="020B0400000000000000" pitchFamily="50" charset="-128"/>
                <a:cs typeface="+mn-cs"/>
              </a:rPr>
              <a:t>　　　　　　（往生）</a:t>
            </a:r>
            <a:endParaRPr kumimoji="1" lang="en-US" altLang="ja-JP" sz="4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という願い</a:t>
            </a:r>
          </a:p>
        </p:txBody>
      </p:sp>
      <p:sp>
        <p:nvSpPr>
          <p:cNvPr id="2" name="正方形/長方形 1">
            <a:extLst>
              <a:ext uri="{FF2B5EF4-FFF2-40B4-BE49-F238E27FC236}">
                <a16:creationId xmlns:a16="http://schemas.microsoft.com/office/drawing/2014/main" xmlns="" id="{3D576B2E-9AA2-440E-AE01-FC9B4B8FA8CD}"/>
              </a:ext>
            </a:extLst>
          </p:cNvPr>
          <p:cNvSpPr/>
          <p:nvPr/>
        </p:nvSpPr>
        <p:spPr>
          <a:xfrm>
            <a:off x="4355976" y="188640"/>
            <a:ext cx="1008112" cy="60613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72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1855933427"/>
      </p:ext>
    </p:extLst>
  </p:cSld>
  <p:clrMapOvr>
    <a:masterClrMapping/>
  </p:clrMapOvr>
  <mc:AlternateContent xmlns:mc="http://schemas.openxmlformats.org/markup-compatibility/2006" xmlns:p14="http://schemas.microsoft.com/office/powerpoint/2010/main">
    <mc:Choice Requires="p14">
      <p:transition spd="med" p14:dur="700" advTm="28593">
        <p:fade/>
      </p:transition>
    </mc:Choice>
    <mc:Fallback xmlns="">
      <p:transition spd="med" advTm="285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9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楕円 12"/>
          <p:cNvSpPr/>
          <p:nvPr/>
        </p:nvSpPr>
        <p:spPr>
          <a:xfrm>
            <a:off x="422993" y="2012710"/>
            <a:ext cx="2231149" cy="1361058"/>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成就</a:t>
            </a:r>
          </a:p>
        </p:txBody>
      </p:sp>
      <p:sp>
        <p:nvSpPr>
          <p:cNvPr id="2" name="テキスト ボックス 1"/>
          <p:cNvSpPr txBox="1"/>
          <p:nvPr/>
        </p:nvSpPr>
        <p:spPr>
          <a:xfrm>
            <a:off x="542227" y="530261"/>
            <a:ext cx="2016224" cy="1015663"/>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本願</a:t>
            </a:r>
          </a:p>
        </p:txBody>
      </p:sp>
      <p:sp>
        <p:nvSpPr>
          <p:cNvPr id="5" name="テキスト ボックス 4"/>
          <p:cNvSpPr txBox="1"/>
          <p:nvPr/>
        </p:nvSpPr>
        <p:spPr>
          <a:xfrm>
            <a:off x="3564695" y="530261"/>
            <a:ext cx="3456384" cy="1015663"/>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第十八願</a:t>
            </a:r>
          </a:p>
        </p:txBody>
      </p:sp>
      <p:sp>
        <p:nvSpPr>
          <p:cNvPr id="3" name="右矢印 2"/>
          <p:cNvSpPr/>
          <p:nvPr/>
        </p:nvSpPr>
        <p:spPr>
          <a:xfrm rot="5400000">
            <a:off x="1298310" y="1472119"/>
            <a:ext cx="504056" cy="79476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72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sp>
        <p:nvSpPr>
          <p:cNvPr id="6" name="テキスト ボックス 5"/>
          <p:cNvSpPr txBox="1"/>
          <p:nvPr/>
        </p:nvSpPr>
        <p:spPr>
          <a:xfrm>
            <a:off x="539086" y="3862605"/>
            <a:ext cx="2016224" cy="1015663"/>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名号</a:t>
            </a:r>
          </a:p>
        </p:txBody>
      </p:sp>
      <p:sp>
        <p:nvSpPr>
          <p:cNvPr id="9" name="テキスト ボックス 8"/>
          <p:cNvSpPr txBox="1"/>
          <p:nvPr/>
        </p:nvSpPr>
        <p:spPr>
          <a:xfrm>
            <a:off x="3551403" y="3897377"/>
            <a:ext cx="3999897" cy="830997"/>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南無阿弥陀仏</a:t>
            </a:r>
          </a:p>
        </p:txBody>
      </p:sp>
      <p:sp>
        <p:nvSpPr>
          <p:cNvPr id="4" name="等号 3"/>
          <p:cNvSpPr/>
          <p:nvPr/>
        </p:nvSpPr>
        <p:spPr>
          <a:xfrm>
            <a:off x="2725966" y="750165"/>
            <a:ext cx="648072" cy="576064"/>
          </a:xfrm>
          <a:prstGeom prst="mathEqual">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72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sp>
        <p:nvSpPr>
          <p:cNvPr id="10" name="等号 9"/>
          <p:cNvSpPr/>
          <p:nvPr/>
        </p:nvSpPr>
        <p:spPr>
          <a:xfrm>
            <a:off x="2725966" y="4024844"/>
            <a:ext cx="648072" cy="576064"/>
          </a:xfrm>
          <a:prstGeom prst="mathEqual">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72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sp>
        <p:nvSpPr>
          <p:cNvPr id="14" name="右矢印 13"/>
          <p:cNvSpPr/>
          <p:nvPr/>
        </p:nvSpPr>
        <p:spPr>
          <a:xfrm rot="5400000">
            <a:off x="1298310" y="3162686"/>
            <a:ext cx="504056" cy="79476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72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sp>
        <p:nvSpPr>
          <p:cNvPr id="15" name="右矢印 14"/>
          <p:cNvSpPr/>
          <p:nvPr/>
        </p:nvSpPr>
        <p:spPr>
          <a:xfrm rot="5400000">
            <a:off x="1295169" y="4732915"/>
            <a:ext cx="504056" cy="79476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72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sp>
        <p:nvSpPr>
          <p:cNvPr id="16" name="テキスト ボックス 15"/>
          <p:cNvSpPr txBox="1"/>
          <p:nvPr/>
        </p:nvSpPr>
        <p:spPr>
          <a:xfrm>
            <a:off x="3380778" y="5450636"/>
            <a:ext cx="3499151" cy="1015663"/>
          </a:xfrm>
          <a:prstGeom prst="rect">
            <a:avLst/>
          </a:prstGeom>
          <a:noFill/>
          <a:ln w="381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称名念仏</a:t>
            </a:r>
            <a:endParaRPr kumimoji="1" lang="ja-JP" altLang="en-US" sz="6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楕円 16"/>
          <p:cNvSpPr/>
          <p:nvPr/>
        </p:nvSpPr>
        <p:spPr>
          <a:xfrm>
            <a:off x="790718" y="5483590"/>
            <a:ext cx="1512957" cy="105510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4BACC6">
                    <a:lumMod val="50000"/>
                  </a:srgbClr>
                </a:solidFill>
                <a:effectLst/>
                <a:uLnTx/>
                <a:uFillTx/>
                <a:latin typeface="游ゴシック" panose="020B0400000000000000" pitchFamily="50" charset="-128"/>
                <a:ea typeface="游ゴシック" panose="020B0400000000000000" pitchFamily="50" charset="-128"/>
                <a:cs typeface="+mn-cs"/>
              </a:rPr>
              <a:t>私</a:t>
            </a:r>
          </a:p>
        </p:txBody>
      </p:sp>
      <p:sp>
        <p:nvSpPr>
          <p:cNvPr id="18" name="右矢印 17"/>
          <p:cNvSpPr/>
          <p:nvPr/>
        </p:nvSpPr>
        <p:spPr>
          <a:xfrm>
            <a:off x="2391654" y="5688961"/>
            <a:ext cx="772444" cy="64436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72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sp>
        <p:nvSpPr>
          <p:cNvPr id="19" name="等号 18"/>
          <p:cNvSpPr/>
          <p:nvPr/>
        </p:nvSpPr>
        <p:spPr>
          <a:xfrm>
            <a:off x="2725343" y="2409447"/>
            <a:ext cx="648072" cy="576064"/>
          </a:xfrm>
          <a:prstGeom prst="mathEqual">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72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sp>
        <p:nvSpPr>
          <p:cNvPr id="20" name="テキスト ボックス 19"/>
          <p:cNvSpPr txBox="1"/>
          <p:nvPr/>
        </p:nvSpPr>
        <p:spPr>
          <a:xfrm>
            <a:off x="3562467" y="2186856"/>
            <a:ext cx="2641611" cy="1015663"/>
          </a:xfrm>
          <a:prstGeom prst="rect">
            <a:avLst/>
          </a:prstGeom>
          <a:solidFill>
            <a:schemeClr val="accent5">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本願力</a:t>
            </a:r>
          </a:p>
        </p:txBody>
      </p:sp>
      <p:sp>
        <p:nvSpPr>
          <p:cNvPr id="22" name="等号 21"/>
          <p:cNvSpPr/>
          <p:nvPr/>
        </p:nvSpPr>
        <p:spPr>
          <a:xfrm rot="5400000">
            <a:off x="4634595" y="3261916"/>
            <a:ext cx="648072" cy="576064"/>
          </a:xfrm>
          <a:prstGeom prst="mathEqual">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72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sp>
        <p:nvSpPr>
          <p:cNvPr id="21" name="テキスト ボックス 20"/>
          <p:cNvSpPr txBox="1"/>
          <p:nvPr/>
        </p:nvSpPr>
        <p:spPr>
          <a:xfrm>
            <a:off x="7660945" y="126348"/>
            <a:ext cx="1408716" cy="5003948"/>
          </a:xfrm>
          <a:prstGeom prst="rect">
            <a:avLst/>
          </a:prstGeom>
          <a:noFill/>
          <a:ln w="57150">
            <a:solidFill>
              <a:srgbClr val="FF0000"/>
            </a:solidFill>
          </a:ln>
        </p:spPr>
        <p:txBody>
          <a:bodyPr vert="eaVert" wrap="square" rtlCol="0">
            <a:no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5400" b="1" i="0" u="none" strike="noStrike" kern="1200" cap="none" spc="0" normalizeH="0" baseline="0" noProof="0" dirty="0">
                <a:ln>
                  <a:noFill/>
                </a:ln>
                <a:effectLst/>
                <a:uLnTx/>
                <a:uFillTx/>
                <a:latin typeface="ＭＳ Ｐゴシック" panose="020B0600070205080204" pitchFamily="50" charset="-128"/>
                <a:ea typeface="游ゴシック" panose="020B0400000000000000" pitchFamily="50" charset="-128"/>
                <a:cs typeface="+mn-cs"/>
              </a:rPr>
              <a:t>名号と称名念仏</a:t>
            </a:r>
            <a:endParaRPr kumimoji="1" lang="en-US" altLang="ja-JP" sz="54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Tree>
    <p:custDataLst>
      <p:tags r:id="rId1"/>
    </p:custDataLst>
    <p:extLst>
      <p:ext uri="{BB962C8B-B14F-4D97-AF65-F5344CB8AC3E}">
        <p14:creationId xmlns:p14="http://schemas.microsoft.com/office/powerpoint/2010/main" val="1025110022"/>
      </p:ext>
    </p:extLst>
  </p:cSld>
  <p:clrMapOvr>
    <a:masterClrMapping/>
  </p:clrMapOvr>
  <mc:AlternateContent xmlns:mc="http://schemas.openxmlformats.org/markup-compatibility/2006" xmlns:p14="http://schemas.microsoft.com/office/powerpoint/2010/main">
    <mc:Choice Requires="p14">
      <p:transition spd="med" p14:dur="700" advTm="63855">
        <p:fade/>
      </p:transition>
    </mc:Choice>
    <mc:Fallback xmlns="">
      <p:transition spd="med" advTm="6385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par>
                          <p:cTn id="72" fill="hold">
                            <p:stCondLst>
                              <p:cond delay="50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5" grpId="0" animBg="1"/>
      <p:bldP spid="3" grpId="0" animBg="1"/>
      <p:bldP spid="6" grpId="0" animBg="1"/>
      <p:bldP spid="9" grpId="0" animBg="1"/>
      <p:bldP spid="4" grpId="0" animBg="1"/>
      <p:bldP spid="10" grpId="0" animBg="1"/>
      <p:bldP spid="14" grpId="0" animBg="1"/>
      <p:bldP spid="15" grpId="0" animBg="1"/>
      <p:bldP spid="16" grpId="0" animBg="1"/>
      <p:bldP spid="17" grpId="0" animBg="1"/>
      <p:bldP spid="18" grpId="0" animBg="1"/>
      <p:bldP spid="19" grpId="0" animBg="1"/>
      <p:bldP spid="20" grpId="0" animBg="1"/>
      <p:bldP spid="22"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869165" y="285889"/>
            <a:ext cx="3455856" cy="1015663"/>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称名念仏</a:t>
            </a:r>
          </a:p>
        </p:txBody>
      </p:sp>
      <p:sp>
        <p:nvSpPr>
          <p:cNvPr id="7" name="テキスト ボックス 6"/>
          <p:cNvSpPr txBox="1"/>
          <p:nvPr/>
        </p:nvSpPr>
        <p:spPr>
          <a:xfrm>
            <a:off x="766991" y="4077072"/>
            <a:ext cx="7909465" cy="2308324"/>
          </a:xfrm>
          <a:prstGeom prst="rect">
            <a:avLst/>
          </a:prstGeom>
          <a:noFill/>
          <a:ln w="571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衆生が浄土に往生して、仏になるための必要な功徳がすべておさめられている。</a:t>
            </a:r>
          </a:p>
        </p:txBody>
      </p:sp>
      <p:sp>
        <p:nvSpPr>
          <p:cNvPr id="5" name="テキスト ボックス 4"/>
          <p:cNvSpPr txBox="1"/>
          <p:nvPr/>
        </p:nvSpPr>
        <p:spPr>
          <a:xfrm>
            <a:off x="560839" y="2102025"/>
            <a:ext cx="8346217" cy="1015663"/>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名号</a:t>
            </a:r>
            <a:r>
              <a:rPr kumimoji="1" lang="ja-JP" altLang="en-US" sz="6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（南無阿弥陀仏）</a:t>
            </a:r>
          </a:p>
        </p:txBody>
      </p:sp>
      <p:sp>
        <p:nvSpPr>
          <p:cNvPr id="8" name="下矢印 7"/>
          <p:cNvSpPr/>
          <p:nvPr/>
        </p:nvSpPr>
        <p:spPr>
          <a:xfrm>
            <a:off x="3744294" y="3286221"/>
            <a:ext cx="1601822" cy="50405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 name="下矢印 7">
            <a:extLst>
              <a:ext uri="{FF2B5EF4-FFF2-40B4-BE49-F238E27FC236}">
                <a16:creationId xmlns:a16="http://schemas.microsoft.com/office/drawing/2014/main" xmlns="" id="{4A15F853-7A3A-293E-9461-5AA881817150}"/>
              </a:ext>
            </a:extLst>
          </p:cNvPr>
          <p:cNvSpPr/>
          <p:nvPr/>
        </p:nvSpPr>
        <p:spPr>
          <a:xfrm>
            <a:off x="3710758" y="1449760"/>
            <a:ext cx="1601822" cy="50405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Tree>
    <p:custDataLst>
      <p:tags r:id="rId1"/>
    </p:custDataLst>
    <p:extLst>
      <p:ext uri="{BB962C8B-B14F-4D97-AF65-F5344CB8AC3E}">
        <p14:creationId xmlns:p14="http://schemas.microsoft.com/office/powerpoint/2010/main" val="1535797897"/>
      </p:ext>
    </p:extLst>
  </p:cSld>
  <p:clrMapOvr>
    <a:masterClrMapping/>
  </p:clrMapOvr>
  <mc:AlternateContent xmlns:mc="http://schemas.openxmlformats.org/markup-compatibility/2006" xmlns:p14="http://schemas.microsoft.com/office/powerpoint/2010/main">
    <mc:Choice Requires="p14">
      <p:transition spd="med" p14:dur="700" advTm="33192">
        <p:fade/>
      </p:transition>
    </mc:Choice>
    <mc:Fallback xmlns="">
      <p:transition spd="med" advTm="3319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1"/>
                            </p:stCondLst>
                            <p:childTnLst>
                              <p:par>
                                <p:cTn id="18" presetID="4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8" grpId="0" animBg="1"/>
      <p:bldP spid="6"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79512" y="3936585"/>
            <a:ext cx="8784976" cy="2585323"/>
          </a:xfrm>
          <a:prstGeom prst="rect">
            <a:avLst/>
          </a:prstGeom>
          <a:noFill/>
          <a:ln w="762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念仏の行者は、無上の功徳を身に得たのであり、もはや他の善根功徳は不要。</a:t>
            </a:r>
          </a:p>
        </p:txBody>
      </p:sp>
      <p:sp>
        <p:nvSpPr>
          <p:cNvPr id="10" name="テキスト ボックス 9"/>
          <p:cNvSpPr txBox="1"/>
          <p:nvPr/>
        </p:nvSpPr>
        <p:spPr>
          <a:xfrm>
            <a:off x="2869165" y="285889"/>
            <a:ext cx="3455856" cy="1015663"/>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称名念仏</a:t>
            </a:r>
          </a:p>
        </p:txBody>
      </p:sp>
      <p:sp>
        <p:nvSpPr>
          <p:cNvPr id="11" name="次の値と等しい 1">
            <a:extLst>
              <a:ext uri="{FF2B5EF4-FFF2-40B4-BE49-F238E27FC236}">
                <a16:creationId xmlns:a16="http://schemas.microsoft.com/office/drawing/2014/main" xmlns="" id="{8C4C6875-4444-4062-AC31-17D09D7B38CF}"/>
              </a:ext>
            </a:extLst>
          </p:cNvPr>
          <p:cNvSpPr/>
          <p:nvPr/>
        </p:nvSpPr>
        <p:spPr>
          <a:xfrm rot="5400000">
            <a:off x="4139668" y="1074694"/>
            <a:ext cx="792088" cy="126257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2" name="テキスト ボックス 11"/>
          <p:cNvSpPr txBox="1"/>
          <p:nvPr/>
        </p:nvSpPr>
        <p:spPr>
          <a:xfrm>
            <a:off x="560839" y="2102025"/>
            <a:ext cx="8346217" cy="1015663"/>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名号</a:t>
            </a:r>
            <a:r>
              <a:rPr kumimoji="1" lang="ja-JP" altLang="en-US" sz="6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（南無阿弥陀仏）</a:t>
            </a:r>
          </a:p>
        </p:txBody>
      </p:sp>
      <p:sp>
        <p:nvSpPr>
          <p:cNvPr id="13" name="下矢印 12"/>
          <p:cNvSpPr/>
          <p:nvPr/>
        </p:nvSpPr>
        <p:spPr>
          <a:xfrm>
            <a:off x="3744294" y="3286221"/>
            <a:ext cx="1601822" cy="50405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Tree>
    <p:custDataLst>
      <p:tags r:id="rId1"/>
    </p:custDataLst>
    <p:extLst>
      <p:ext uri="{BB962C8B-B14F-4D97-AF65-F5344CB8AC3E}">
        <p14:creationId xmlns:p14="http://schemas.microsoft.com/office/powerpoint/2010/main" val="4128458110"/>
      </p:ext>
    </p:extLst>
  </p:cSld>
  <p:clrMapOvr>
    <a:masterClrMapping/>
  </p:clrMapOvr>
  <mc:AlternateContent xmlns:mc="http://schemas.openxmlformats.org/markup-compatibility/2006" xmlns:p14="http://schemas.microsoft.com/office/powerpoint/2010/main">
    <mc:Choice Requires="p14">
      <p:transition spd="med" p14:dur="700" advTm="32280">
        <p:fade/>
      </p:transition>
    </mc:Choice>
    <mc:Fallback xmlns="">
      <p:transition spd="med" advTm="3228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70932" y="2032759"/>
            <a:ext cx="7802136" cy="1107996"/>
          </a:xfrm>
          <a:prstGeom prst="rect">
            <a:avLst/>
          </a:prstGeom>
          <a:noFill/>
          <a:ln w="57150">
            <a:solidFill>
              <a:srgbClr val="FF0000"/>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他の</a:t>
            </a:r>
            <a:r>
              <a:rPr kumimoji="1" lang="ja-JP" altLang="en-US" sz="66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善</a:t>
            </a:r>
            <a:r>
              <a:rPr kumimoji="1" lang="ja-JP" altLang="en-US" sz="66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も要にあらず</a:t>
            </a:r>
            <a:endParaRPr kumimoji="1" lang="en-US" altLang="ja-JP" sz="66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
        <p:nvSpPr>
          <p:cNvPr id="7" name="テキスト ボックス 6"/>
          <p:cNvSpPr txBox="1"/>
          <p:nvPr/>
        </p:nvSpPr>
        <p:spPr>
          <a:xfrm>
            <a:off x="1709677" y="3953589"/>
            <a:ext cx="5724644" cy="2585323"/>
          </a:xfrm>
          <a:prstGeom prst="rect">
            <a:avLst/>
          </a:prstGeom>
          <a:solidFill>
            <a:srgbClr val="FFFF00"/>
          </a:solidFill>
          <a:ln>
            <a:solidFill>
              <a:schemeClr val="tx2">
                <a:lumMod val="50000"/>
              </a:schemeClr>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仏になるために</a:t>
            </a:r>
            <a:endParaRPr kumimoji="1" lang="en-US" altLang="ja-JP"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念仏以外の</a:t>
            </a:r>
            <a:r>
              <a:rPr kumimoji="1" lang="ja-JP" altLang="en-US" sz="5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善行</a:t>
            </a: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は</a:t>
            </a:r>
            <a:endParaRPr kumimoji="1" lang="en-US" altLang="ja-JP"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必要ない</a:t>
            </a:r>
            <a:endPar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 name="テキスト ボックス 5"/>
          <p:cNvSpPr txBox="1"/>
          <p:nvPr/>
        </p:nvSpPr>
        <p:spPr>
          <a:xfrm>
            <a:off x="1363428" y="206319"/>
            <a:ext cx="6417141" cy="175432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本願の信心を</a:t>
            </a:r>
            <a:endParaRPr kumimoji="1" lang="en-US" altLang="ja-JP"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いただいたものは</a:t>
            </a:r>
            <a:r>
              <a:rPr kumimoji="1" lang="en-US" altLang="ja-JP"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sp>
        <p:nvSpPr>
          <p:cNvPr id="8" name="右矢印 7">
            <a:extLst>
              <a:ext uri="{FF2B5EF4-FFF2-40B4-BE49-F238E27FC236}">
                <a16:creationId xmlns:a16="http://schemas.microsoft.com/office/drawing/2014/main" xmlns="" id="{3F606F9C-7BA0-4D81-807D-0EC861646649}"/>
              </a:ext>
            </a:extLst>
          </p:cNvPr>
          <p:cNvSpPr/>
          <p:nvPr/>
        </p:nvSpPr>
        <p:spPr>
          <a:xfrm rot="5400000">
            <a:off x="4262455" y="3090173"/>
            <a:ext cx="619085" cy="89137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custDataLst>
      <p:tags r:id="rId1"/>
    </p:custDataLst>
    <p:extLst>
      <p:ext uri="{BB962C8B-B14F-4D97-AF65-F5344CB8AC3E}">
        <p14:creationId xmlns:p14="http://schemas.microsoft.com/office/powerpoint/2010/main" val="2691358849"/>
      </p:ext>
    </p:extLst>
  </p:cSld>
  <p:clrMapOvr>
    <a:masterClrMapping/>
  </p:clrMapOvr>
  <mc:AlternateContent xmlns:mc="http://schemas.openxmlformats.org/markup-compatibility/2006" xmlns:p14="http://schemas.microsoft.com/office/powerpoint/2010/main">
    <mc:Choice Requires="p14">
      <p:transition spd="med" p14:dur="700" advTm="29887">
        <p:fade/>
      </p:transition>
    </mc:Choice>
    <mc:Fallback xmlns="">
      <p:transition spd="med" advTm="2988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70932" y="2032759"/>
            <a:ext cx="7802136" cy="1107996"/>
          </a:xfrm>
          <a:prstGeom prst="rect">
            <a:avLst/>
          </a:prstGeom>
          <a:noFill/>
          <a:ln w="57150">
            <a:solidFill>
              <a:srgbClr val="FF0000"/>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他の</a:t>
            </a:r>
            <a:r>
              <a:rPr kumimoji="1" lang="ja-JP" altLang="en-US" sz="66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善</a:t>
            </a:r>
            <a:r>
              <a:rPr kumimoji="1" lang="ja-JP" altLang="en-US" sz="66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も要にあらず</a:t>
            </a:r>
            <a:endParaRPr kumimoji="1" lang="en-US" altLang="ja-JP" sz="66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
        <p:nvSpPr>
          <p:cNvPr id="7" name="テキスト ボックス 6"/>
          <p:cNvSpPr txBox="1"/>
          <p:nvPr/>
        </p:nvSpPr>
        <p:spPr>
          <a:xfrm>
            <a:off x="1071271" y="4264324"/>
            <a:ext cx="7001454" cy="2123658"/>
          </a:xfrm>
          <a:prstGeom prst="rect">
            <a:avLst/>
          </a:prstGeom>
          <a:solidFill>
            <a:srgbClr val="FFFF00"/>
          </a:solidFill>
          <a:ln>
            <a:solidFill>
              <a:schemeClr val="tx2">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本願の</a:t>
            </a:r>
            <a:r>
              <a:rPr kumimoji="1" lang="ja-JP" altLang="en-US" sz="6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絶対性</a:t>
            </a:r>
            <a:endParaRPr kumimoji="1" lang="en-US" altLang="ja-JP" sz="6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（確かな救い）</a:t>
            </a:r>
          </a:p>
        </p:txBody>
      </p:sp>
      <p:sp>
        <p:nvSpPr>
          <p:cNvPr id="6" name="テキスト ボックス 5"/>
          <p:cNvSpPr txBox="1"/>
          <p:nvPr/>
        </p:nvSpPr>
        <p:spPr>
          <a:xfrm>
            <a:off x="1363428" y="206319"/>
            <a:ext cx="6417141" cy="175432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本願の信心を</a:t>
            </a:r>
            <a:endParaRPr kumimoji="1" lang="en-US" altLang="ja-JP"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いただいたものは</a:t>
            </a:r>
            <a:r>
              <a:rPr kumimoji="1" lang="en-US" altLang="ja-JP"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sp>
        <p:nvSpPr>
          <p:cNvPr id="2" name="右矢印 7">
            <a:extLst>
              <a:ext uri="{FF2B5EF4-FFF2-40B4-BE49-F238E27FC236}">
                <a16:creationId xmlns:a16="http://schemas.microsoft.com/office/drawing/2014/main" xmlns="" id="{8CBABBA0-03D2-C4FE-5E1E-1F67FD3ACF9E}"/>
              </a:ext>
            </a:extLst>
          </p:cNvPr>
          <p:cNvSpPr/>
          <p:nvPr/>
        </p:nvSpPr>
        <p:spPr>
          <a:xfrm rot="5400000">
            <a:off x="4262455" y="3090173"/>
            <a:ext cx="619085" cy="89137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custDataLst>
      <p:tags r:id="rId1"/>
    </p:custDataLst>
    <p:extLst>
      <p:ext uri="{BB962C8B-B14F-4D97-AF65-F5344CB8AC3E}">
        <p14:creationId xmlns:p14="http://schemas.microsoft.com/office/powerpoint/2010/main" val="1675647231"/>
      </p:ext>
    </p:extLst>
  </p:cSld>
  <p:clrMapOvr>
    <a:masterClrMapping/>
  </p:clrMapOvr>
  <mc:AlternateContent xmlns:mc="http://schemas.openxmlformats.org/markup-compatibility/2006" xmlns:p14="http://schemas.microsoft.com/office/powerpoint/2010/main">
    <mc:Choice Requires="p14">
      <p:transition spd="med" p14:dur="700" advTm="43363">
        <p:fade/>
      </p:transition>
    </mc:Choice>
    <mc:Fallback xmlns="">
      <p:transition spd="med" advTm="4336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882881" y="295028"/>
            <a:ext cx="8106835" cy="6552728"/>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第一条・第三段</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しかれば、本願を信ぜんには、</a:t>
            </a:r>
            <a:r>
              <a:rPr kumimoji="1" lang="ja-JP" altLang="en-US" sz="4400" b="1" i="0" u="none" strike="noStrike" kern="1200" cap="none" spc="0" normalizeH="0" baseline="0" noProof="0" dirty="0">
                <a:ln>
                  <a:noFill/>
                </a:ln>
                <a:effectLst/>
                <a:uLnTx/>
                <a:uFillTx/>
                <a:latin typeface="Calibri"/>
                <a:ea typeface="游ゴシック" panose="020B0400000000000000" pitchFamily="50" charset="-128"/>
                <a:cs typeface="+mn-cs"/>
              </a:rPr>
              <a:t>他の善も要にあらず、念仏にまさるべき善</a:t>
            </a:r>
            <a:r>
              <a:rPr kumimoji="1" lang="ja-JP" altLang="en-US" sz="4400" b="1" i="0" u="none" strike="noStrike" kern="1200" cap="none" spc="0" normalizeH="0" baseline="0" noProof="0" dirty="0" err="1">
                <a:ln>
                  <a:noFill/>
                </a:ln>
                <a:effectLst/>
                <a:uLnTx/>
                <a:uFillTx/>
                <a:latin typeface="Calibri"/>
                <a:ea typeface="游ゴシック" panose="020B0400000000000000" pitchFamily="50" charset="-128"/>
                <a:cs typeface="+mn-cs"/>
              </a:rPr>
              <a:t>なきゆゑに</a:t>
            </a:r>
            <a:r>
              <a:rPr kumimoji="1" lang="ja-JP" altLang="en-US" sz="4400" b="1" i="0" u="none" strike="noStrike" kern="1200" cap="none" spc="0" normalizeH="0" baseline="0" noProof="0" dirty="0">
                <a:ln>
                  <a:noFill/>
                </a:ln>
                <a:effectLst/>
                <a:uLnTx/>
                <a:uFillTx/>
                <a:latin typeface="Calibri"/>
                <a:ea typeface="游ゴシック" panose="020B0400000000000000" pitchFamily="50" charset="-128"/>
                <a:cs typeface="+mn-cs"/>
              </a:rPr>
              <a:t>。</a:t>
            </a:r>
            <a:r>
              <a:rPr kumimoji="1" lang="ja-JP" altLang="en-US"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悪をも</a:t>
            </a:r>
            <a:r>
              <a:rPr kumimoji="1" lang="ja-JP" altLang="en-US" sz="4400" b="1" i="0" u="none" strike="noStrike" kern="1200" cap="none" spc="0" normalizeH="0" baseline="0" noProof="0" dirty="0" err="1">
                <a:ln>
                  <a:noFill/>
                </a:ln>
                <a:solidFill>
                  <a:srgbClr val="FF0000"/>
                </a:solidFill>
                <a:effectLst/>
                <a:uLnTx/>
                <a:uFillTx/>
                <a:latin typeface="Calibri"/>
                <a:ea typeface="游ゴシック" panose="020B0400000000000000" pitchFamily="50" charset="-128"/>
                <a:cs typeface="+mn-cs"/>
              </a:rPr>
              <a:t>お</a:t>
            </a:r>
            <a:r>
              <a:rPr kumimoji="1" lang="ja-JP" altLang="en-US"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そるべからず、弥陀の本願をさまたぐるほどの悪なきゆゑに</a:t>
            </a: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と云々。</a:t>
            </a:r>
            <a:endParaRPr kumimoji="1" lang="ja-JP" altLang="en-US" sz="4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Tree>
    <p:extLst>
      <p:ext uri="{BB962C8B-B14F-4D97-AF65-F5344CB8AC3E}">
        <p14:creationId xmlns:p14="http://schemas.microsoft.com/office/powerpoint/2010/main" val="2689608987"/>
      </p:ext>
    </p:extLst>
  </p:cSld>
  <p:clrMapOvr>
    <a:masterClrMapping/>
  </p:clrMapOvr>
  <mc:AlternateContent xmlns:mc="http://schemas.openxmlformats.org/markup-compatibility/2006" xmlns:p14="http://schemas.microsoft.com/office/powerpoint/2010/main">
    <mc:Choice Requires="p14">
      <p:transition spd="med" p14:dur="700" advTm="29152">
        <p:fade/>
      </p:transition>
    </mc:Choice>
    <mc:Fallback xmlns="">
      <p:transition spd="med" advTm="29152">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2787" y="2198594"/>
            <a:ext cx="3667983" cy="4473150"/>
          </a:xfrm>
          <a:prstGeom prst="rect">
            <a:avLst/>
          </a:prstGeom>
        </p:spPr>
      </p:pic>
      <p:sp>
        <p:nvSpPr>
          <p:cNvPr id="4" name="角丸四角形 3"/>
          <p:cNvSpPr/>
          <p:nvPr/>
        </p:nvSpPr>
        <p:spPr>
          <a:xfrm>
            <a:off x="1087995" y="340364"/>
            <a:ext cx="7217566" cy="1859582"/>
          </a:xfrm>
          <a:prstGeom prst="roundRect">
            <a:avLst/>
          </a:prstGeom>
          <a:solidFill>
            <a:srgbClr val="00B0F0"/>
          </a:solidFill>
          <a:ln>
            <a:solidFill>
              <a:srgbClr val="78FADB"/>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defRPr/>
            </a:pPr>
            <a:r>
              <a:rPr lang="ja-JP" altLang="en-US" sz="4800" b="1" dirty="0">
                <a:solidFill>
                  <a:prstClr val="black"/>
                </a:solidFill>
                <a:effectLst>
                  <a:glow rad="177800">
                    <a:prstClr val="white"/>
                  </a:glow>
                </a:effectLst>
                <a:ea typeface="游ゴシック" panose="020B0400000000000000" pitchFamily="50" charset="-128"/>
              </a:rPr>
              <a:t>私のような欲深い人間は</a:t>
            </a:r>
            <a:endParaRPr lang="en-US" altLang="ja-JP" sz="4800" b="1" dirty="0">
              <a:solidFill>
                <a:prstClr val="black"/>
              </a:solidFill>
              <a:effectLst>
                <a:glow rad="177800">
                  <a:prstClr val="white"/>
                </a:glow>
              </a:effectLst>
              <a:ea typeface="游ゴシック" panose="020B0400000000000000" pitchFamily="50" charset="-128"/>
            </a:endParaRPr>
          </a:p>
          <a:p>
            <a:pPr lvl="0" algn="ctr">
              <a:defRPr/>
            </a:pPr>
            <a:r>
              <a:rPr lang="ja-JP" altLang="en-US" sz="4800" b="1" dirty="0">
                <a:solidFill>
                  <a:prstClr val="black"/>
                </a:solidFill>
                <a:effectLst>
                  <a:glow rad="177800">
                    <a:prstClr val="white"/>
                  </a:glow>
                </a:effectLst>
                <a:ea typeface="游ゴシック" panose="020B0400000000000000" pitchFamily="50" charset="-128"/>
              </a:rPr>
              <a:t>救われないのでは</a:t>
            </a:r>
            <a:r>
              <a:rPr lang="en-US" altLang="ja-JP" sz="4800" b="1" dirty="0">
                <a:solidFill>
                  <a:prstClr val="black"/>
                </a:solidFill>
                <a:effectLst>
                  <a:glow rad="177800">
                    <a:prstClr val="white"/>
                  </a:glow>
                </a:effectLst>
                <a:ea typeface="游ゴシック" panose="020B0400000000000000" pitchFamily="50" charset="-128"/>
              </a:rPr>
              <a:t>…</a:t>
            </a:r>
          </a:p>
        </p:txBody>
      </p:sp>
      <p:sp>
        <p:nvSpPr>
          <p:cNvPr id="5" name="円/楕円 4"/>
          <p:cNvSpPr/>
          <p:nvPr/>
        </p:nvSpPr>
        <p:spPr>
          <a:xfrm>
            <a:off x="1835696" y="2348880"/>
            <a:ext cx="1027091" cy="576064"/>
          </a:xfrm>
          <a:prstGeom prst="ellipse">
            <a:avLst/>
          </a:prstGeom>
          <a:solidFill>
            <a:srgbClr val="00B0F0"/>
          </a:solidFill>
          <a:ln>
            <a:solidFill>
              <a:srgbClr val="78FADB"/>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dirty="0">
              <a:solidFill>
                <a:srgbClr val="FF0000"/>
              </a:solidFill>
              <a:ea typeface="ＤＨＰ平成明朝体W7" panose="02010601000101010101" pitchFamily="2" charset="-128"/>
            </a:endParaRPr>
          </a:p>
        </p:txBody>
      </p:sp>
      <p:sp>
        <p:nvSpPr>
          <p:cNvPr id="6" name="円/楕円 5"/>
          <p:cNvSpPr/>
          <p:nvPr/>
        </p:nvSpPr>
        <p:spPr>
          <a:xfrm>
            <a:off x="2627784" y="3093909"/>
            <a:ext cx="599787" cy="407099"/>
          </a:xfrm>
          <a:prstGeom prst="ellipse">
            <a:avLst/>
          </a:prstGeom>
          <a:solidFill>
            <a:srgbClr val="00B0F0"/>
          </a:solidFill>
          <a:ln>
            <a:solidFill>
              <a:srgbClr val="78FADB"/>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dirty="0">
              <a:solidFill>
                <a:srgbClr val="FF0000"/>
              </a:solidFill>
              <a:ea typeface="ＤＨＰ平成明朝体W7" panose="02010601000101010101" pitchFamily="2" charset="-128"/>
            </a:endParaRPr>
          </a:p>
        </p:txBody>
      </p:sp>
    </p:spTree>
    <p:custDataLst>
      <p:tags r:id="rId1"/>
    </p:custDataLst>
    <p:extLst>
      <p:ext uri="{BB962C8B-B14F-4D97-AF65-F5344CB8AC3E}">
        <p14:creationId xmlns:p14="http://schemas.microsoft.com/office/powerpoint/2010/main" val="3435242741"/>
      </p:ext>
    </p:extLst>
  </p:cSld>
  <p:clrMapOvr>
    <a:masterClrMapping/>
  </p:clrMapOvr>
  <mc:AlternateContent xmlns:mc="http://schemas.openxmlformats.org/markup-compatibility/2006" xmlns:p14="http://schemas.microsoft.com/office/powerpoint/2010/main">
    <mc:Choice Requires="p14">
      <p:transition spd="med" p14:dur="700" advTm="37014">
        <p:fade/>
      </p:transition>
    </mc:Choice>
    <mc:Fallback xmlns="">
      <p:transition spd="med" advTm="3701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7741" y="2032759"/>
            <a:ext cx="8648521" cy="1107996"/>
          </a:xfrm>
          <a:prstGeom prst="rect">
            <a:avLst/>
          </a:prstGeom>
          <a:noFill/>
          <a:ln w="57150">
            <a:solidFill>
              <a:srgbClr val="FF0000"/>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悪</a:t>
            </a:r>
            <a:r>
              <a:rPr kumimoji="1" lang="ja-JP" altLang="en-US" sz="66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をもおそるべからず</a:t>
            </a:r>
            <a:endParaRPr kumimoji="1" lang="en-US" altLang="ja-JP" sz="66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
        <p:nvSpPr>
          <p:cNvPr id="7" name="テキスト ボックス 6"/>
          <p:cNvSpPr txBox="1"/>
          <p:nvPr/>
        </p:nvSpPr>
        <p:spPr>
          <a:xfrm>
            <a:off x="788411" y="4336543"/>
            <a:ext cx="7802136" cy="2123658"/>
          </a:xfrm>
          <a:prstGeom prst="rect">
            <a:avLst/>
          </a:prstGeom>
          <a:solidFill>
            <a:srgbClr val="FFFF00"/>
          </a:solidFill>
          <a:ln>
            <a:solidFill>
              <a:schemeClr val="tx2">
                <a:lumMod val="50000"/>
              </a:schemeClr>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弥陀の本願を妨げる</a:t>
            </a:r>
            <a:endParaRPr kumimoji="1" lang="en-US" altLang="ja-JP" sz="6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悪行</a:t>
            </a:r>
            <a:r>
              <a:rPr kumimoji="1" lang="ja-JP" altLang="en-US" sz="6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はないから</a:t>
            </a:r>
          </a:p>
        </p:txBody>
      </p:sp>
      <p:sp>
        <p:nvSpPr>
          <p:cNvPr id="6" name="テキスト ボックス 5"/>
          <p:cNvSpPr txBox="1"/>
          <p:nvPr/>
        </p:nvSpPr>
        <p:spPr>
          <a:xfrm>
            <a:off x="1363428" y="206319"/>
            <a:ext cx="6417141" cy="175432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本願の信心を</a:t>
            </a:r>
            <a:endParaRPr kumimoji="1" lang="en-US" altLang="ja-JP"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いただいたものは</a:t>
            </a:r>
            <a:r>
              <a:rPr kumimoji="1" lang="en-US" altLang="ja-JP"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sp>
        <p:nvSpPr>
          <p:cNvPr id="8" name="右矢印 7">
            <a:extLst>
              <a:ext uri="{FF2B5EF4-FFF2-40B4-BE49-F238E27FC236}">
                <a16:creationId xmlns:a16="http://schemas.microsoft.com/office/drawing/2014/main" xmlns="" id="{3F606F9C-7BA0-4D81-807D-0EC861646649}"/>
              </a:ext>
            </a:extLst>
          </p:cNvPr>
          <p:cNvSpPr/>
          <p:nvPr/>
        </p:nvSpPr>
        <p:spPr>
          <a:xfrm rot="5400000">
            <a:off x="4163173" y="3090471"/>
            <a:ext cx="763103" cy="115212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custDataLst>
      <p:tags r:id="rId1"/>
    </p:custDataLst>
    <p:extLst>
      <p:ext uri="{BB962C8B-B14F-4D97-AF65-F5344CB8AC3E}">
        <p14:creationId xmlns:p14="http://schemas.microsoft.com/office/powerpoint/2010/main" val="4211344044"/>
      </p:ext>
    </p:extLst>
  </p:cSld>
  <p:clrMapOvr>
    <a:masterClrMapping/>
  </p:clrMapOvr>
  <mc:AlternateContent xmlns:mc="http://schemas.openxmlformats.org/markup-compatibility/2006" xmlns:p14="http://schemas.microsoft.com/office/powerpoint/2010/main">
    <mc:Choice Requires="p14">
      <p:transition spd="med" p14:dur="700" advTm="35464">
        <p:fade/>
      </p:transition>
    </mc:Choice>
    <mc:Fallback xmlns="">
      <p:transition spd="med" advTm="3546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79634" y="285889"/>
            <a:ext cx="4041491" cy="1015663"/>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本願の救い</a:t>
            </a:r>
          </a:p>
        </p:txBody>
      </p:sp>
      <p:sp>
        <p:nvSpPr>
          <p:cNvPr id="6" name="下矢印 5"/>
          <p:cNvSpPr/>
          <p:nvPr/>
        </p:nvSpPr>
        <p:spPr>
          <a:xfrm>
            <a:off x="3815916" y="1502236"/>
            <a:ext cx="1512168" cy="50405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 name="テキスト ボックス 4"/>
          <p:cNvSpPr txBox="1"/>
          <p:nvPr/>
        </p:nvSpPr>
        <p:spPr>
          <a:xfrm>
            <a:off x="2643139" y="5085184"/>
            <a:ext cx="3877986" cy="1200329"/>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悪人正機</a:t>
            </a:r>
          </a:p>
        </p:txBody>
      </p:sp>
      <p:sp>
        <p:nvSpPr>
          <p:cNvPr id="9" name="テキスト ボックス 8">
            <a:extLst>
              <a:ext uri="{FF2B5EF4-FFF2-40B4-BE49-F238E27FC236}">
                <a16:creationId xmlns:a16="http://schemas.microsoft.com/office/drawing/2014/main" xmlns="" id="{4EC44BF1-A8F4-4170-A492-7255C36C4F27}"/>
              </a:ext>
            </a:extLst>
          </p:cNvPr>
          <p:cNvSpPr txBox="1"/>
          <p:nvPr/>
        </p:nvSpPr>
        <p:spPr>
          <a:xfrm>
            <a:off x="247739" y="2310869"/>
            <a:ext cx="8648522" cy="203132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罪悪深重</a:t>
            </a:r>
            <a:r>
              <a:rPr kumimoji="1" lang="ja-JP" altLang="en-US" sz="66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a:t>
            </a:r>
            <a:r>
              <a:rPr kumimoji="1" lang="ja-JP" altLang="en-US" sz="66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煩悩熾盛</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の者に焦点があてられる</a:t>
            </a:r>
          </a:p>
        </p:txBody>
      </p:sp>
    </p:spTree>
    <p:custDataLst>
      <p:tags r:id="rId1"/>
    </p:custDataLst>
    <p:extLst>
      <p:ext uri="{BB962C8B-B14F-4D97-AF65-F5344CB8AC3E}">
        <p14:creationId xmlns:p14="http://schemas.microsoft.com/office/powerpoint/2010/main" val="3304025230"/>
      </p:ext>
    </p:extLst>
  </p:cSld>
  <p:clrMapOvr>
    <a:masterClrMapping/>
  </p:clrMapOvr>
  <mc:AlternateContent xmlns:mc="http://schemas.openxmlformats.org/markup-compatibility/2006" xmlns:p14="http://schemas.microsoft.com/office/powerpoint/2010/main">
    <mc:Choice Requires="p14">
      <p:transition spd="med" p14:dur="700" advTm="39170">
        <p:fade/>
      </p:transition>
    </mc:Choice>
    <mc:Fallback xmlns="">
      <p:transition spd="med" advTm="391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99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916" y="490921"/>
            <a:ext cx="4662187" cy="6356835"/>
          </a:xfrm>
          <a:prstGeom prst="rect">
            <a:avLst/>
          </a:prstGeom>
        </p:spPr>
      </p:pic>
      <p:sp>
        <p:nvSpPr>
          <p:cNvPr id="6" name="テキスト ボックス 5"/>
          <p:cNvSpPr txBox="1"/>
          <p:nvPr/>
        </p:nvSpPr>
        <p:spPr>
          <a:xfrm>
            <a:off x="5123905" y="295028"/>
            <a:ext cx="3865674" cy="6552728"/>
          </a:xfrm>
          <a:prstGeom prst="rect">
            <a:avLst/>
          </a:prstGeom>
          <a:noFill/>
          <a:ln>
            <a:noFill/>
          </a:ln>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第一条・第一段</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r>
              <a:rPr kumimoji="1" lang="ja-JP" altLang="en-US" sz="4800" b="1" dirty="0">
                <a:solidFill>
                  <a:srgbClr val="FF0000"/>
                </a:solidFill>
                <a:ea typeface="游ゴシック" panose="020B0400000000000000" pitchFamily="50" charset="-128"/>
              </a:rPr>
              <a:t>弥陀</a:t>
            </a:r>
            <a:r>
              <a:rPr kumimoji="1" lang="ja-JP" altLang="en-US" sz="4800" b="1" dirty="0">
                <a:ea typeface="游ゴシック" panose="020B0400000000000000" pitchFamily="50" charset="-128"/>
              </a:rPr>
              <a:t>の誓願不思議に</a:t>
            </a:r>
            <a:endParaRPr kumimoji="1" lang="en-US" altLang="ja-JP" sz="4800" b="1" dirty="0">
              <a:ea typeface="游ゴシック" panose="020B0400000000000000" pitchFamily="50" charset="-128"/>
            </a:endParaRPr>
          </a:p>
          <a:p>
            <a:pPr>
              <a:lnSpc>
                <a:spcPct val="130000"/>
              </a:lnSpc>
            </a:pPr>
            <a:r>
              <a:rPr kumimoji="1" lang="ja-JP" altLang="en-US" sz="4800" b="1" dirty="0">
                <a:ea typeface="游ゴシック" panose="020B0400000000000000" pitchFamily="50" charset="-128"/>
              </a:rPr>
              <a:t>たすけられ</a:t>
            </a:r>
            <a:r>
              <a:rPr kumimoji="1" lang="ja-JP" altLang="en-US" sz="4800" b="1" dirty="0" err="1">
                <a:ea typeface="游ゴシック" panose="020B0400000000000000" pitchFamily="50" charset="-128"/>
              </a:rPr>
              <a:t>まゐらせて</a:t>
            </a:r>
            <a:r>
              <a:rPr kumimoji="1" lang="ja-JP" altLang="en-US" sz="4800" b="1" dirty="0">
                <a:ea typeface="游ゴシック" panose="020B0400000000000000" pitchFamily="50" charset="-128"/>
              </a:rPr>
              <a:t>、</a:t>
            </a:r>
            <a:endParaRPr kumimoji="1" lang="en-US" altLang="ja-JP" sz="4800" b="1" dirty="0">
              <a:ea typeface="游ゴシック" panose="020B0400000000000000" pitchFamily="50" charset="-128"/>
            </a:endParaRPr>
          </a:p>
        </p:txBody>
      </p:sp>
      <p:sp>
        <p:nvSpPr>
          <p:cNvPr id="4" name="テキスト ボックス 3"/>
          <p:cNvSpPr txBox="1"/>
          <p:nvPr/>
        </p:nvSpPr>
        <p:spPr>
          <a:xfrm>
            <a:off x="3203848" y="764704"/>
            <a:ext cx="1415772" cy="6467217"/>
          </a:xfrm>
          <a:prstGeom prst="rect">
            <a:avLst/>
          </a:prstGeom>
          <a:noFill/>
          <a:ln w="63500">
            <a:noFill/>
          </a:ln>
        </p:spPr>
        <p:txBody>
          <a:bodyPr vert="eaVert" wrap="square" rtlCol="0">
            <a:spAutoFit/>
          </a:bodyPr>
          <a:lstStyle/>
          <a:p>
            <a:pPr algn="ctr"/>
            <a:r>
              <a:rPr kumimoji="1" lang="ja-JP" altLang="en-US" sz="8000" b="1" dirty="0">
                <a:ln w="3175">
                  <a:noFill/>
                </a:ln>
                <a:solidFill>
                  <a:srgbClr val="FF0000"/>
                </a:solidFill>
                <a:effectLst>
                  <a:glow rad="228600">
                    <a:schemeClr val="bg1"/>
                  </a:glow>
                </a:effectLst>
                <a:latin typeface="游ゴシック" panose="020B0400000000000000" pitchFamily="50" charset="-128"/>
                <a:ea typeface="游ゴシック" panose="020B0400000000000000" pitchFamily="50" charset="-128"/>
              </a:rPr>
              <a:t>阿弥陀仏</a:t>
            </a:r>
          </a:p>
        </p:txBody>
      </p:sp>
    </p:spTree>
    <p:custDataLst>
      <p:tags r:id="rId1"/>
    </p:custDataLst>
    <p:extLst>
      <p:ext uri="{BB962C8B-B14F-4D97-AF65-F5344CB8AC3E}">
        <p14:creationId xmlns:p14="http://schemas.microsoft.com/office/powerpoint/2010/main" val="2984897619"/>
      </p:ext>
    </p:extLst>
  </p:cSld>
  <p:clrMapOvr>
    <a:masterClrMapping/>
  </p:clrMapOvr>
  <mc:AlternateContent xmlns:mc="http://schemas.openxmlformats.org/markup-compatibility/2006" xmlns:p14="http://schemas.microsoft.com/office/powerpoint/2010/main">
    <mc:Choice Requires="p14">
      <p:transition spd="med" p14:dur="700" advTm="21025">
        <p:fade/>
      </p:transition>
    </mc:Choice>
    <mc:Fallback xmlns="">
      <p:transition spd="med" advTm="210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7741" y="2032759"/>
            <a:ext cx="8648521" cy="1107996"/>
          </a:xfrm>
          <a:prstGeom prst="rect">
            <a:avLst/>
          </a:prstGeom>
          <a:noFill/>
          <a:ln w="57150">
            <a:solidFill>
              <a:srgbClr val="FF0000"/>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悪</a:t>
            </a:r>
            <a:r>
              <a:rPr kumimoji="1" lang="ja-JP" altLang="en-US" sz="66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をもおそるべからず</a:t>
            </a:r>
            <a:endParaRPr kumimoji="1" lang="en-US" altLang="ja-JP" sz="66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
        <p:nvSpPr>
          <p:cNvPr id="7" name="テキスト ボックス 6"/>
          <p:cNvSpPr txBox="1"/>
          <p:nvPr/>
        </p:nvSpPr>
        <p:spPr>
          <a:xfrm>
            <a:off x="670930" y="4408703"/>
            <a:ext cx="7802136" cy="2123658"/>
          </a:xfrm>
          <a:prstGeom prst="rect">
            <a:avLst/>
          </a:prstGeom>
          <a:solidFill>
            <a:srgbClr val="FFFF00"/>
          </a:solidFill>
          <a:ln>
            <a:solidFill>
              <a:schemeClr val="tx2">
                <a:lumMod val="50000"/>
              </a:schemeClr>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弥陀の本願の</a:t>
            </a:r>
            <a:r>
              <a:rPr kumimoji="1" lang="ja-JP" altLang="en-US" sz="6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無礙性</a:t>
            </a:r>
            <a:endParaRPr kumimoji="1" lang="en-US" altLang="ja-JP" sz="6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（さわりなき救い）</a:t>
            </a:r>
          </a:p>
        </p:txBody>
      </p:sp>
      <p:sp>
        <p:nvSpPr>
          <p:cNvPr id="6" name="テキスト ボックス 5"/>
          <p:cNvSpPr txBox="1"/>
          <p:nvPr/>
        </p:nvSpPr>
        <p:spPr>
          <a:xfrm>
            <a:off x="1363428" y="206319"/>
            <a:ext cx="6417141" cy="175432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本願の信心を</a:t>
            </a:r>
            <a:endParaRPr kumimoji="1" lang="en-US" altLang="ja-JP"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いただいたものは</a:t>
            </a:r>
            <a:r>
              <a:rPr kumimoji="1" lang="en-US" altLang="ja-JP"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sp>
        <p:nvSpPr>
          <p:cNvPr id="8" name="右矢印 7">
            <a:extLst>
              <a:ext uri="{FF2B5EF4-FFF2-40B4-BE49-F238E27FC236}">
                <a16:creationId xmlns:a16="http://schemas.microsoft.com/office/drawing/2014/main" xmlns="" id="{3F606F9C-7BA0-4D81-807D-0EC861646649}"/>
              </a:ext>
            </a:extLst>
          </p:cNvPr>
          <p:cNvSpPr/>
          <p:nvPr/>
        </p:nvSpPr>
        <p:spPr>
          <a:xfrm rot="5400000">
            <a:off x="4132430" y="3092097"/>
            <a:ext cx="879136" cy="115212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custDataLst>
      <p:tags r:id="rId1"/>
    </p:custDataLst>
    <p:extLst>
      <p:ext uri="{BB962C8B-B14F-4D97-AF65-F5344CB8AC3E}">
        <p14:creationId xmlns:p14="http://schemas.microsoft.com/office/powerpoint/2010/main" val="2077786679"/>
      </p:ext>
    </p:extLst>
  </p:cSld>
  <p:clrMapOvr>
    <a:masterClrMapping/>
  </p:clrMapOvr>
  <mc:AlternateContent xmlns:mc="http://schemas.openxmlformats.org/markup-compatibility/2006" xmlns:p14="http://schemas.microsoft.com/office/powerpoint/2010/main">
    <mc:Choice Requires="p14">
      <p:transition spd="med" p14:dur="700" advTm="34591">
        <p:fade/>
      </p:transition>
    </mc:Choice>
    <mc:Fallback xmlns="">
      <p:transition spd="med" advTm="3459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47739" y="2240749"/>
            <a:ext cx="8648521" cy="3986558"/>
            <a:chOff x="471733" y="3381627"/>
            <a:chExt cx="8648521" cy="3986558"/>
          </a:xfrm>
        </p:grpSpPr>
        <p:sp>
          <p:nvSpPr>
            <p:cNvPr id="6" name="テキスト ボックス 5"/>
            <p:cNvSpPr txBox="1"/>
            <p:nvPr/>
          </p:nvSpPr>
          <p:spPr>
            <a:xfrm>
              <a:off x="3944558" y="3381627"/>
              <a:ext cx="1200329" cy="92398"/>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66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
          <p:nvSpPr>
            <p:cNvPr id="7" name="テキスト ボックス 6"/>
            <p:cNvSpPr txBox="1"/>
            <p:nvPr/>
          </p:nvSpPr>
          <p:spPr>
            <a:xfrm>
              <a:off x="471733" y="4505863"/>
              <a:ext cx="8648521" cy="2862322"/>
            </a:xfrm>
            <a:prstGeom prst="rect">
              <a:avLst/>
            </a:prstGeom>
            <a:solidFill>
              <a:srgbClr val="FFFF00"/>
            </a:solidFill>
            <a:ln w="12700">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本願の救いの</a:t>
              </a:r>
              <a:endParaRPr kumimoji="1" lang="en-US" altLang="ja-JP" sz="6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絶対性</a:t>
              </a:r>
              <a:r>
                <a:rPr kumimoji="1" lang="ja-JP" altLang="en-US" sz="6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a:t>
              </a:r>
              <a:r>
                <a:rPr kumimoji="1" lang="ja-JP" altLang="en-US" sz="60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無礙性</a:t>
              </a:r>
              <a:r>
                <a:rPr kumimoji="1" lang="ja-JP" altLang="en-US" sz="6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を信じて</a:t>
              </a:r>
              <a:endParaRPr kumimoji="1" lang="en-US" altLang="ja-JP" sz="6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おおせのままに念仏する</a:t>
              </a:r>
              <a:endParaRPr kumimoji="1" lang="ja-JP" altLang="en-US" sz="5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grpSp>
      <p:sp>
        <p:nvSpPr>
          <p:cNvPr id="3" name="テキスト ボックス 2"/>
          <p:cNvSpPr txBox="1"/>
          <p:nvPr/>
        </p:nvSpPr>
        <p:spPr>
          <a:xfrm>
            <a:off x="437728" y="606630"/>
            <a:ext cx="795637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n-cs"/>
              </a:rPr>
              <a:t>念仏者のこころもち</a:t>
            </a:r>
          </a:p>
        </p:txBody>
      </p:sp>
      <p:sp>
        <p:nvSpPr>
          <p:cNvPr id="8" name="次の値と等しい 7">
            <a:extLst>
              <a:ext uri="{FF2B5EF4-FFF2-40B4-BE49-F238E27FC236}">
                <a16:creationId xmlns:a16="http://schemas.microsoft.com/office/drawing/2014/main" xmlns="" id="{407B8E48-367D-417E-A842-9B14914A8F0F}"/>
              </a:ext>
            </a:extLst>
          </p:cNvPr>
          <p:cNvSpPr/>
          <p:nvPr/>
        </p:nvSpPr>
        <p:spPr>
          <a:xfrm rot="5400000">
            <a:off x="3908116" y="1442877"/>
            <a:ext cx="1015600" cy="1688142"/>
          </a:xfrm>
          <a:prstGeom prst="mathEqual">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custDataLst>
      <p:tags r:id="rId1"/>
    </p:custDataLst>
    <p:extLst>
      <p:ext uri="{BB962C8B-B14F-4D97-AF65-F5344CB8AC3E}">
        <p14:creationId xmlns:p14="http://schemas.microsoft.com/office/powerpoint/2010/main" val="2649354962"/>
      </p:ext>
    </p:extLst>
  </p:cSld>
  <p:clrMapOvr>
    <a:masterClrMapping/>
  </p:clrMapOvr>
  <mc:AlternateContent xmlns:mc="http://schemas.openxmlformats.org/markup-compatibility/2006" xmlns:p14="http://schemas.microsoft.com/office/powerpoint/2010/main">
    <mc:Choice Requires="p14">
      <p:transition spd="med" p14:dur="700" advTm="25078">
        <p:fade/>
      </p:transition>
    </mc:Choice>
    <mc:Fallback xmlns="">
      <p:transition spd="med" advTm="250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300"/>
                                        <p:tgtEl>
                                          <p:spTgt spid="10"/>
                                        </p:tgtEl>
                                      </p:cBhvr>
                                    </p:animEffect>
                                    <p:anim calcmode="lin" valueType="num">
                                      <p:cBhvr>
                                        <p:cTn id="12" dur="1300" fill="hold"/>
                                        <p:tgtEl>
                                          <p:spTgt spid="10"/>
                                        </p:tgtEl>
                                        <p:attrNameLst>
                                          <p:attrName>ppt_x</p:attrName>
                                        </p:attrNameLst>
                                      </p:cBhvr>
                                      <p:tavLst>
                                        <p:tav tm="0">
                                          <p:val>
                                            <p:strVal val="#ppt_x"/>
                                          </p:val>
                                        </p:tav>
                                        <p:tav tm="100000">
                                          <p:val>
                                            <p:strVal val="#ppt_x"/>
                                          </p:val>
                                        </p:tav>
                                      </p:tavLst>
                                    </p:anim>
                                    <p:anim calcmode="lin" valueType="num">
                                      <p:cBhvr>
                                        <p:cTn id="13" dur="13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882881" y="295028"/>
            <a:ext cx="8106835" cy="6552728"/>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第一条・第三段</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しかれば、本願を信ぜんには、</a:t>
            </a:r>
            <a:r>
              <a:rPr kumimoji="1" lang="ja-JP" altLang="en-US"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他の善も要にあらず、</a:t>
            </a:r>
            <a:r>
              <a:rPr kumimoji="1" lang="ja-JP" altLang="en-US" sz="4400" b="1" i="0" u="none" strike="noStrike" kern="1200" cap="none" spc="0" normalizeH="0" baseline="0" noProof="0" dirty="0">
                <a:ln>
                  <a:noFill/>
                </a:ln>
                <a:effectLst/>
                <a:uLnTx/>
                <a:uFillTx/>
                <a:latin typeface="Calibri"/>
                <a:ea typeface="游ゴシック" panose="020B0400000000000000" pitchFamily="50" charset="-128"/>
                <a:cs typeface="+mn-cs"/>
              </a:rPr>
              <a:t>念仏にまさるべき善</a:t>
            </a:r>
            <a:r>
              <a:rPr kumimoji="1" lang="ja-JP" altLang="en-US" sz="4400" b="1" i="0" u="none" strike="noStrike" kern="1200" cap="none" spc="0" normalizeH="0" baseline="0" noProof="0" dirty="0" err="1">
                <a:ln>
                  <a:noFill/>
                </a:ln>
                <a:effectLst/>
                <a:uLnTx/>
                <a:uFillTx/>
                <a:latin typeface="Calibri"/>
                <a:ea typeface="游ゴシック" panose="020B0400000000000000" pitchFamily="50" charset="-128"/>
                <a:cs typeface="+mn-cs"/>
              </a:rPr>
              <a:t>なきゆゑに</a:t>
            </a:r>
            <a:r>
              <a:rPr kumimoji="1" lang="ja-JP" altLang="en-US" sz="4400" b="1" i="0" u="none" strike="noStrike" kern="1200" cap="none" spc="0" normalizeH="0" baseline="0" noProof="0" dirty="0">
                <a:ln>
                  <a:noFill/>
                </a:ln>
                <a:effectLst/>
                <a:uLnTx/>
                <a:uFillTx/>
                <a:latin typeface="Calibri"/>
                <a:ea typeface="游ゴシック" panose="020B0400000000000000" pitchFamily="50" charset="-128"/>
                <a:cs typeface="+mn-cs"/>
              </a:rPr>
              <a:t>。</a:t>
            </a:r>
            <a:r>
              <a:rPr kumimoji="1" lang="ja-JP" altLang="en-US"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悪をも</a:t>
            </a:r>
            <a:r>
              <a:rPr kumimoji="1" lang="ja-JP" altLang="en-US" sz="4400" b="1" i="0" u="none" strike="noStrike" kern="1200" cap="none" spc="0" normalizeH="0" baseline="0" noProof="0" dirty="0" err="1">
                <a:ln>
                  <a:noFill/>
                </a:ln>
                <a:solidFill>
                  <a:srgbClr val="FF0000"/>
                </a:solidFill>
                <a:effectLst/>
                <a:uLnTx/>
                <a:uFillTx/>
                <a:latin typeface="Calibri"/>
                <a:ea typeface="游ゴシック" panose="020B0400000000000000" pitchFamily="50" charset="-128"/>
                <a:cs typeface="+mn-cs"/>
              </a:rPr>
              <a:t>お</a:t>
            </a:r>
            <a:r>
              <a:rPr kumimoji="1" lang="ja-JP" altLang="en-US"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そるべからず、</a:t>
            </a:r>
            <a:r>
              <a:rPr kumimoji="1" lang="ja-JP" altLang="en-US" sz="4400" b="1" i="0" u="none" strike="noStrike" kern="1200" cap="none" spc="0" normalizeH="0" baseline="0" noProof="0" dirty="0">
                <a:ln>
                  <a:noFill/>
                </a:ln>
                <a:effectLst/>
                <a:uLnTx/>
                <a:uFillTx/>
                <a:latin typeface="Calibri"/>
                <a:ea typeface="游ゴシック" panose="020B0400000000000000" pitchFamily="50" charset="-128"/>
                <a:cs typeface="+mn-cs"/>
              </a:rPr>
              <a:t>弥陀の本願をさまたぐるほどの悪なきゆゑにと云々。</a:t>
            </a:r>
            <a:endParaRPr kumimoji="1" lang="ja-JP" altLang="en-US" sz="4800" b="1" i="0" u="none" strike="noStrike" kern="1200" cap="none" spc="0" normalizeH="0" baseline="0" noProof="0" dirty="0">
              <a:ln>
                <a:noFill/>
              </a:ln>
              <a:effectLst/>
              <a:uLnTx/>
              <a:uFillTx/>
              <a:latin typeface="Calibri"/>
              <a:ea typeface="游ゴシック" panose="020B0400000000000000" pitchFamily="50" charset="-128"/>
              <a:cs typeface="+mn-cs"/>
            </a:endParaRPr>
          </a:p>
        </p:txBody>
      </p:sp>
    </p:spTree>
    <p:extLst>
      <p:ext uri="{BB962C8B-B14F-4D97-AF65-F5344CB8AC3E}">
        <p14:creationId xmlns:p14="http://schemas.microsoft.com/office/powerpoint/2010/main" val="870298951"/>
      </p:ext>
    </p:extLst>
  </p:cSld>
  <p:clrMapOvr>
    <a:masterClrMapping/>
  </p:clrMapOvr>
  <mc:AlternateContent xmlns:mc="http://schemas.openxmlformats.org/markup-compatibility/2006" xmlns:p14="http://schemas.microsoft.com/office/powerpoint/2010/main">
    <mc:Choice Requires="p14">
      <p:transition spd="med" p14:dur="700" advTm="27428">
        <p:fade/>
      </p:transition>
    </mc:Choice>
    <mc:Fallback xmlns="">
      <p:transition spd="med" advTm="27428">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bg>
      <p:bgPr>
        <a:gradFill>
          <a:gsLst>
            <a:gs pos="68000">
              <a:srgbClr val="FFFF66"/>
            </a:gs>
            <a:gs pos="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4" name="テキスト ボックス 3"/>
          <p:cNvSpPr txBox="1"/>
          <p:nvPr/>
        </p:nvSpPr>
        <p:spPr>
          <a:xfrm>
            <a:off x="323528" y="2210409"/>
            <a:ext cx="8496944" cy="3030934"/>
          </a:xfrm>
          <a:prstGeom prst="rect">
            <a:avLst/>
          </a:prstGeom>
          <a:solidFill>
            <a:srgbClr val="FF0000"/>
          </a:solidFill>
        </p:spPr>
        <p:txBody>
          <a:bodyPr wrap="square" rtlCol="0">
            <a:spAutoFit/>
          </a:bodyPr>
          <a:lstStyle/>
          <a:p>
            <a:pPr algn="ctr"/>
            <a:r>
              <a:rPr lang="ja-JP" altLang="en-US" sz="4800" b="1" dirty="0">
                <a:solidFill>
                  <a:schemeClr val="bg1"/>
                </a:solidFill>
                <a:latin typeface="游ゴシック" panose="020B0400000000000000" pitchFamily="50" charset="-128"/>
                <a:ea typeface="游ゴシック" panose="020B0400000000000000" pitchFamily="50" charset="-128"/>
              </a:rPr>
              <a:t>どんな悪いことをしても</a:t>
            </a:r>
            <a:endParaRPr lang="en-US" altLang="ja-JP" sz="4800" b="1" dirty="0">
              <a:solidFill>
                <a:schemeClr val="bg1"/>
              </a:solidFill>
              <a:latin typeface="游ゴシック" panose="020B0400000000000000" pitchFamily="50" charset="-128"/>
              <a:ea typeface="游ゴシック" panose="020B0400000000000000" pitchFamily="50" charset="-128"/>
            </a:endParaRPr>
          </a:p>
          <a:p>
            <a:pPr algn="ctr"/>
            <a:r>
              <a:rPr lang="ja-JP" altLang="en-US" sz="4800" b="1" dirty="0">
                <a:solidFill>
                  <a:schemeClr val="bg1"/>
                </a:solidFill>
                <a:latin typeface="游ゴシック" panose="020B0400000000000000" pitchFamily="50" charset="-128"/>
                <a:ea typeface="游ゴシック" panose="020B0400000000000000" pitchFamily="50" charset="-128"/>
              </a:rPr>
              <a:t>それどころか悪いことを</a:t>
            </a:r>
            <a:endParaRPr lang="en-US" altLang="ja-JP" sz="4800" b="1" dirty="0">
              <a:solidFill>
                <a:schemeClr val="bg1"/>
              </a:solidFill>
              <a:latin typeface="游ゴシック" panose="020B0400000000000000" pitchFamily="50" charset="-128"/>
              <a:ea typeface="游ゴシック" panose="020B0400000000000000" pitchFamily="50" charset="-128"/>
            </a:endParaRPr>
          </a:p>
          <a:p>
            <a:pPr algn="ctr"/>
            <a:r>
              <a:rPr lang="ja-JP" altLang="en-US" sz="4800" b="1" dirty="0">
                <a:solidFill>
                  <a:schemeClr val="bg1"/>
                </a:solidFill>
                <a:latin typeface="游ゴシック" panose="020B0400000000000000" pitchFamily="50" charset="-128"/>
                <a:ea typeface="游ゴシック" panose="020B0400000000000000" pitchFamily="50" charset="-128"/>
              </a:rPr>
              <a:t>すればするほど阿弥陀仏は</a:t>
            </a:r>
            <a:endParaRPr lang="en-US" altLang="ja-JP" sz="4800" b="1" dirty="0">
              <a:solidFill>
                <a:schemeClr val="bg1"/>
              </a:solidFill>
              <a:latin typeface="游ゴシック" panose="020B0400000000000000" pitchFamily="50" charset="-128"/>
              <a:ea typeface="游ゴシック" panose="020B0400000000000000" pitchFamily="50" charset="-128"/>
            </a:endParaRPr>
          </a:p>
          <a:p>
            <a:pPr algn="ctr"/>
            <a:r>
              <a:rPr lang="ja-JP" altLang="en-US" sz="4800" b="1" dirty="0">
                <a:solidFill>
                  <a:schemeClr val="bg1"/>
                </a:solidFill>
                <a:latin typeface="游ゴシック" panose="020B0400000000000000" pitchFamily="50" charset="-128"/>
                <a:ea typeface="游ゴシック" panose="020B0400000000000000" pitchFamily="50" charset="-128"/>
              </a:rPr>
              <a:t>救いのめあてとして下さる</a:t>
            </a:r>
          </a:p>
        </p:txBody>
      </p:sp>
      <p:sp>
        <p:nvSpPr>
          <p:cNvPr id="6" name="テキスト ボックス 5"/>
          <p:cNvSpPr txBox="1"/>
          <p:nvPr/>
        </p:nvSpPr>
        <p:spPr>
          <a:xfrm>
            <a:off x="1435037" y="514986"/>
            <a:ext cx="6273925" cy="1107996"/>
          </a:xfrm>
          <a:prstGeom prst="rect">
            <a:avLst/>
          </a:prstGeom>
          <a:gradFill>
            <a:gsLst>
              <a:gs pos="67000">
                <a:srgbClr val="FFFF66"/>
              </a:gs>
              <a:gs pos="0">
                <a:schemeClr val="accent1">
                  <a:lumMod val="5000"/>
                  <a:lumOff val="95000"/>
                </a:schemeClr>
              </a:gs>
            </a:gsLst>
            <a:lin ang="5400000" scaled="1"/>
          </a:gradFill>
        </p:spPr>
        <p:txBody>
          <a:bodyPr wrap="square" rtlCol="0">
            <a:spAutoFit/>
          </a:bodyPr>
          <a:lstStyle/>
          <a:p>
            <a:r>
              <a:rPr lang="ja-JP" altLang="en-US" sz="6600" b="1" dirty="0">
                <a:effectLst>
                  <a:glow rad="127000">
                    <a:schemeClr val="bg1"/>
                  </a:glow>
                  <a:outerShdw blurRad="38100" dist="38100" dir="2700000" algn="tl">
                    <a:srgbClr val="000000">
                      <a:alpha val="43137"/>
                    </a:srgbClr>
                  </a:outerShdw>
                </a:effectLst>
                <a:ea typeface="游ゴシック" panose="020B0400000000000000" pitchFamily="50" charset="-128"/>
              </a:rPr>
              <a:t>造悪無礙の異義</a:t>
            </a:r>
          </a:p>
        </p:txBody>
      </p:sp>
      <p:sp>
        <p:nvSpPr>
          <p:cNvPr id="7" name="テキスト ボックス 6"/>
          <p:cNvSpPr txBox="1"/>
          <p:nvPr/>
        </p:nvSpPr>
        <p:spPr>
          <a:xfrm>
            <a:off x="1121427" y="5373216"/>
            <a:ext cx="7628836" cy="1015663"/>
          </a:xfrm>
          <a:prstGeom prst="rect">
            <a:avLst/>
          </a:prstGeom>
          <a:noFill/>
        </p:spPr>
        <p:txBody>
          <a:bodyPr wrap="square" rtlCol="0">
            <a:spAutoFit/>
          </a:bodyPr>
          <a:lstStyle/>
          <a:p>
            <a:pPr algn="ctr"/>
            <a:r>
              <a:rPr lang="ja-JP" altLang="en-US" sz="6000" b="1" dirty="0">
                <a:latin typeface="游ゴシック" panose="020B0400000000000000" pitchFamily="50" charset="-128"/>
                <a:ea typeface="游ゴシック" panose="020B0400000000000000" pitchFamily="50" charset="-128"/>
              </a:rPr>
              <a:t>とんでもない誤解！</a:t>
            </a:r>
          </a:p>
        </p:txBody>
      </p:sp>
    </p:spTree>
    <p:custDataLst>
      <p:tags r:id="rId1"/>
    </p:custDataLst>
    <p:extLst>
      <p:ext uri="{BB962C8B-B14F-4D97-AF65-F5344CB8AC3E}">
        <p14:creationId xmlns:p14="http://schemas.microsoft.com/office/powerpoint/2010/main" val="2324326614"/>
      </p:ext>
    </p:extLst>
  </p:cSld>
  <p:clrMapOvr>
    <a:masterClrMapping/>
  </p:clrMapOvr>
  <mc:AlternateContent xmlns:mc="http://schemas.openxmlformats.org/markup-compatibility/2006" xmlns:p14="http://schemas.microsoft.com/office/powerpoint/2010/main">
    <mc:Choice Requires="p14">
      <p:transition spd="med" p14:dur="700" advTm="35784">
        <p:fade/>
      </p:transition>
    </mc:Choice>
    <mc:Fallback xmlns="">
      <p:transition spd="med" advTm="357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86915" y="1700808"/>
            <a:ext cx="8640961" cy="501877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3900" b="1" dirty="0">
                <a:solidFill>
                  <a:prstClr val="black"/>
                </a:solidFill>
                <a:ea typeface="游ゴシック" panose="020B0400000000000000" pitchFamily="50" charset="-128"/>
              </a:rPr>
              <a:t>☆善いことをしなければ救われない、　　</a:t>
            </a:r>
          </a:p>
          <a:p>
            <a:pPr lvl="0">
              <a:defRPr/>
            </a:pPr>
            <a:r>
              <a:rPr lang="ja-JP" altLang="en-US" sz="3900" b="1" dirty="0">
                <a:solidFill>
                  <a:prstClr val="black"/>
                </a:solidFill>
                <a:ea typeface="游ゴシック" panose="020B0400000000000000" pitchFamily="50" charset="-128"/>
              </a:rPr>
              <a:t>　悪いことをしたから救われない</a:t>
            </a:r>
          </a:p>
          <a:p>
            <a:pPr lvl="0">
              <a:defRPr/>
            </a:pPr>
            <a:r>
              <a:rPr lang="ja-JP" altLang="en-US" sz="3900" b="1" dirty="0">
                <a:solidFill>
                  <a:prstClr val="black"/>
                </a:solidFill>
                <a:ea typeface="游ゴシック" panose="020B0400000000000000" pitchFamily="50" charset="-128"/>
              </a:rPr>
              <a:t>　とは、本願の救いに対する私たち</a:t>
            </a:r>
          </a:p>
          <a:p>
            <a:pPr lvl="0">
              <a:defRPr/>
            </a:pPr>
            <a:r>
              <a:rPr lang="ja-JP" altLang="en-US" sz="3900" b="1" dirty="0">
                <a:solidFill>
                  <a:prstClr val="black"/>
                </a:solidFill>
                <a:ea typeface="游ゴシック" panose="020B0400000000000000" pitchFamily="50" charset="-128"/>
              </a:rPr>
              <a:t>　のはからいのことをいう。</a:t>
            </a:r>
            <a:endParaRPr lang="en-US" altLang="ja-JP" sz="3900" b="1" dirty="0">
              <a:solidFill>
                <a:prstClr val="black"/>
              </a:solidFill>
              <a:ea typeface="游ゴシック" panose="020B0400000000000000" pitchFamily="50" charset="-128"/>
            </a:endParaRPr>
          </a:p>
          <a:p>
            <a:pPr lvl="0">
              <a:defRPr/>
            </a:pPr>
            <a:r>
              <a:rPr lang="ja-JP" altLang="en-US" sz="3900" b="1" dirty="0">
                <a:solidFill>
                  <a:prstClr val="black"/>
                </a:solidFill>
                <a:ea typeface="游ゴシック" panose="020B0400000000000000" pitchFamily="50" charset="-128"/>
              </a:rPr>
              <a:t>☆念仏者のこころもちとは、本願の　</a:t>
            </a:r>
            <a:endParaRPr lang="en-US" altLang="ja-JP" sz="3900" b="1" dirty="0">
              <a:solidFill>
                <a:prstClr val="black"/>
              </a:solidFill>
              <a:ea typeface="游ゴシック" panose="020B0400000000000000" pitchFamily="50" charset="-128"/>
            </a:endParaRPr>
          </a:p>
          <a:p>
            <a:pPr lvl="0">
              <a:defRPr/>
            </a:pPr>
            <a:r>
              <a:rPr lang="ja-JP" altLang="en-US" sz="3900" b="1" dirty="0">
                <a:solidFill>
                  <a:prstClr val="black"/>
                </a:solidFill>
                <a:ea typeface="游ゴシック" panose="020B0400000000000000" pitchFamily="50" charset="-128"/>
              </a:rPr>
              <a:t>　救いの絶対性・無礙性を信じ、</a:t>
            </a:r>
            <a:endParaRPr lang="en-US" altLang="ja-JP" sz="3900" b="1" dirty="0">
              <a:solidFill>
                <a:prstClr val="black"/>
              </a:solidFill>
              <a:ea typeface="游ゴシック" panose="020B0400000000000000" pitchFamily="50" charset="-128"/>
            </a:endParaRPr>
          </a:p>
          <a:p>
            <a:pPr lvl="0">
              <a:defRPr/>
            </a:pPr>
            <a:r>
              <a:rPr lang="ja-JP" altLang="en-US" sz="3900" b="1" dirty="0">
                <a:solidFill>
                  <a:prstClr val="black"/>
                </a:solidFill>
                <a:ea typeface="游ゴシック" panose="020B0400000000000000" pitchFamily="50" charset="-128"/>
              </a:rPr>
              <a:t>　おおせのままに念仏させていただく　</a:t>
            </a:r>
            <a:endParaRPr lang="en-US" altLang="ja-JP" sz="3900" b="1" dirty="0">
              <a:solidFill>
                <a:prstClr val="black"/>
              </a:solidFill>
              <a:ea typeface="游ゴシック" panose="020B0400000000000000" pitchFamily="50" charset="-128"/>
            </a:endParaRPr>
          </a:p>
          <a:p>
            <a:pPr lvl="0">
              <a:defRPr/>
            </a:pPr>
            <a:r>
              <a:rPr lang="ja-JP" altLang="en-US" sz="3900" b="1" dirty="0">
                <a:solidFill>
                  <a:prstClr val="black"/>
                </a:solidFill>
                <a:ea typeface="游ゴシック" panose="020B0400000000000000" pitchFamily="50" charset="-128"/>
              </a:rPr>
              <a:t>　ことである。</a:t>
            </a:r>
            <a:endParaRPr kumimoji="1" lang="ja-JP" altLang="en-US" sz="3900" b="1" i="0" u="none" strike="noStrike" kern="1200" cap="none" spc="0" normalizeH="0" baseline="0" noProof="0" dirty="0">
              <a:ln>
                <a:noFill/>
              </a:ln>
              <a:solidFill>
                <a:prstClr val="black"/>
              </a:solidFill>
              <a:effectLst/>
              <a:uLnTx/>
              <a:uFillTx/>
              <a:latin typeface="Calibri"/>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第三段のポイント</a:t>
            </a:r>
          </a:p>
        </p:txBody>
      </p:sp>
    </p:spTree>
    <p:custDataLst>
      <p:tags r:id="rId1"/>
    </p:custDataLst>
    <p:extLst>
      <p:ext uri="{BB962C8B-B14F-4D97-AF65-F5344CB8AC3E}">
        <p14:creationId xmlns:p14="http://schemas.microsoft.com/office/powerpoint/2010/main" val="72307308"/>
      </p:ext>
    </p:extLst>
  </p:cSld>
  <p:clrMapOvr>
    <a:masterClrMapping/>
  </p:clrMapOvr>
  <mc:AlternateContent xmlns:mc="http://schemas.openxmlformats.org/markup-compatibility/2006" xmlns:p14="http://schemas.microsoft.com/office/powerpoint/2010/main">
    <mc:Choice Requires="p14">
      <p:transition spd="med" p14:dur="700" advTm="32035">
        <p:fade/>
      </p:transition>
    </mc:Choice>
    <mc:Fallback xmlns="">
      <p:transition spd="med" advTm="3203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772816"/>
            <a:ext cx="8640961" cy="489654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1"/>
                </a:solidFill>
                <a:latin typeface="游ゴシック" panose="020B0400000000000000" pitchFamily="50" charset="-128"/>
                <a:ea typeface="游ゴシック" panose="020B0400000000000000" pitchFamily="50" charset="-128"/>
              </a:rPr>
              <a:t>①阿弥陀仏の願いによる救いが、</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　信心・念仏・摂取不捨で示される。</a:t>
            </a:r>
            <a:endParaRPr lang="en-US" altLang="ja-JP" sz="4000" b="1" dirty="0">
              <a:solidFill>
                <a:schemeClr val="tx1"/>
              </a:solidFill>
              <a:latin typeface="游ゴシック" panose="020B0400000000000000" pitchFamily="50" charset="-128"/>
              <a:ea typeface="游ゴシック" panose="020B0400000000000000" pitchFamily="50" charset="-128"/>
            </a:endParaRPr>
          </a:p>
          <a:p>
            <a:endParaRPr lang="en-US" altLang="ja-JP" sz="2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②阿弥陀仏の願いと救いは平等で</a:t>
            </a:r>
            <a:r>
              <a:rPr lang="ja-JP" altLang="en-US" sz="4000" b="1" dirty="0" err="1">
                <a:solidFill>
                  <a:schemeClr val="tx1"/>
                </a:solidFill>
                <a:latin typeface="游ゴシック" panose="020B0400000000000000" pitchFamily="50" charset="-128"/>
                <a:ea typeface="游ゴシック" panose="020B0400000000000000" pitchFamily="50" charset="-128"/>
              </a:rPr>
              <a:t>あ</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　り、とくに私を</a:t>
            </a:r>
            <a:r>
              <a:rPr lang="ja-JP" altLang="en-US" sz="4000" b="1" dirty="0" err="1">
                <a:solidFill>
                  <a:schemeClr val="tx1"/>
                </a:solidFill>
                <a:latin typeface="游ゴシック" panose="020B0400000000000000" pitchFamily="50" charset="-128"/>
                <a:ea typeface="游ゴシック" panose="020B0400000000000000" pitchFamily="50" charset="-128"/>
              </a:rPr>
              <a:t>め</a:t>
            </a:r>
            <a:r>
              <a:rPr lang="ja-JP" altLang="en-US" sz="4000" b="1" dirty="0">
                <a:solidFill>
                  <a:schemeClr val="tx1"/>
                </a:solidFill>
                <a:latin typeface="游ゴシック" panose="020B0400000000000000" pitchFamily="50" charset="-128"/>
                <a:ea typeface="游ゴシック" panose="020B0400000000000000" pitchFamily="50" charset="-128"/>
              </a:rPr>
              <a:t>あてとする。</a:t>
            </a:r>
            <a:endParaRPr lang="en-US" altLang="ja-JP" sz="4000" b="1" dirty="0">
              <a:solidFill>
                <a:schemeClr val="tx1"/>
              </a:solidFill>
              <a:latin typeface="游ゴシック" panose="020B0400000000000000" pitchFamily="50" charset="-128"/>
              <a:ea typeface="游ゴシック" panose="020B0400000000000000" pitchFamily="50" charset="-128"/>
            </a:endParaRPr>
          </a:p>
          <a:p>
            <a:endParaRPr lang="en-US" altLang="ja-JP" sz="2000" b="1" dirty="0">
              <a:solidFill>
                <a:schemeClr val="tx1"/>
              </a:solidFill>
              <a:latin typeface="游ゴシック" panose="020B0400000000000000" pitchFamily="50" charset="-128"/>
              <a:ea typeface="游ゴシック" panose="020B0400000000000000" pitchFamily="50" charset="-128"/>
            </a:endParaRPr>
          </a:p>
          <a:p>
            <a:pPr defTabSz="925513"/>
            <a:r>
              <a:rPr lang="ja-JP" altLang="en-US" sz="4000" b="1" dirty="0">
                <a:solidFill>
                  <a:schemeClr val="tx1"/>
                </a:solidFill>
                <a:latin typeface="游ゴシック" panose="020B0400000000000000" pitchFamily="50" charset="-128"/>
                <a:ea typeface="游ゴシック" panose="020B0400000000000000" pitchFamily="50" charset="-128"/>
              </a:rPr>
              <a:t>③念仏者は、本願の救いを信じ、</a:t>
            </a:r>
            <a:r>
              <a:rPr lang="ja-JP" altLang="en-US" sz="4000" b="1" dirty="0" err="1">
                <a:solidFill>
                  <a:schemeClr val="tx1"/>
                </a:solidFill>
                <a:latin typeface="游ゴシック" panose="020B0400000000000000" pitchFamily="50" charset="-128"/>
                <a:ea typeface="游ゴシック" panose="020B0400000000000000" pitchFamily="50" charset="-128"/>
              </a:rPr>
              <a:t>お</a:t>
            </a:r>
            <a:endParaRPr lang="en-US" altLang="ja-JP" sz="4000" b="1" dirty="0">
              <a:solidFill>
                <a:schemeClr val="tx1"/>
              </a:solidFill>
              <a:latin typeface="游ゴシック" panose="020B0400000000000000" pitchFamily="50" charset="-128"/>
              <a:ea typeface="游ゴシック" panose="020B0400000000000000" pitchFamily="50" charset="-128"/>
            </a:endParaRPr>
          </a:p>
          <a:p>
            <a:pPr defTabSz="925513"/>
            <a:r>
              <a:rPr lang="ja-JP" altLang="en-US" sz="4000" b="1" dirty="0">
                <a:solidFill>
                  <a:schemeClr val="tx1"/>
                </a:solidFill>
                <a:latin typeface="游ゴシック" panose="020B0400000000000000" pitchFamily="50" charset="-128"/>
                <a:ea typeface="游ゴシック" panose="020B0400000000000000" pitchFamily="50" charset="-128"/>
              </a:rPr>
              <a:t>　</a:t>
            </a:r>
            <a:r>
              <a:rPr lang="ja-JP" altLang="en-US" sz="4000" b="1" dirty="0" err="1">
                <a:solidFill>
                  <a:schemeClr val="tx1"/>
                </a:solidFill>
                <a:latin typeface="游ゴシック" panose="020B0400000000000000" pitchFamily="50" charset="-128"/>
                <a:ea typeface="游ゴシック" panose="020B0400000000000000" pitchFamily="50" charset="-128"/>
              </a:rPr>
              <a:t>おせのままに</a:t>
            </a:r>
            <a:r>
              <a:rPr lang="ja-JP" altLang="en-US" sz="4000" b="1" dirty="0">
                <a:solidFill>
                  <a:schemeClr val="tx1"/>
                </a:solidFill>
                <a:latin typeface="游ゴシック" panose="020B0400000000000000" pitchFamily="50" charset="-128"/>
                <a:ea typeface="游ゴシック" panose="020B0400000000000000" pitchFamily="50" charset="-128"/>
              </a:rPr>
              <a:t>念仏すべきである。</a:t>
            </a:r>
          </a:p>
        </p:txBody>
      </p:sp>
      <p:sp>
        <p:nvSpPr>
          <p:cNvPr id="7" name="横巻き 6"/>
          <p:cNvSpPr/>
          <p:nvPr/>
        </p:nvSpPr>
        <p:spPr>
          <a:xfrm>
            <a:off x="251519" y="163528"/>
            <a:ext cx="6048673" cy="1512168"/>
          </a:xfrm>
          <a:prstGeom prst="horizontalScroll">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latin typeface="游ゴシック" panose="020B0400000000000000" pitchFamily="50" charset="-128"/>
                <a:ea typeface="游ゴシック" panose="020B0400000000000000" pitchFamily="50" charset="-128"/>
              </a:rPr>
              <a:t>第一条の内容</a:t>
            </a:r>
          </a:p>
        </p:txBody>
      </p:sp>
    </p:spTree>
    <p:custDataLst>
      <p:tags r:id="rId1"/>
    </p:custDataLst>
    <p:extLst>
      <p:ext uri="{BB962C8B-B14F-4D97-AF65-F5344CB8AC3E}">
        <p14:creationId xmlns:p14="http://schemas.microsoft.com/office/powerpoint/2010/main" val="1922042001"/>
      </p:ext>
    </p:extLst>
  </p:cSld>
  <p:clrMapOvr>
    <a:masterClrMapping/>
  </p:clrMapOvr>
  <mc:AlternateContent xmlns:mc="http://schemas.openxmlformats.org/markup-compatibility/2006" xmlns:p14="http://schemas.microsoft.com/office/powerpoint/2010/main">
    <mc:Choice Requires="p14">
      <p:transition spd="med" p14:dur="700" advTm="48339">
        <p:fade/>
      </p:transition>
    </mc:Choice>
    <mc:Fallback xmlns="">
      <p:transition spd="med" advTm="483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772816"/>
            <a:ext cx="8614895" cy="485153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1"/>
                </a:solidFill>
                <a:latin typeface="游ゴシック" panose="020B0400000000000000" pitchFamily="50" charset="-128"/>
                <a:ea typeface="游ゴシック" panose="020B0400000000000000" pitchFamily="50" charset="-128"/>
              </a:rPr>
              <a:t>☆第一条は、浄土真宗の教えの根本</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　が説かれ、</a:t>
            </a:r>
            <a:r>
              <a:rPr lang="en-US" altLang="ja-JP" sz="4000" b="1" dirty="0">
                <a:solidFill>
                  <a:schemeClr val="tx1"/>
                </a:solidFill>
                <a:latin typeface="游ゴシック" panose="020B0400000000000000" pitchFamily="50" charset="-128"/>
                <a:ea typeface="游ゴシック" panose="020B0400000000000000" pitchFamily="50" charset="-128"/>
              </a:rPr>
              <a:t>『</a:t>
            </a:r>
            <a:r>
              <a:rPr lang="ja-JP" altLang="en-US" sz="4000" b="1" dirty="0">
                <a:solidFill>
                  <a:schemeClr val="tx1"/>
                </a:solidFill>
                <a:latin typeface="游ゴシック" panose="020B0400000000000000" pitchFamily="50" charset="-128"/>
                <a:ea typeface="游ゴシック" panose="020B0400000000000000" pitchFamily="50" charset="-128"/>
              </a:rPr>
              <a:t>歎異抄</a:t>
            </a:r>
            <a:r>
              <a:rPr lang="en-US" altLang="ja-JP" sz="4000" b="1" dirty="0">
                <a:solidFill>
                  <a:schemeClr val="tx1"/>
                </a:solidFill>
                <a:latin typeface="游ゴシック" panose="020B0400000000000000" pitchFamily="50" charset="-128"/>
                <a:ea typeface="游ゴシック" panose="020B0400000000000000" pitchFamily="50" charset="-128"/>
              </a:rPr>
              <a:t>』</a:t>
            </a:r>
            <a:r>
              <a:rPr lang="ja-JP" altLang="en-US" sz="4000" b="1" dirty="0">
                <a:solidFill>
                  <a:schemeClr val="tx1"/>
                </a:solidFill>
                <a:latin typeface="游ゴシック" panose="020B0400000000000000" pitchFamily="50" charset="-128"/>
                <a:ea typeface="游ゴシック" panose="020B0400000000000000" pitchFamily="50" charset="-128"/>
              </a:rPr>
              <a:t>全体に通じ</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　</a:t>
            </a:r>
            <a:r>
              <a:rPr lang="ja-JP" altLang="en-US" sz="4000" b="1" dirty="0" err="1">
                <a:solidFill>
                  <a:schemeClr val="tx1"/>
                </a:solidFill>
                <a:latin typeface="游ゴシック" panose="020B0400000000000000" pitchFamily="50" charset="-128"/>
                <a:ea typeface="游ゴシック" panose="020B0400000000000000" pitchFamily="50" charset="-128"/>
              </a:rPr>
              <a:t>る</a:t>
            </a:r>
            <a:r>
              <a:rPr lang="ja-JP" altLang="en-US" sz="4000" b="1" dirty="0">
                <a:solidFill>
                  <a:schemeClr val="tx1"/>
                </a:solidFill>
                <a:latin typeface="游ゴシック" panose="020B0400000000000000" pitchFamily="50" charset="-128"/>
                <a:ea typeface="游ゴシック" panose="020B0400000000000000" pitchFamily="50" charset="-128"/>
              </a:rPr>
              <a:t>大事な条である。</a:t>
            </a:r>
            <a:endParaRPr lang="en-US" altLang="ja-JP" sz="4000" b="1" dirty="0">
              <a:solidFill>
                <a:schemeClr val="tx1"/>
              </a:solidFill>
              <a:latin typeface="游ゴシック" panose="020B0400000000000000" pitchFamily="50" charset="-128"/>
              <a:ea typeface="游ゴシック" panose="020B0400000000000000" pitchFamily="50" charset="-128"/>
            </a:endParaRPr>
          </a:p>
          <a:p>
            <a:endParaRPr lang="en-US" altLang="ja-JP" sz="2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☆第一条は、後の条によって具体性</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　が増す。後の条も第一条によって</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　内容に深みがでる。</a:t>
            </a:r>
          </a:p>
        </p:txBody>
      </p:sp>
      <p:sp>
        <p:nvSpPr>
          <p:cNvPr id="7" name="横巻き 6"/>
          <p:cNvSpPr/>
          <p:nvPr/>
        </p:nvSpPr>
        <p:spPr>
          <a:xfrm>
            <a:off x="251519" y="163528"/>
            <a:ext cx="6048673" cy="1512168"/>
          </a:xfrm>
          <a:prstGeom prst="horizontalScroll">
            <a:avLst/>
          </a:prstGeom>
          <a:solidFill>
            <a:srgbClr val="78FA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latin typeface="游ゴシック" panose="020B0400000000000000" pitchFamily="50" charset="-128"/>
                <a:ea typeface="游ゴシック" panose="020B0400000000000000" pitchFamily="50" charset="-128"/>
              </a:rPr>
              <a:t>第一条のポイント</a:t>
            </a:r>
          </a:p>
        </p:txBody>
      </p:sp>
    </p:spTree>
    <p:custDataLst>
      <p:tags r:id="rId1"/>
    </p:custDataLst>
    <p:extLst>
      <p:ext uri="{BB962C8B-B14F-4D97-AF65-F5344CB8AC3E}">
        <p14:creationId xmlns:p14="http://schemas.microsoft.com/office/powerpoint/2010/main" val="2675980782"/>
      </p:ext>
    </p:extLst>
  </p:cSld>
  <p:clrMapOvr>
    <a:masterClrMapping/>
  </p:clrMapOvr>
  <mc:AlternateContent xmlns:mc="http://schemas.openxmlformats.org/markup-compatibility/2006" xmlns:p14="http://schemas.microsoft.com/office/powerpoint/2010/main">
    <mc:Choice Requires="p14">
      <p:transition spd="med" p14:dur="700" advTm="78742">
        <p:fade/>
      </p:transition>
    </mc:Choice>
    <mc:Fallback xmlns="">
      <p:transition spd="med" advTm="787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636912" y="-963488"/>
            <a:ext cx="9613908" cy="9612000"/>
            <a:chOff x="-3636912" y="-963488"/>
            <a:chExt cx="9613908" cy="9612000"/>
          </a:xfrm>
        </p:grpSpPr>
        <p:sp>
          <p:nvSpPr>
            <p:cNvPr id="13" name="円/楕円 12"/>
            <p:cNvSpPr>
              <a:spLocks noChangeAspect="1"/>
            </p:cNvSpPr>
            <p:nvPr/>
          </p:nvSpPr>
          <p:spPr>
            <a:xfrm>
              <a:off x="-3636912" y="-963488"/>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268760"/>
              <a:ext cx="3110010" cy="7012421"/>
            </a:xfrm>
            <a:prstGeom prst="rect">
              <a:avLst/>
            </a:prstGeom>
          </p:spPr>
        </p:pic>
      </p:grpSp>
      <p:sp>
        <p:nvSpPr>
          <p:cNvPr id="12" name="テキスト ボックス 11"/>
          <p:cNvSpPr txBox="1"/>
          <p:nvPr/>
        </p:nvSpPr>
        <p:spPr>
          <a:xfrm>
            <a:off x="2934704" y="1728103"/>
            <a:ext cx="5832648" cy="4462760"/>
          </a:xfrm>
          <a:prstGeom prst="rect">
            <a:avLst/>
          </a:prstGeom>
          <a:noFill/>
        </p:spPr>
        <p:txBody>
          <a:bodyPr vert="horz" wrap="square" rtlCol="0">
            <a:spAutoFit/>
          </a:bodyPr>
          <a:lstStyle/>
          <a:p>
            <a:r>
              <a:rPr kumimoji="1" lang="ja-JP" altLang="en-US" sz="7200" b="1" dirty="0">
                <a:latin typeface="游ゴシック" panose="020B0400000000000000" pitchFamily="50" charset="-128"/>
                <a:ea typeface="游ゴシック" panose="020B0400000000000000" pitchFamily="50" charset="-128"/>
              </a:rPr>
              <a:t>限りない</a:t>
            </a:r>
            <a:endParaRPr kumimoji="1" lang="en-US" altLang="ja-JP" sz="7200" b="1" dirty="0">
              <a:latin typeface="游ゴシック" panose="020B0400000000000000" pitchFamily="50" charset="-128"/>
              <a:ea typeface="游ゴシック" panose="020B0400000000000000" pitchFamily="50" charset="-128"/>
            </a:endParaRPr>
          </a:p>
          <a:p>
            <a:endParaRPr kumimoji="1" lang="en-US" altLang="ja-JP" sz="2000" b="1" dirty="0">
              <a:ea typeface="游ゴシック" panose="020B0400000000000000" pitchFamily="50" charset="-128"/>
            </a:endParaRPr>
          </a:p>
          <a:p>
            <a:pPr algn="ctr"/>
            <a:r>
              <a:rPr lang="ja-JP" altLang="en-US" sz="12000" b="1" dirty="0">
                <a:ln w="25400">
                  <a:solidFill>
                    <a:schemeClr val="tx1"/>
                  </a:solidFill>
                </a:ln>
                <a:solidFill>
                  <a:srgbClr val="FF0000"/>
                </a:solidFill>
                <a:effectLst/>
                <a:latin typeface="游ゴシック" panose="020B0400000000000000" pitchFamily="50" charset="-128"/>
                <a:ea typeface="游ゴシック" panose="020B0400000000000000" pitchFamily="50" charset="-128"/>
              </a:rPr>
              <a:t>命</a:t>
            </a:r>
            <a:r>
              <a:rPr lang="ja-JP" altLang="en-US" sz="7200" b="1" dirty="0">
                <a:latin typeface="游ゴシック" panose="020B0400000000000000" pitchFamily="50" charset="-128"/>
                <a:ea typeface="游ゴシック" panose="020B0400000000000000" pitchFamily="50" charset="-128"/>
              </a:rPr>
              <a:t>と</a:t>
            </a:r>
            <a:r>
              <a:rPr kumimoji="1" lang="ja-JP" altLang="en-US" sz="12000" b="1" dirty="0">
                <a:ln w="25400">
                  <a:solidFill>
                    <a:schemeClr val="tx1"/>
                  </a:solidFill>
                </a:ln>
                <a:solidFill>
                  <a:srgbClr val="FFFF00"/>
                </a:solidFill>
                <a:effectLst/>
                <a:latin typeface="游ゴシック" panose="020B0400000000000000" pitchFamily="50" charset="-128"/>
                <a:ea typeface="游ゴシック" panose="020B0400000000000000" pitchFamily="50" charset="-128"/>
              </a:rPr>
              <a:t>光</a:t>
            </a:r>
            <a:r>
              <a:rPr lang="ja-JP" altLang="en-US" sz="7200" b="1" dirty="0">
                <a:latin typeface="游ゴシック" panose="020B0400000000000000" pitchFamily="50" charset="-128"/>
                <a:ea typeface="游ゴシック" panose="020B0400000000000000" pitchFamily="50" charset="-128"/>
              </a:rPr>
              <a:t>の</a:t>
            </a:r>
            <a:endParaRPr kumimoji="1" lang="en-US" altLang="ja-JP" sz="7200" b="1" dirty="0">
              <a:ea typeface="游ゴシック" panose="020B0400000000000000" pitchFamily="50" charset="-128"/>
            </a:endParaRPr>
          </a:p>
          <a:p>
            <a:pPr algn="r"/>
            <a:r>
              <a:rPr lang="ja-JP" altLang="en-US" sz="7200" b="1" dirty="0">
                <a:latin typeface="游ゴシック" panose="020B0400000000000000" pitchFamily="50" charset="-128"/>
                <a:ea typeface="游ゴシック" panose="020B0400000000000000" pitchFamily="50" charset="-128"/>
              </a:rPr>
              <a:t>仏さま</a:t>
            </a:r>
            <a:endParaRPr kumimoji="1" lang="ja-JP" altLang="en-US" sz="7200" b="1" dirty="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243664" y="202057"/>
            <a:ext cx="6272552" cy="923330"/>
          </a:xfrm>
          <a:prstGeom prst="rect">
            <a:avLst/>
          </a:prstGeom>
          <a:noFill/>
        </p:spPr>
        <p:txBody>
          <a:bodyPr vert="horz" wrap="square" rtlCol="0">
            <a:spAutoFit/>
          </a:bodyPr>
          <a:lstStyle/>
          <a:p>
            <a:r>
              <a:rPr kumimoji="1" lang="ja-JP" altLang="en-US" sz="5400" b="1" dirty="0">
                <a:latin typeface="游ゴシック" panose="020B0400000000000000" pitchFamily="50" charset="-128"/>
                <a:ea typeface="游ゴシック" panose="020B0400000000000000" pitchFamily="50" charset="-128"/>
              </a:rPr>
              <a:t>阿弥陀仏とは</a:t>
            </a:r>
            <a:r>
              <a:rPr kumimoji="1" lang="en-US" altLang="ja-JP" sz="5400" b="1" dirty="0">
                <a:latin typeface="游ゴシック" panose="020B0400000000000000" pitchFamily="50" charset="-128"/>
                <a:ea typeface="游ゴシック" panose="020B0400000000000000" pitchFamily="50" charset="-128"/>
              </a:rPr>
              <a:t>…</a:t>
            </a:r>
            <a:endParaRPr kumimoji="1" lang="ja-JP" altLang="en-US" sz="54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948873079"/>
      </p:ext>
    </p:extLst>
  </p:cSld>
  <p:clrMapOvr>
    <a:masterClrMapping/>
  </p:clrMapOvr>
  <mc:AlternateContent xmlns:mc="http://schemas.openxmlformats.org/markup-compatibility/2006" xmlns:p14="http://schemas.microsoft.com/office/powerpoint/2010/main">
    <mc:Choice Requires="p14">
      <p:transition spd="med" p14:dur="700" advTm="43273">
        <p:fade/>
      </p:transition>
    </mc:Choice>
    <mc:Fallback xmlns="">
      <p:transition spd="med" advTm="432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fade">
                                      <p:cBhvr>
                                        <p:cTn id="1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40066" y="1431825"/>
            <a:ext cx="5196029" cy="923330"/>
          </a:xfrm>
          <a:prstGeom prst="rect">
            <a:avLst/>
          </a:prstGeom>
          <a:noFill/>
        </p:spPr>
        <p:txBody>
          <a:bodyPr wrap="square" rtlCol="0">
            <a:spAutoFit/>
          </a:bodyPr>
          <a:lstStyle/>
          <a:p>
            <a:r>
              <a:rPr kumimoji="1" lang="ja-JP" altLang="en-US" sz="5400" dirty="0">
                <a:latin typeface="ＤＦ平成ゴシック体W5" panose="020B0509000000000000" pitchFamily="49" charset="-128"/>
                <a:ea typeface="ＤＦ平成ゴシック体W5" panose="020B0509000000000000" pitchFamily="49" charset="-128"/>
              </a:rPr>
              <a:t>・</a:t>
            </a:r>
            <a:r>
              <a:rPr kumimoji="1" lang="ja-JP" altLang="en-US" sz="5400" b="1" dirty="0">
                <a:latin typeface="ＤＦ平成ゴシック体W5" panose="020B0509000000000000" pitchFamily="49" charset="-128"/>
                <a:ea typeface="ＤＦ平成ゴシック体W5" panose="020B0509000000000000" pitchFamily="49" charset="-128"/>
              </a:rPr>
              <a:t>アミターユス</a:t>
            </a:r>
            <a:endParaRPr kumimoji="1" lang="en-US" altLang="ja-JP" sz="5400" b="1" dirty="0">
              <a:latin typeface="ＤＦ平成ゴシック体W5" panose="020B0509000000000000" pitchFamily="49" charset="-128"/>
              <a:ea typeface="ＤＦ平成ゴシック体W5" panose="020B0509000000000000" pitchFamily="49" charset="-128"/>
            </a:endParaRPr>
          </a:p>
        </p:txBody>
      </p:sp>
      <p:sp>
        <p:nvSpPr>
          <p:cNvPr id="18" name="テキスト ボックス 17"/>
          <p:cNvSpPr txBox="1"/>
          <p:nvPr/>
        </p:nvSpPr>
        <p:spPr>
          <a:xfrm>
            <a:off x="240066" y="4151752"/>
            <a:ext cx="4475949" cy="923330"/>
          </a:xfrm>
          <a:prstGeom prst="rect">
            <a:avLst/>
          </a:prstGeom>
          <a:noFill/>
        </p:spPr>
        <p:txBody>
          <a:bodyPr wrap="square" rtlCol="0">
            <a:spAutoFit/>
          </a:bodyPr>
          <a:lstStyle/>
          <a:p>
            <a:r>
              <a:rPr kumimoji="1" lang="ja-JP" altLang="en-US" sz="5400" b="1" dirty="0">
                <a:latin typeface="ＤＦ平成ゴシック体W5" panose="020B0509000000000000" pitchFamily="49" charset="-128"/>
                <a:ea typeface="ＤＦ平成ゴシック体W5" panose="020B0509000000000000" pitchFamily="49" charset="-128"/>
              </a:rPr>
              <a:t>・アミターバ</a:t>
            </a:r>
            <a:endParaRPr kumimoji="1" lang="en-US" altLang="ja-JP" sz="5400" b="1" dirty="0">
              <a:latin typeface="ＤＦ平成ゴシック体W5" panose="020B0509000000000000" pitchFamily="49" charset="-128"/>
              <a:ea typeface="ＤＦ平成ゴシック体W5" panose="020B0509000000000000" pitchFamily="49" charset="-128"/>
            </a:endParaRPr>
          </a:p>
        </p:txBody>
      </p:sp>
      <p:sp>
        <p:nvSpPr>
          <p:cNvPr id="2" name="テキスト ボックス 1"/>
          <p:cNvSpPr txBox="1"/>
          <p:nvPr/>
        </p:nvSpPr>
        <p:spPr>
          <a:xfrm>
            <a:off x="1514700" y="2437265"/>
            <a:ext cx="7265130" cy="1200329"/>
          </a:xfrm>
          <a:prstGeom prst="rect">
            <a:avLst/>
          </a:prstGeom>
          <a:noFill/>
          <a:ln>
            <a:noFill/>
          </a:ln>
        </p:spPr>
        <p:txBody>
          <a:bodyPr wrap="none" rtlCol="0">
            <a:spAutoFit/>
          </a:bodyPr>
          <a:lstStyle/>
          <a:p>
            <a:r>
              <a:rPr lang="en-US" altLang="ja-JP" sz="4800" b="1" dirty="0">
                <a:latin typeface="游ゴシック" panose="020B0400000000000000" pitchFamily="50" charset="-128"/>
                <a:ea typeface="游ゴシック" panose="020B0400000000000000" pitchFamily="50" charset="-128"/>
              </a:rPr>
              <a:t>…</a:t>
            </a:r>
            <a:r>
              <a:rPr lang="ja-JP" altLang="en-US" sz="4800" b="1" dirty="0">
                <a:latin typeface="游ゴシック" panose="020B0400000000000000" pitchFamily="50" charset="-128"/>
                <a:ea typeface="游ゴシック" panose="020B0400000000000000" pitchFamily="50" charset="-128"/>
              </a:rPr>
              <a:t>限りない</a:t>
            </a:r>
            <a:r>
              <a:rPr lang="ja-JP" altLang="en-US" sz="7200" b="1" dirty="0">
                <a:ln>
                  <a:solidFill>
                    <a:schemeClr val="tx1"/>
                  </a:solidFill>
                </a:ln>
                <a:solidFill>
                  <a:srgbClr val="FF0000"/>
                </a:solidFill>
                <a:latin typeface="游ゴシック" panose="020B0400000000000000" pitchFamily="50" charset="-128"/>
                <a:ea typeface="游ゴシック" panose="020B0400000000000000" pitchFamily="50" charset="-128"/>
              </a:rPr>
              <a:t>命</a:t>
            </a:r>
            <a:r>
              <a:rPr lang="ja-JP" altLang="en-US" sz="4800" b="1" dirty="0">
                <a:latin typeface="游ゴシック" panose="020B0400000000000000" pitchFamily="50" charset="-128"/>
                <a:ea typeface="游ゴシック" panose="020B0400000000000000" pitchFamily="50" charset="-128"/>
              </a:rPr>
              <a:t>を有する者</a:t>
            </a:r>
            <a:endParaRPr kumimoji="1" lang="ja-JP" altLang="en-US" sz="4800" b="1" dirty="0">
              <a:latin typeface="游ゴシック" panose="020B0400000000000000" pitchFamily="50" charset="-128"/>
              <a:ea typeface="游ゴシック" panose="020B0400000000000000" pitchFamily="50" charset="-128"/>
            </a:endParaRPr>
          </a:p>
        </p:txBody>
      </p:sp>
      <p:sp>
        <p:nvSpPr>
          <p:cNvPr id="29" name="テキスト ボックス 28"/>
          <p:cNvSpPr txBox="1"/>
          <p:nvPr/>
        </p:nvSpPr>
        <p:spPr>
          <a:xfrm>
            <a:off x="1517906" y="5157192"/>
            <a:ext cx="7263527" cy="1200329"/>
          </a:xfrm>
          <a:prstGeom prst="rect">
            <a:avLst/>
          </a:prstGeom>
          <a:noFill/>
        </p:spPr>
        <p:txBody>
          <a:bodyPr wrap="none" rtlCol="0">
            <a:spAutoFit/>
          </a:bodyPr>
          <a:lstStyle/>
          <a:p>
            <a:r>
              <a:rPr kumimoji="1" lang="en-US" altLang="ja-JP" sz="4800" b="1" dirty="0">
                <a:latin typeface="游ゴシック" panose="020B0400000000000000" pitchFamily="50" charset="-128"/>
                <a:ea typeface="游ゴシック" panose="020B0400000000000000" pitchFamily="50" charset="-128"/>
              </a:rPr>
              <a:t>…</a:t>
            </a:r>
            <a:r>
              <a:rPr kumimoji="1" lang="ja-JP" altLang="en-US" sz="4800" b="1" dirty="0">
                <a:latin typeface="游ゴシック" panose="020B0400000000000000" pitchFamily="50" charset="-128"/>
                <a:ea typeface="游ゴシック" panose="020B0400000000000000" pitchFamily="50" charset="-128"/>
              </a:rPr>
              <a:t>限りない</a:t>
            </a:r>
            <a:r>
              <a:rPr kumimoji="1" lang="ja-JP" altLang="en-US" sz="7200" b="1" dirty="0">
                <a:ln>
                  <a:solidFill>
                    <a:schemeClr val="tx1"/>
                  </a:solidFill>
                </a:ln>
                <a:solidFill>
                  <a:srgbClr val="FFFF00"/>
                </a:solidFill>
                <a:latin typeface="游ゴシック" panose="020B0400000000000000" pitchFamily="50" charset="-128"/>
                <a:ea typeface="游ゴシック" panose="020B0400000000000000" pitchFamily="50" charset="-128"/>
              </a:rPr>
              <a:t>光</a:t>
            </a:r>
            <a:r>
              <a:rPr kumimoji="1" lang="ja-JP" altLang="en-US" sz="4800" b="1" dirty="0">
                <a:latin typeface="游ゴシック" panose="020B0400000000000000" pitchFamily="50" charset="-128"/>
                <a:ea typeface="游ゴシック" panose="020B0400000000000000" pitchFamily="50" charset="-128"/>
              </a:rPr>
              <a:t>を有する者</a:t>
            </a:r>
          </a:p>
        </p:txBody>
      </p:sp>
      <p:sp>
        <p:nvSpPr>
          <p:cNvPr id="7" name="テキスト ボックス 6"/>
          <p:cNvSpPr txBox="1"/>
          <p:nvPr/>
        </p:nvSpPr>
        <p:spPr>
          <a:xfrm>
            <a:off x="243664" y="202057"/>
            <a:ext cx="6272552" cy="923330"/>
          </a:xfrm>
          <a:prstGeom prst="rect">
            <a:avLst/>
          </a:prstGeom>
          <a:noFill/>
        </p:spPr>
        <p:txBody>
          <a:bodyPr vert="horz" wrap="square" rtlCol="0">
            <a:spAutoFit/>
          </a:bodyPr>
          <a:lstStyle/>
          <a:p>
            <a:r>
              <a:rPr kumimoji="1" lang="ja-JP" altLang="en-US" sz="5400" b="1" dirty="0">
                <a:latin typeface="游ゴシック" panose="020B0400000000000000" pitchFamily="50" charset="-128"/>
                <a:ea typeface="游ゴシック" panose="020B0400000000000000" pitchFamily="50" charset="-128"/>
              </a:rPr>
              <a:t>阿弥陀仏とは</a:t>
            </a:r>
            <a:r>
              <a:rPr kumimoji="1" lang="en-US" altLang="ja-JP" sz="5400" b="1" dirty="0">
                <a:latin typeface="游ゴシック" panose="020B0400000000000000" pitchFamily="50" charset="-128"/>
                <a:ea typeface="游ゴシック" panose="020B0400000000000000" pitchFamily="50" charset="-128"/>
              </a:rPr>
              <a:t>…</a:t>
            </a:r>
            <a:endParaRPr kumimoji="1" lang="ja-JP" altLang="en-US" sz="54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786735479"/>
      </p:ext>
    </p:extLst>
  </p:cSld>
  <p:clrMapOvr>
    <a:masterClrMapping/>
  </p:clrMapOvr>
  <mc:AlternateContent xmlns:mc="http://schemas.openxmlformats.org/markup-compatibility/2006" xmlns:p14="http://schemas.microsoft.com/office/powerpoint/2010/main">
    <mc:Choice Requires="p14">
      <p:transition spd="med" p14:dur="700" advTm="21495">
        <p:fade/>
      </p:transition>
    </mc:Choice>
    <mc:Fallback xmlns="">
      <p:transition spd="med" advTm="2149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63137" y="2765890"/>
            <a:ext cx="9080863" cy="923330"/>
          </a:xfrm>
          <a:prstGeom prst="rect">
            <a:avLst/>
          </a:prstGeom>
          <a:noFill/>
        </p:spPr>
        <p:txBody>
          <a:bodyPr wrap="square" rtlCol="0">
            <a:spAutoFit/>
          </a:bodyPr>
          <a:lstStyle/>
          <a:p>
            <a:r>
              <a:rPr kumimoji="1" lang="ja-JP" altLang="en-US" sz="5400" b="1" dirty="0">
                <a:ln cmpd="sng">
                  <a:noFill/>
                </a:ln>
                <a:solidFill>
                  <a:srgbClr val="FF0000"/>
                </a:solidFill>
                <a:ea typeface="游ゴシック" panose="020B0400000000000000" pitchFamily="50" charset="-128"/>
              </a:rPr>
              <a:t>無量寿</a:t>
            </a:r>
            <a:r>
              <a:rPr kumimoji="1" lang="en-US" altLang="ja-JP" sz="4800" b="1" dirty="0">
                <a:latin typeface="游ゴシック" panose="020B0400000000000000" pitchFamily="50" charset="-128"/>
                <a:ea typeface="游ゴシック" panose="020B0400000000000000" pitchFamily="50" charset="-128"/>
              </a:rPr>
              <a:t>…</a:t>
            </a:r>
            <a:r>
              <a:rPr kumimoji="1" lang="ja-JP" altLang="en-US" sz="4800" b="1" dirty="0">
                <a:latin typeface="游ゴシック" panose="020B0400000000000000" pitchFamily="50" charset="-128"/>
                <a:ea typeface="游ゴシック" panose="020B0400000000000000" pitchFamily="50" charset="-128"/>
              </a:rPr>
              <a:t>時間的無限をあらわす</a:t>
            </a:r>
            <a:endParaRPr kumimoji="1" lang="en-US" altLang="ja-JP" sz="4800" b="1" dirty="0">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243664" y="1497879"/>
            <a:ext cx="5912512" cy="1200329"/>
          </a:xfrm>
          <a:prstGeom prst="rect">
            <a:avLst/>
          </a:prstGeom>
          <a:noFill/>
        </p:spPr>
        <p:txBody>
          <a:bodyPr wrap="square" rtlCol="0">
            <a:spAutoFit/>
          </a:bodyPr>
          <a:lstStyle/>
          <a:p>
            <a:r>
              <a:rPr kumimoji="1" lang="ja-JP" altLang="en-US" sz="5400" b="1" dirty="0">
                <a:latin typeface="游ゴシック" panose="020B0400000000000000" pitchFamily="50" charset="-128"/>
                <a:ea typeface="游ゴシック" panose="020B0400000000000000" pitchFamily="50" charset="-128"/>
              </a:rPr>
              <a:t>・</a:t>
            </a:r>
            <a:r>
              <a:rPr kumimoji="1" lang="ja-JP" altLang="en-US" sz="7200" b="1" dirty="0">
                <a:ln>
                  <a:solidFill>
                    <a:schemeClr val="tx1"/>
                  </a:solidFill>
                </a:ln>
                <a:solidFill>
                  <a:srgbClr val="FF0000"/>
                </a:solidFill>
                <a:latin typeface="游ゴシック" panose="020B0400000000000000" pitchFamily="50" charset="-128"/>
                <a:ea typeface="游ゴシック" panose="020B0400000000000000" pitchFamily="50" charset="-128"/>
              </a:rPr>
              <a:t>命</a:t>
            </a:r>
            <a:r>
              <a:rPr kumimoji="1" lang="ja-JP" altLang="en-US" sz="5400" b="1" dirty="0">
                <a:latin typeface="游ゴシック" panose="020B0400000000000000" pitchFamily="50" charset="-128"/>
                <a:ea typeface="游ゴシック" panose="020B0400000000000000" pitchFamily="50" charset="-128"/>
              </a:rPr>
              <a:t>に限りがない</a:t>
            </a:r>
            <a:endParaRPr kumimoji="1" lang="en-US" altLang="ja-JP" sz="5400" b="1" dirty="0">
              <a:latin typeface="游ゴシック" panose="020B0400000000000000" pitchFamily="50" charset="-128"/>
              <a:ea typeface="游ゴシック" panose="020B0400000000000000" pitchFamily="50" charset="-128"/>
            </a:endParaRPr>
          </a:p>
        </p:txBody>
      </p:sp>
      <p:sp>
        <p:nvSpPr>
          <p:cNvPr id="35" name="テキスト ボックス 34"/>
          <p:cNvSpPr txBox="1"/>
          <p:nvPr/>
        </p:nvSpPr>
        <p:spPr>
          <a:xfrm>
            <a:off x="243664" y="202057"/>
            <a:ext cx="6272552" cy="923330"/>
          </a:xfrm>
          <a:prstGeom prst="rect">
            <a:avLst/>
          </a:prstGeom>
          <a:noFill/>
        </p:spPr>
        <p:txBody>
          <a:bodyPr vert="horz" wrap="square" rtlCol="0">
            <a:spAutoFit/>
          </a:bodyPr>
          <a:lstStyle/>
          <a:p>
            <a:r>
              <a:rPr kumimoji="1" lang="ja-JP" altLang="en-US" sz="5400" b="1" dirty="0">
                <a:latin typeface="游ゴシック" panose="020B0400000000000000" pitchFamily="50" charset="-128"/>
                <a:ea typeface="游ゴシック" panose="020B0400000000000000" pitchFamily="50" charset="-128"/>
              </a:rPr>
              <a:t>阿弥陀仏の</a:t>
            </a:r>
            <a:r>
              <a:rPr kumimoji="1" lang="en-US" altLang="ja-JP" sz="5400" b="1" dirty="0">
                <a:latin typeface="游ゴシック" panose="020B0400000000000000" pitchFamily="50" charset="-128"/>
                <a:ea typeface="游ゴシック" panose="020B0400000000000000" pitchFamily="50" charset="-128"/>
              </a:rPr>
              <a:t>…</a:t>
            </a:r>
            <a:endParaRPr kumimoji="1" lang="ja-JP" altLang="en-US" sz="5400" b="1" dirty="0">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243664" y="3973004"/>
            <a:ext cx="5984520" cy="1200329"/>
          </a:xfrm>
          <a:prstGeom prst="rect">
            <a:avLst/>
          </a:prstGeom>
          <a:noFill/>
        </p:spPr>
        <p:txBody>
          <a:bodyPr wrap="square" rtlCol="0">
            <a:spAutoFit/>
          </a:bodyPr>
          <a:lstStyle/>
          <a:p>
            <a:r>
              <a:rPr lang="ja-JP" altLang="en-US" sz="5400" b="1" dirty="0">
                <a:latin typeface="游ゴシック" panose="020B0400000000000000" pitchFamily="50" charset="-128"/>
                <a:ea typeface="游ゴシック" panose="020B0400000000000000" pitchFamily="50" charset="-128"/>
              </a:rPr>
              <a:t>・</a:t>
            </a:r>
            <a:r>
              <a:rPr lang="ja-JP" altLang="en-US" sz="7200" b="1" dirty="0">
                <a:ln>
                  <a:solidFill>
                    <a:schemeClr val="tx1"/>
                  </a:solidFill>
                </a:ln>
                <a:solidFill>
                  <a:srgbClr val="FFFF00"/>
                </a:solidFill>
                <a:latin typeface="游ゴシック" panose="020B0400000000000000" pitchFamily="50" charset="-128"/>
                <a:ea typeface="游ゴシック" panose="020B0400000000000000" pitchFamily="50" charset="-128"/>
              </a:rPr>
              <a:t>光</a:t>
            </a:r>
            <a:r>
              <a:rPr kumimoji="1" lang="ja-JP" altLang="en-US" sz="5400" b="1" dirty="0">
                <a:latin typeface="游ゴシック" panose="020B0400000000000000" pitchFamily="50" charset="-128"/>
                <a:ea typeface="游ゴシック" panose="020B0400000000000000" pitchFamily="50" charset="-128"/>
              </a:rPr>
              <a:t>に限りがない</a:t>
            </a:r>
            <a:endParaRPr kumimoji="1" lang="en-US" altLang="ja-JP" sz="5400" b="1" dirty="0">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63137" y="5329723"/>
            <a:ext cx="9080863" cy="923330"/>
          </a:xfrm>
          <a:prstGeom prst="rect">
            <a:avLst/>
          </a:prstGeom>
          <a:noFill/>
        </p:spPr>
        <p:txBody>
          <a:bodyPr wrap="square" rtlCol="0">
            <a:spAutoFit/>
          </a:bodyPr>
          <a:lstStyle/>
          <a:p>
            <a:r>
              <a:rPr kumimoji="1" lang="ja-JP" altLang="en-US" sz="5400" b="1" dirty="0">
                <a:ln>
                  <a:solidFill>
                    <a:schemeClr val="tx1"/>
                  </a:solidFill>
                </a:ln>
                <a:solidFill>
                  <a:srgbClr val="FFFF00"/>
                </a:solidFill>
                <a:ea typeface="游ゴシック" panose="020B0400000000000000" pitchFamily="50" charset="-128"/>
              </a:rPr>
              <a:t>無量光</a:t>
            </a:r>
            <a:r>
              <a:rPr kumimoji="1" lang="en-US" altLang="ja-JP" sz="4800" b="1" dirty="0">
                <a:latin typeface="游ゴシック" panose="020B0400000000000000" pitchFamily="50" charset="-128"/>
                <a:ea typeface="游ゴシック" panose="020B0400000000000000" pitchFamily="50" charset="-128"/>
              </a:rPr>
              <a:t>…</a:t>
            </a:r>
            <a:r>
              <a:rPr kumimoji="1" lang="ja-JP" altLang="en-US" sz="4800" b="1" dirty="0">
                <a:latin typeface="游ゴシック" panose="020B0400000000000000" pitchFamily="50" charset="-128"/>
                <a:ea typeface="游ゴシック" panose="020B0400000000000000" pitchFamily="50" charset="-128"/>
              </a:rPr>
              <a:t>空間的無限をあらわす</a:t>
            </a:r>
            <a:endParaRPr kumimoji="1" lang="en-US" altLang="ja-JP" sz="48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570134148"/>
      </p:ext>
    </p:extLst>
  </p:cSld>
  <p:clrMapOvr>
    <a:masterClrMapping/>
  </p:clrMapOvr>
  <mc:AlternateContent xmlns:mc="http://schemas.openxmlformats.org/markup-compatibility/2006" xmlns:p14="http://schemas.microsoft.com/office/powerpoint/2010/main">
    <mc:Choice Requires="p14">
      <p:transition spd="med" p14:dur="700" advTm="66224">
        <p:fade/>
      </p:transition>
    </mc:Choice>
    <mc:Fallback xmlns="">
      <p:transition spd="med" advTm="6622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円/楕円 7"/>
          <p:cNvSpPr>
            <a:spLocks noChangeAspect="1"/>
          </p:cNvSpPr>
          <p:nvPr/>
        </p:nvSpPr>
        <p:spPr>
          <a:xfrm>
            <a:off x="3059832" y="-1169991"/>
            <a:ext cx="7736705" cy="773517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01967" y="1071331"/>
            <a:ext cx="7132720" cy="1569660"/>
          </a:xfrm>
          <a:prstGeom prst="rect">
            <a:avLst/>
          </a:prstGeom>
          <a:noFill/>
        </p:spPr>
        <p:txBody>
          <a:bodyPr wrap="square" rtlCol="0">
            <a:spAutoFit/>
          </a:bodyPr>
          <a:lstStyle/>
          <a:p>
            <a:pPr algn="ctr"/>
            <a:r>
              <a:rPr kumimoji="1" lang="ja-JP" altLang="en-US" sz="9600" b="1" dirty="0">
                <a:ln>
                  <a:solidFill>
                    <a:schemeClr val="tx1"/>
                  </a:solidFill>
                </a:ln>
                <a:solidFill>
                  <a:srgbClr val="FF0000"/>
                </a:solidFill>
                <a:latin typeface="+mj-ea"/>
                <a:ea typeface="+mj-ea"/>
              </a:rPr>
              <a:t>いつでも</a:t>
            </a:r>
            <a:endParaRPr kumimoji="1" lang="en-US" altLang="ja-JP" sz="9600" b="1" dirty="0">
              <a:ln>
                <a:solidFill>
                  <a:schemeClr val="tx1"/>
                </a:solidFill>
              </a:ln>
              <a:solidFill>
                <a:srgbClr val="FFFF00"/>
              </a:solidFill>
              <a:latin typeface="+mj-ea"/>
              <a:ea typeface="+mj-ea"/>
            </a:endParaRPr>
          </a:p>
        </p:txBody>
      </p:sp>
      <p:sp>
        <p:nvSpPr>
          <p:cNvPr id="25" name="テキスト ボックス 24"/>
          <p:cNvSpPr txBox="1"/>
          <p:nvPr/>
        </p:nvSpPr>
        <p:spPr>
          <a:xfrm>
            <a:off x="243664" y="4193844"/>
            <a:ext cx="8676456" cy="2492990"/>
          </a:xfrm>
          <a:prstGeom prst="rect">
            <a:avLst/>
          </a:prstGeom>
          <a:noFill/>
        </p:spPr>
        <p:txBody>
          <a:bodyPr wrap="square" rtlCol="0">
            <a:spAutoFit/>
          </a:bodyPr>
          <a:lstStyle/>
          <a:p>
            <a:pPr algn="ctr"/>
            <a:r>
              <a:rPr kumimoji="1" lang="ja-JP" altLang="en-US" sz="9600" b="1" dirty="0">
                <a:solidFill>
                  <a:srgbClr val="FF0000"/>
                </a:solidFill>
                <a:ea typeface="游ゴシック" panose="020B0400000000000000" pitchFamily="50" charset="-128"/>
              </a:rPr>
              <a:t>私</a:t>
            </a:r>
            <a:r>
              <a:rPr kumimoji="1" lang="ja-JP" altLang="en-US" sz="6000" b="1" dirty="0">
                <a:latin typeface="游ゴシック" panose="020B0400000000000000" pitchFamily="50" charset="-128"/>
                <a:ea typeface="游ゴシック" panose="020B0400000000000000" pitchFamily="50" charset="-128"/>
              </a:rPr>
              <a:t>を救おうと</a:t>
            </a:r>
            <a:endParaRPr kumimoji="1" lang="en-US" altLang="ja-JP" sz="6000" b="1" dirty="0">
              <a:latin typeface="游ゴシック" panose="020B0400000000000000" pitchFamily="50" charset="-128"/>
              <a:ea typeface="游ゴシック" panose="020B0400000000000000" pitchFamily="50" charset="-128"/>
            </a:endParaRPr>
          </a:p>
          <a:p>
            <a:pPr algn="ctr"/>
            <a:r>
              <a:rPr kumimoji="1" lang="ja-JP" altLang="en-US" sz="6000" b="1" dirty="0">
                <a:latin typeface="游ゴシック" panose="020B0400000000000000" pitchFamily="50" charset="-128"/>
                <a:ea typeface="游ゴシック" panose="020B0400000000000000" pitchFamily="50" charset="-128"/>
              </a:rPr>
              <a:t>はたらかれている仏さま</a:t>
            </a:r>
            <a:endParaRPr kumimoji="1" lang="en-US" altLang="ja-JP" sz="6000" b="1" dirty="0">
              <a:latin typeface="游ゴシック" panose="020B0400000000000000" pitchFamily="50" charset="-128"/>
              <a:ea typeface="游ゴシック" panose="020B0400000000000000" pitchFamily="50" charset="-128"/>
            </a:endParaRPr>
          </a:p>
        </p:txBody>
      </p:sp>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t="-3"/>
          <a:stretch/>
        </p:blipFill>
        <p:spPr>
          <a:xfrm>
            <a:off x="5508104" y="213965"/>
            <a:ext cx="3381884" cy="4036441"/>
          </a:xfrm>
          <a:prstGeom prst="rect">
            <a:avLst/>
          </a:prstGeom>
        </p:spPr>
      </p:pic>
      <p:sp>
        <p:nvSpPr>
          <p:cNvPr id="35" name="テキスト ボックス 34"/>
          <p:cNvSpPr txBox="1"/>
          <p:nvPr/>
        </p:nvSpPr>
        <p:spPr>
          <a:xfrm>
            <a:off x="243664" y="202057"/>
            <a:ext cx="6272552" cy="923330"/>
          </a:xfrm>
          <a:prstGeom prst="rect">
            <a:avLst/>
          </a:prstGeom>
          <a:noFill/>
        </p:spPr>
        <p:txBody>
          <a:bodyPr vert="horz" wrap="square" rtlCol="0">
            <a:spAutoFit/>
          </a:bodyPr>
          <a:lstStyle/>
          <a:p>
            <a:r>
              <a:rPr kumimoji="1" lang="ja-JP" altLang="en-US" sz="5400" b="1" dirty="0">
                <a:latin typeface="游ゴシック" panose="020B0400000000000000" pitchFamily="50" charset="-128"/>
                <a:ea typeface="游ゴシック" panose="020B0400000000000000" pitchFamily="50" charset="-128"/>
              </a:rPr>
              <a:t>阿弥陀仏は</a:t>
            </a:r>
            <a:r>
              <a:rPr kumimoji="1" lang="en-US" altLang="ja-JP" sz="5400" b="1" dirty="0">
                <a:latin typeface="游ゴシック" panose="020B0400000000000000" pitchFamily="50" charset="-128"/>
                <a:ea typeface="游ゴシック" panose="020B0400000000000000" pitchFamily="50" charset="-128"/>
              </a:rPr>
              <a:t>…</a:t>
            </a:r>
            <a:endParaRPr kumimoji="1" lang="ja-JP" altLang="en-US" sz="5400" b="1" dirty="0">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365555" y="2502529"/>
            <a:ext cx="4896544" cy="1569660"/>
          </a:xfrm>
          <a:prstGeom prst="rect">
            <a:avLst/>
          </a:prstGeom>
          <a:noFill/>
        </p:spPr>
        <p:txBody>
          <a:bodyPr wrap="square" rtlCol="0">
            <a:spAutoFit/>
          </a:bodyPr>
          <a:lstStyle/>
          <a:p>
            <a:pPr algn="ctr"/>
            <a:r>
              <a:rPr lang="ja-JP" altLang="en-US" sz="9600" b="1" dirty="0">
                <a:ln>
                  <a:solidFill>
                    <a:schemeClr val="tx1"/>
                  </a:solidFill>
                </a:ln>
                <a:solidFill>
                  <a:srgbClr val="FFFF00"/>
                </a:solidFill>
                <a:latin typeface="+mj-ea"/>
              </a:rPr>
              <a:t>どこでも</a:t>
            </a:r>
            <a:endParaRPr lang="en-US" altLang="ja-JP" sz="9600" b="1" dirty="0">
              <a:ln>
                <a:solidFill>
                  <a:schemeClr val="tx1"/>
                </a:solidFill>
              </a:ln>
              <a:solidFill>
                <a:srgbClr val="FFFF00"/>
              </a:solidFill>
              <a:latin typeface="+mj-ea"/>
            </a:endParaRPr>
          </a:p>
        </p:txBody>
      </p:sp>
    </p:spTree>
    <p:custDataLst>
      <p:tags r:id="rId1"/>
    </p:custDataLst>
    <p:extLst>
      <p:ext uri="{BB962C8B-B14F-4D97-AF65-F5344CB8AC3E}">
        <p14:creationId xmlns:p14="http://schemas.microsoft.com/office/powerpoint/2010/main" val="2636563912"/>
      </p:ext>
    </p:extLst>
  </p:cSld>
  <p:clrMapOvr>
    <a:masterClrMapping/>
  </p:clrMapOvr>
  <mc:AlternateContent xmlns:mc="http://schemas.openxmlformats.org/markup-compatibility/2006" xmlns:p14="http://schemas.microsoft.com/office/powerpoint/2010/main">
    <mc:Choice Requires="p14">
      <p:transition spd="med" p14:dur="700" advTm="52842">
        <p:fade/>
      </p:transition>
    </mc:Choice>
    <mc:Fallback xmlns="">
      <p:transition spd="med" advTm="528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400"/>
                                        <p:tgtEl>
                                          <p:spTgt spid="25"/>
                                        </p:tgtEl>
                                      </p:cBhvr>
                                    </p:animEffect>
                                    <p:anim calcmode="lin" valueType="num">
                                      <p:cBhvr>
                                        <p:cTn id="18" dur="1400" fill="hold"/>
                                        <p:tgtEl>
                                          <p:spTgt spid="25"/>
                                        </p:tgtEl>
                                        <p:attrNameLst>
                                          <p:attrName>ppt_x</p:attrName>
                                        </p:attrNameLst>
                                      </p:cBhvr>
                                      <p:tavLst>
                                        <p:tav tm="0">
                                          <p:val>
                                            <p:strVal val="#ppt_x"/>
                                          </p:val>
                                        </p:tav>
                                        <p:tav tm="100000">
                                          <p:val>
                                            <p:strVal val="#ppt_x"/>
                                          </p:val>
                                        </p:tav>
                                      </p:tavLst>
                                    </p:anim>
                                    <p:anim calcmode="lin" valueType="num">
                                      <p:cBhvr>
                                        <p:cTn id="19" dur="14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円/楕円 10"/>
          <p:cNvSpPr>
            <a:spLocks noChangeAspect="1"/>
          </p:cNvSpPr>
          <p:nvPr/>
        </p:nvSpPr>
        <p:spPr>
          <a:xfrm>
            <a:off x="-3780928" y="-2187624"/>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44624"/>
            <a:ext cx="3110010" cy="7012421"/>
          </a:xfrm>
          <a:prstGeom prst="rect">
            <a:avLst/>
          </a:prstGeom>
        </p:spPr>
      </p:pic>
      <p:sp>
        <p:nvSpPr>
          <p:cNvPr id="6" name="テキスト ボックス 5"/>
          <p:cNvSpPr txBox="1"/>
          <p:nvPr/>
        </p:nvSpPr>
        <p:spPr>
          <a:xfrm>
            <a:off x="5283949" y="295028"/>
            <a:ext cx="3705630"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第一条・第一段</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弥陀の</a:t>
            </a:r>
            <a:r>
              <a:rPr kumimoji="1" lang="ja-JP" altLang="en-US" sz="4400" b="1" dirty="0">
                <a:solidFill>
                  <a:srgbClr val="FF0000"/>
                </a:solidFill>
                <a:ea typeface="游ゴシック" panose="020B0400000000000000" pitchFamily="50" charset="-128"/>
              </a:rPr>
              <a:t>誓願</a:t>
            </a:r>
            <a:r>
              <a:rPr kumimoji="1" lang="ja-JP" altLang="en-US" sz="4400" b="1" dirty="0">
                <a:ea typeface="游ゴシック" panose="020B0400000000000000" pitchFamily="50" charset="-128"/>
              </a:rPr>
              <a:t>不思議にたすけられ</a:t>
            </a:r>
            <a:r>
              <a:rPr kumimoji="1" lang="ja-JP" altLang="en-US" sz="4400" b="1" dirty="0" err="1">
                <a:ea typeface="游ゴシック" panose="020B0400000000000000" pitchFamily="50" charset="-128"/>
              </a:rPr>
              <a:t>まゐらせて</a:t>
            </a:r>
            <a:r>
              <a:rPr kumimoji="1" lang="ja-JP" altLang="en-US" sz="4400" b="1" dirty="0">
                <a:ea typeface="游ゴシック" panose="020B0400000000000000" pitchFamily="50" charset="-128"/>
              </a:rPr>
              <a:t>、</a:t>
            </a:r>
            <a:endParaRPr kumimoji="1" lang="en-US" altLang="ja-JP" sz="4400" b="1" dirty="0">
              <a:ea typeface="游ゴシック" panose="020B0400000000000000" pitchFamily="50" charset="-128"/>
            </a:endParaRPr>
          </a:p>
        </p:txBody>
      </p:sp>
      <p:sp>
        <p:nvSpPr>
          <p:cNvPr id="10" name="テキスト ボックス 9"/>
          <p:cNvSpPr txBox="1"/>
          <p:nvPr/>
        </p:nvSpPr>
        <p:spPr>
          <a:xfrm>
            <a:off x="2698626" y="583338"/>
            <a:ext cx="2585323" cy="6552728"/>
          </a:xfrm>
          <a:prstGeom prst="rect">
            <a:avLst/>
          </a:prstGeom>
          <a:noFill/>
        </p:spPr>
        <p:txBody>
          <a:bodyPr vert="eaVert" wrap="square" rtlCol="0">
            <a:spAutoFit/>
          </a:bodyPr>
          <a:lstStyle/>
          <a:p>
            <a:pPr>
              <a:lnSpc>
                <a:spcPct val="130000"/>
              </a:lnSpc>
            </a:pPr>
            <a:r>
              <a:rPr lang="ja-JP" altLang="en-US" sz="6000" b="1" dirty="0">
                <a:latin typeface="游ゴシック" panose="020B0400000000000000" pitchFamily="50" charset="-128"/>
                <a:ea typeface="游ゴシック" panose="020B0400000000000000" pitchFamily="50" charset="-128"/>
              </a:rPr>
              <a:t>阿弥陀仏の</a:t>
            </a:r>
            <a:endParaRPr lang="en-US" altLang="ja-JP" sz="6000" b="1" dirty="0">
              <a:latin typeface="游ゴシック" panose="020B0400000000000000" pitchFamily="50" charset="-128"/>
              <a:ea typeface="游ゴシック" panose="020B0400000000000000" pitchFamily="50" charset="-128"/>
            </a:endParaRPr>
          </a:p>
          <a:p>
            <a:pPr>
              <a:lnSpc>
                <a:spcPct val="130000"/>
              </a:lnSpc>
            </a:pPr>
            <a:r>
              <a:rPr lang="ja-JP" altLang="en-US" sz="6000" b="1" dirty="0">
                <a:latin typeface="游ゴシック" panose="020B0400000000000000" pitchFamily="50" charset="-128"/>
                <a:ea typeface="游ゴシック" panose="020B0400000000000000" pitchFamily="50" charset="-128"/>
              </a:rPr>
              <a:t>　　　</a:t>
            </a:r>
            <a:r>
              <a:rPr lang="ja-JP" altLang="en-US" sz="6000" b="1" dirty="0">
                <a:solidFill>
                  <a:srgbClr val="FF0000"/>
                </a:solidFill>
                <a:latin typeface="游ゴシック" panose="020B0400000000000000" pitchFamily="50" charset="-128"/>
                <a:ea typeface="游ゴシック" panose="020B0400000000000000" pitchFamily="50" charset="-128"/>
              </a:rPr>
              <a:t>誓</a:t>
            </a:r>
            <a:r>
              <a:rPr lang="ja-JP" altLang="en-US" sz="6000" b="1" dirty="0">
                <a:latin typeface="游ゴシック" panose="020B0400000000000000" pitchFamily="50" charset="-128"/>
                <a:ea typeface="游ゴシック" panose="020B0400000000000000" pitchFamily="50" charset="-128"/>
              </a:rPr>
              <a:t>い・</a:t>
            </a:r>
            <a:r>
              <a:rPr lang="ja-JP" altLang="en-US" sz="6000" b="1" dirty="0">
                <a:solidFill>
                  <a:srgbClr val="FF0000"/>
                </a:solidFill>
                <a:latin typeface="游ゴシック" panose="020B0400000000000000" pitchFamily="50" charset="-128"/>
                <a:ea typeface="游ゴシック" panose="020B0400000000000000" pitchFamily="50" charset="-128"/>
              </a:rPr>
              <a:t>願</a:t>
            </a:r>
            <a:r>
              <a:rPr lang="ja-JP" altLang="en-US" sz="6000" b="1" dirty="0">
                <a:latin typeface="游ゴシック" panose="020B0400000000000000" pitchFamily="50" charset="-128"/>
                <a:ea typeface="游ゴシック" panose="020B0400000000000000" pitchFamily="50" charset="-128"/>
              </a:rPr>
              <a:t>い</a:t>
            </a:r>
            <a:endParaRPr kumimoji="1" lang="en-US" altLang="ja-JP" sz="60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843158672"/>
      </p:ext>
    </p:extLst>
  </p:cSld>
  <p:clrMapOvr>
    <a:masterClrMapping/>
  </p:clrMapOvr>
  <mc:AlternateContent xmlns:mc="http://schemas.openxmlformats.org/markup-compatibility/2006" xmlns:p14="http://schemas.microsoft.com/office/powerpoint/2010/main">
    <mc:Choice Requires="p14">
      <p:transition spd="med" p14:dur="700" advTm="17022">
        <p:fade/>
      </p:transition>
    </mc:Choice>
    <mc:Fallback xmlns="">
      <p:transition spd="med" advTm="170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0648" y="-531440"/>
            <a:ext cx="11041159" cy="7886544"/>
          </a:xfrm>
          <a:prstGeom prst="rect">
            <a:avLst/>
          </a:prstGeom>
        </p:spPr>
      </p:pic>
      <p:sp>
        <p:nvSpPr>
          <p:cNvPr id="9" name="タイトル 1"/>
          <p:cNvSpPr txBox="1">
            <a:spLocks/>
          </p:cNvSpPr>
          <p:nvPr/>
        </p:nvSpPr>
        <p:spPr>
          <a:xfrm>
            <a:off x="256749" y="1412776"/>
            <a:ext cx="7150190" cy="81493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a:solidFill>
                  <a:schemeClr val="bg1"/>
                </a:solidFill>
                <a:latin typeface="ＤＦ平成ゴシック体W5" panose="020B0509000000000000" pitchFamily="49" charset="-128"/>
                <a:ea typeface="ＤＦ平成ゴシック体W5" panose="020B0509000000000000" pitchFamily="49" charset="-128"/>
              </a:rPr>
              <a:t/>
            </a:r>
            <a:br>
              <a:rPr lang="en-US" altLang="ja-JP" b="1" dirty="0">
                <a:solidFill>
                  <a:schemeClr val="bg1"/>
                </a:solidFill>
                <a:latin typeface="ＤＦ平成ゴシック体W5" panose="020B0509000000000000" pitchFamily="49" charset="-128"/>
                <a:ea typeface="ＤＦ平成ゴシック体W5" panose="020B0509000000000000" pitchFamily="49" charset="-128"/>
              </a:rPr>
            </a:br>
            <a:r>
              <a:rPr lang="en-US" altLang="ja-JP" b="1" dirty="0">
                <a:solidFill>
                  <a:schemeClr val="bg1"/>
                </a:solidFill>
                <a:latin typeface="ＤＦ平成ゴシック体W5" panose="020B0509000000000000" pitchFamily="49" charset="-128"/>
                <a:ea typeface="ＤＦ平成ゴシック体W5" panose="020B0509000000000000" pitchFamily="49" charset="-128"/>
              </a:rPr>
              <a:t/>
            </a:r>
            <a:br>
              <a:rPr lang="en-US" altLang="ja-JP" b="1" dirty="0">
                <a:solidFill>
                  <a:schemeClr val="bg1"/>
                </a:solidFill>
                <a:latin typeface="ＤＦ平成ゴシック体W5" panose="020B0509000000000000" pitchFamily="49" charset="-128"/>
                <a:ea typeface="ＤＦ平成ゴシック体W5" panose="020B0509000000000000" pitchFamily="49" charset="-128"/>
              </a:rPr>
            </a:br>
            <a:r>
              <a:rPr lang="ja-JP" altLang="en-US" sz="21600" b="1" dirty="0">
                <a:solidFill>
                  <a:schemeClr val="bg1"/>
                </a:solidFill>
                <a:latin typeface="游ゴシック" panose="020B0400000000000000" pitchFamily="50" charset="-128"/>
                <a:ea typeface="游ゴシック" panose="020B0400000000000000" pitchFamily="50" charset="-128"/>
              </a:rPr>
              <a:t>１．第一条について</a:t>
            </a:r>
          </a:p>
        </p:txBody>
      </p:sp>
      <p:sp>
        <p:nvSpPr>
          <p:cNvPr id="8" name="コンテンツ プレースホルダー 2"/>
          <p:cNvSpPr txBox="1">
            <a:spLocks/>
          </p:cNvSpPr>
          <p:nvPr/>
        </p:nvSpPr>
        <p:spPr>
          <a:xfrm>
            <a:off x="256749" y="2492896"/>
            <a:ext cx="8195893" cy="8308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5400" b="1" dirty="0">
                <a:solidFill>
                  <a:schemeClr val="bg1"/>
                </a:solidFill>
                <a:latin typeface="游ゴシック" panose="020B0400000000000000" pitchFamily="50" charset="-128"/>
                <a:ea typeface="游ゴシック" panose="020B0400000000000000" pitchFamily="50" charset="-128"/>
              </a:rPr>
              <a:t>２．本文解説</a:t>
            </a:r>
            <a:endParaRPr lang="en-US" altLang="ja-JP" sz="3600" b="1" dirty="0">
              <a:solidFill>
                <a:schemeClr val="bg1"/>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975742" y="3501008"/>
            <a:ext cx="7497612" cy="769441"/>
          </a:xfrm>
          <a:prstGeom prst="rect">
            <a:avLst/>
          </a:prstGeom>
        </p:spPr>
        <p:txBody>
          <a:bodyPr wrap="square">
            <a:spAutoFit/>
          </a:bodyPr>
          <a:lstStyle/>
          <a:p>
            <a:r>
              <a:rPr lang="ja-JP" altLang="en-US" sz="4400" b="1" dirty="0">
                <a:solidFill>
                  <a:schemeClr val="bg1"/>
                </a:solidFill>
                <a:latin typeface="ＤＦ平成ゴシック体W5" panose="020B0509000000000000" pitchFamily="49" charset="-128"/>
                <a:ea typeface="ＤＦ平成ゴシック体W5" panose="020B0509000000000000" pitchFamily="49" charset="-128"/>
              </a:rPr>
              <a:t>①</a:t>
            </a:r>
            <a:r>
              <a:rPr lang="ja-JP" altLang="en-US" sz="4400" b="1" dirty="0">
                <a:solidFill>
                  <a:schemeClr val="bg1"/>
                </a:solidFill>
                <a:latin typeface="游ゴシック" panose="020B0400000000000000" pitchFamily="50" charset="-128"/>
                <a:ea typeface="游ゴシック" panose="020B0400000000000000" pitchFamily="50" charset="-128"/>
              </a:rPr>
              <a:t>阿弥陀仏の願いと救い</a:t>
            </a:r>
          </a:p>
        </p:txBody>
      </p:sp>
      <p:sp>
        <p:nvSpPr>
          <p:cNvPr id="7" name="正方形/長方形 6"/>
          <p:cNvSpPr/>
          <p:nvPr/>
        </p:nvSpPr>
        <p:spPr>
          <a:xfrm>
            <a:off x="975742" y="4437112"/>
            <a:ext cx="8146524" cy="769441"/>
          </a:xfrm>
          <a:prstGeom prst="rect">
            <a:avLst/>
          </a:prstGeom>
        </p:spPr>
        <p:txBody>
          <a:bodyPr wrap="square">
            <a:spAutoFit/>
          </a:bodyPr>
          <a:lstStyle/>
          <a:p>
            <a:r>
              <a:rPr lang="ja-JP" altLang="en-US" sz="4400" b="1" dirty="0">
                <a:solidFill>
                  <a:schemeClr val="bg1"/>
                </a:solidFill>
                <a:latin typeface="ＤＦ平成ゴシック体W5" panose="020B0509000000000000" pitchFamily="49" charset="-128"/>
                <a:ea typeface="ＤＦ平成ゴシック体W5" panose="020B0509000000000000" pitchFamily="49" charset="-128"/>
              </a:rPr>
              <a:t>②</a:t>
            </a:r>
            <a:r>
              <a:rPr lang="ja-JP" altLang="en-US" sz="4400" b="1" dirty="0">
                <a:solidFill>
                  <a:schemeClr val="bg1"/>
                </a:solidFill>
                <a:latin typeface="游ゴシック" panose="020B0400000000000000" pitchFamily="50" charset="-128"/>
                <a:ea typeface="游ゴシック" panose="020B0400000000000000" pitchFamily="50" charset="-128"/>
              </a:rPr>
              <a:t>願われ、救われるのは誰か</a:t>
            </a:r>
          </a:p>
        </p:txBody>
      </p:sp>
      <p:sp>
        <p:nvSpPr>
          <p:cNvPr id="11" name="正方形/長方形 10"/>
          <p:cNvSpPr/>
          <p:nvPr/>
        </p:nvSpPr>
        <p:spPr>
          <a:xfrm>
            <a:off x="975742" y="5373216"/>
            <a:ext cx="8146524" cy="769441"/>
          </a:xfrm>
          <a:prstGeom prst="rect">
            <a:avLst/>
          </a:prstGeom>
        </p:spPr>
        <p:txBody>
          <a:bodyPr wrap="square">
            <a:spAutoFit/>
          </a:bodyPr>
          <a:lstStyle/>
          <a:p>
            <a:r>
              <a:rPr lang="ja-JP" altLang="en-US" sz="4400" b="1" dirty="0">
                <a:solidFill>
                  <a:schemeClr val="bg1"/>
                </a:solidFill>
                <a:latin typeface="ＤＦ平成ゴシック体W5" panose="020B0509000000000000" pitchFamily="49" charset="-128"/>
                <a:ea typeface="ＤＦ平成ゴシック体W5" panose="020B0509000000000000" pitchFamily="49" charset="-128"/>
              </a:rPr>
              <a:t>③</a:t>
            </a:r>
            <a:r>
              <a:rPr lang="ja-JP" altLang="en-US" sz="4400" b="1" dirty="0">
                <a:solidFill>
                  <a:schemeClr val="bg1"/>
                </a:solidFill>
                <a:latin typeface="游ゴシック" panose="020B0400000000000000" pitchFamily="50" charset="-128"/>
                <a:ea typeface="游ゴシック" panose="020B0400000000000000" pitchFamily="50" charset="-128"/>
              </a:rPr>
              <a:t>念仏者のこころもち</a:t>
            </a:r>
          </a:p>
        </p:txBody>
      </p:sp>
      <p:sp>
        <p:nvSpPr>
          <p:cNvPr id="13" name="タイトル 1">
            <a:extLst>
              <a:ext uri="{FF2B5EF4-FFF2-40B4-BE49-F238E27FC236}">
                <a16:creationId xmlns:a16="http://schemas.microsoft.com/office/drawing/2014/main" xmlns="" id="{AF061D47-6C8C-4563-94A4-573DF71515B3}"/>
              </a:ext>
            </a:extLst>
          </p:cNvPr>
          <p:cNvSpPr txBox="1">
            <a:spLocks/>
          </p:cNvSpPr>
          <p:nvPr/>
        </p:nvSpPr>
        <p:spPr>
          <a:xfrm>
            <a:off x="256749" y="133462"/>
            <a:ext cx="8229600" cy="1143000"/>
          </a:xfrm>
          <a:prstGeom prst="rect">
            <a:avLst/>
          </a:prstGeom>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6000" dirty="0">
                <a:solidFill>
                  <a:schemeClr val="bg1"/>
                </a:solidFill>
              </a:rPr>
              <a:t>本日の内容</a:t>
            </a:r>
          </a:p>
        </p:txBody>
      </p:sp>
    </p:spTree>
    <p:custDataLst>
      <p:tags r:id="rId1"/>
    </p:custDataLst>
    <p:extLst>
      <p:ext uri="{BB962C8B-B14F-4D97-AF65-F5344CB8AC3E}">
        <p14:creationId xmlns:p14="http://schemas.microsoft.com/office/powerpoint/2010/main" val="3025860184"/>
      </p:ext>
    </p:extLst>
  </p:cSld>
  <p:clrMapOvr>
    <a:masterClrMapping/>
  </p:clrMapOvr>
  <mc:AlternateContent xmlns:mc="http://schemas.openxmlformats.org/markup-compatibility/2006" xmlns:p14="http://schemas.microsoft.com/office/powerpoint/2010/main">
    <mc:Choice Requires="p14">
      <p:transition spd="med" p14:dur="700" advTm="89911">
        <p:fade/>
      </p:transition>
    </mc:Choice>
    <mc:Fallback xmlns="">
      <p:transition spd="med" advTm="8991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5" grpId="0"/>
      <p:bldP spid="7"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3068960"/>
            <a:ext cx="8173416" cy="2585323"/>
          </a:xfrm>
          <a:prstGeom prst="rect">
            <a:avLst/>
          </a:prstGeom>
          <a:noFill/>
          <a:ln w="57150">
            <a:solidFill>
              <a:srgbClr val="FF0000"/>
            </a:solidFill>
          </a:ln>
        </p:spPr>
        <p:txBody>
          <a:bodyPr wrap="square" rtlCol="0">
            <a:spAutoFit/>
          </a:bodyPr>
          <a:lstStyle/>
          <a:p>
            <a:r>
              <a:rPr lang="ja-JP" altLang="en-US" sz="5400" b="1" dirty="0">
                <a:latin typeface="游ゴシック" panose="020B0400000000000000" pitchFamily="50" charset="-128"/>
                <a:ea typeface="游ゴシック" panose="020B0400000000000000" pitchFamily="50" charset="-128"/>
              </a:rPr>
              <a:t>目的をたて、それを成就しようと</a:t>
            </a:r>
            <a:r>
              <a:rPr lang="ja-JP" altLang="en-US" sz="5400" b="1" dirty="0">
                <a:solidFill>
                  <a:srgbClr val="FF0000"/>
                </a:solidFill>
                <a:latin typeface="游ゴシック" panose="020B0400000000000000" pitchFamily="50" charset="-128"/>
                <a:ea typeface="游ゴシック" panose="020B0400000000000000" pitchFamily="50" charset="-128"/>
              </a:rPr>
              <a:t>誓</a:t>
            </a:r>
            <a:r>
              <a:rPr lang="ja-JP" altLang="en-US" sz="5400" b="1" dirty="0">
                <a:latin typeface="游ゴシック" panose="020B0400000000000000" pitchFamily="50" charset="-128"/>
                <a:ea typeface="游ゴシック" panose="020B0400000000000000" pitchFamily="50" charset="-128"/>
              </a:rPr>
              <a:t>って</a:t>
            </a:r>
            <a:r>
              <a:rPr lang="ja-JP" altLang="en-US" sz="5400" b="1" dirty="0">
                <a:solidFill>
                  <a:srgbClr val="FF0000"/>
                </a:solidFill>
                <a:latin typeface="游ゴシック" panose="020B0400000000000000" pitchFamily="50" charset="-128"/>
                <a:ea typeface="游ゴシック" panose="020B0400000000000000" pitchFamily="50" charset="-128"/>
              </a:rPr>
              <a:t>願</a:t>
            </a:r>
            <a:r>
              <a:rPr lang="ja-JP" altLang="en-US" sz="5400" b="1" dirty="0">
                <a:latin typeface="游ゴシック" panose="020B0400000000000000" pitchFamily="50" charset="-128"/>
                <a:ea typeface="游ゴシック" panose="020B0400000000000000" pitchFamily="50" charset="-128"/>
              </a:rPr>
              <a:t>い求める意志</a:t>
            </a:r>
            <a:endParaRPr kumimoji="1" lang="ja-JP" altLang="en-US" b="1" dirty="0"/>
          </a:p>
        </p:txBody>
      </p:sp>
      <p:sp>
        <p:nvSpPr>
          <p:cNvPr id="3" name="テキスト ボックス 2"/>
          <p:cNvSpPr txBox="1"/>
          <p:nvPr/>
        </p:nvSpPr>
        <p:spPr>
          <a:xfrm>
            <a:off x="3059832" y="548680"/>
            <a:ext cx="2520280" cy="1323439"/>
          </a:xfrm>
          <a:prstGeom prst="rect">
            <a:avLst/>
          </a:prstGeom>
          <a:solidFill>
            <a:srgbClr val="FFFF00"/>
          </a:solidFill>
        </p:spPr>
        <p:txBody>
          <a:bodyPr wrap="square" rtlCol="0">
            <a:spAutoFit/>
          </a:bodyPr>
          <a:lstStyle/>
          <a:p>
            <a:pPr algn="ctr"/>
            <a:r>
              <a:rPr kumimoji="1" lang="ja-JP" altLang="en-US" sz="8000" b="1" dirty="0">
                <a:latin typeface="游ゴシック" panose="020B0400000000000000" pitchFamily="50" charset="-128"/>
                <a:ea typeface="游ゴシック" panose="020B0400000000000000" pitchFamily="50" charset="-128"/>
              </a:rPr>
              <a:t>誓願</a:t>
            </a:r>
          </a:p>
        </p:txBody>
      </p:sp>
      <p:sp>
        <p:nvSpPr>
          <p:cNvPr id="4" name="等号 3"/>
          <p:cNvSpPr/>
          <p:nvPr/>
        </p:nvSpPr>
        <p:spPr>
          <a:xfrm rot="5400000">
            <a:off x="3815916" y="1966483"/>
            <a:ext cx="1008112" cy="1008112"/>
          </a:xfrm>
          <a:prstGeom prst="mathEqual">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Tree>
    <p:custDataLst>
      <p:tags r:id="rId1"/>
    </p:custDataLst>
    <p:extLst>
      <p:ext uri="{BB962C8B-B14F-4D97-AF65-F5344CB8AC3E}">
        <p14:creationId xmlns:p14="http://schemas.microsoft.com/office/powerpoint/2010/main" val="3401472646"/>
      </p:ext>
    </p:extLst>
  </p:cSld>
  <p:clrMapOvr>
    <a:masterClrMapping/>
  </p:clrMapOvr>
  <mc:AlternateContent xmlns:mc="http://schemas.openxmlformats.org/markup-compatibility/2006" xmlns:p14="http://schemas.microsoft.com/office/powerpoint/2010/main">
    <mc:Choice Requires="p14">
      <p:transition spd="med" p14:dur="700" advTm="23769">
        <p:fade/>
      </p:transition>
    </mc:Choice>
    <mc:Fallback xmlns="">
      <p:transition spd="med" advTm="237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68" y="0"/>
            <a:ext cx="9334719" cy="4416965"/>
          </a:xfrm>
          <a:prstGeom prst="rect">
            <a:avLst/>
          </a:prstGeom>
          <a:ln>
            <a:noFill/>
          </a:ln>
          <a:effectLst/>
        </p:spPr>
      </p:pic>
      <p:sp>
        <p:nvSpPr>
          <p:cNvPr id="4" name="テキスト ボックス 3"/>
          <p:cNvSpPr txBox="1"/>
          <p:nvPr/>
        </p:nvSpPr>
        <p:spPr>
          <a:xfrm>
            <a:off x="-171915" y="4653136"/>
            <a:ext cx="9531411" cy="2000548"/>
          </a:xfrm>
          <a:prstGeom prst="rect">
            <a:avLst/>
          </a:prstGeom>
          <a:noFill/>
        </p:spPr>
        <p:txBody>
          <a:bodyPr wrap="square" rtlCol="0">
            <a:spAutoFit/>
          </a:bodyPr>
          <a:lstStyle/>
          <a:p>
            <a:pPr algn="ctr"/>
            <a:r>
              <a:rPr lang="ja-JP" altLang="en-US" sz="4400" b="1" dirty="0">
                <a:ea typeface="游ゴシック" panose="020B0400000000000000" pitchFamily="50" charset="-128"/>
              </a:rPr>
              <a:t>阿弥陀さまの</a:t>
            </a:r>
            <a:r>
              <a:rPr lang="ja-JP" altLang="en-US" sz="4400" b="1" dirty="0">
                <a:solidFill>
                  <a:srgbClr val="FF0000"/>
                </a:solidFill>
                <a:ea typeface="游ゴシック" panose="020B0400000000000000" pitchFamily="50" charset="-128"/>
              </a:rPr>
              <a:t>誓願</a:t>
            </a:r>
            <a:r>
              <a:rPr lang="ja-JP" altLang="en-US" sz="4400" b="1" dirty="0">
                <a:ea typeface="游ゴシック" panose="020B0400000000000000" pitchFamily="50" charset="-128"/>
              </a:rPr>
              <a:t>が説かれたお経</a:t>
            </a:r>
            <a:endParaRPr lang="en-US" altLang="ja-JP" sz="4400" b="1" dirty="0">
              <a:ea typeface="游ゴシック" panose="020B0400000000000000" pitchFamily="50" charset="-128"/>
            </a:endParaRPr>
          </a:p>
          <a:p>
            <a:pPr algn="ctr"/>
            <a:endParaRPr lang="ja-JP" altLang="en-US" sz="2000" b="1" dirty="0">
              <a:ea typeface="游ゴシック" panose="020B0400000000000000" pitchFamily="50" charset="-128"/>
            </a:endParaRPr>
          </a:p>
          <a:p>
            <a:pPr algn="ctr"/>
            <a:r>
              <a:rPr kumimoji="1" lang="en-US" altLang="ja-JP" sz="6000" b="1" dirty="0">
                <a:ea typeface="游ゴシック" panose="020B0400000000000000" pitchFamily="50" charset="-128"/>
              </a:rPr>
              <a:t>『</a:t>
            </a:r>
            <a:r>
              <a:rPr kumimoji="1" lang="ja-JP" altLang="en-US" sz="6000" b="1" dirty="0">
                <a:ea typeface="游ゴシック" panose="020B0400000000000000" pitchFamily="50" charset="-128"/>
              </a:rPr>
              <a:t>仏説無量寿経</a:t>
            </a:r>
            <a:r>
              <a:rPr kumimoji="1" lang="en-US" altLang="ja-JP" sz="6000" b="1" dirty="0">
                <a:ea typeface="游ゴシック" panose="020B0400000000000000" pitchFamily="50" charset="-128"/>
              </a:rPr>
              <a:t>』</a:t>
            </a:r>
            <a:r>
              <a:rPr kumimoji="1" lang="ja-JP" altLang="en-US" sz="6000" b="1" dirty="0">
                <a:ea typeface="游ゴシック" panose="020B0400000000000000" pitchFamily="50" charset="-128"/>
              </a:rPr>
              <a:t>（大経）</a:t>
            </a:r>
          </a:p>
        </p:txBody>
      </p:sp>
    </p:spTree>
    <p:extLst>
      <p:ext uri="{BB962C8B-B14F-4D97-AF65-F5344CB8AC3E}">
        <p14:creationId xmlns:p14="http://schemas.microsoft.com/office/powerpoint/2010/main" val="4164165509"/>
      </p:ext>
    </p:extLst>
  </p:cSld>
  <p:clrMapOvr>
    <a:masterClrMapping/>
  </p:clrMapOvr>
  <mc:AlternateContent xmlns:mc="http://schemas.openxmlformats.org/markup-compatibility/2006" xmlns:p14="http://schemas.microsoft.com/office/powerpoint/2010/main">
    <mc:Choice Requires="p14">
      <p:transition spd="med" p14:dur="700" advTm="25060">
        <p:fade/>
      </p:transition>
    </mc:Choice>
    <mc:Fallback xmlns="">
      <p:transition spd="med" advTm="2506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1604672" y="260648"/>
            <a:ext cx="2968518" cy="707886"/>
          </a:xfrm>
          <a:prstGeom prst="rect">
            <a:avLst/>
          </a:prstGeom>
          <a:noFill/>
        </p:spPr>
        <p:txBody>
          <a:bodyPr wrap="square" rtlCol="0">
            <a:spAutoFit/>
          </a:bodyPr>
          <a:lstStyle/>
          <a:p>
            <a:r>
              <a:rPr kumimoji="1" lang="ja-JP" altLang="en-US" sz="4000" b="1" dirty="0">
                <a:latin typeface="游ゴシック" panose="020B0400000000000000" pitchFamily="50" charset="-128"/>
                <a:ea typeface="游ゴシック" panose="020B0400000000000000" pitchFamily="50" charset="-128"/>
              </a:rPr>
              <a:t>世自在王仏</a:t>
            </a: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6743" y="1112550"/>
            <a:ext cx="3384376" cy="4188658"/>
          </a:xfrm>
          <a:prstGeom prst="rect">
            <a:avLst/>
          </a:prstGeom>
          <a:effectLst>
            <a:glow rad="228600">
              <a:srgbClr val="FFFF00">
                <a:alpha val="40000"/>
              </a:srgbClr>
            </a:glow>
          </a:effectLst>
        </p:spPr>
      </p:pic>
      <p:sp>
        <p:nvSpPr>
          <p:cNvPr id="6" name="テキスト ボックス 5"/>
          <p:cNvSpPr txBox="1"/>
          <p:nvPr/>
        </p:nvSpPr>
        <p:spPr>
          <a:xfrm>
            <a:off x="5436096" y="5781551"/>
            <a:ext cx="2664296" cy="735739"/>
          </a:xfrm>
          <a:prstGeom prst="rect">
            <a:avLst/>
          </a:prstGeom>
          <a:noFill/>
        </p:spPr>
        <p:txBody>
          <a:bodyPr wrap="square" rtlCol="0">
            <a:spAutoFit/>
          </a:bodyPr>
          <a:lstStyle/>
          <a:p>
            <a:r>
              <a:rPr kumimoji="1" lang="ja-JP" altLang="en-US" sz="4000" b="1" dirty="0">
                <a:latin typeface="游ゴシック" panose="020B0400000000000000" pitchFamily="50" charset="-128"/>
                <a:ea typeface="游ゴシック" panose="020B0400000000000000" pitchFamily="50" charset="-128"/>
              </a:rPr>
              <a:t>法蔵菩薩</a:t>
            </a:r>
          </a:p>
        </p:txBody>
      </p: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2930" y="2708920"/>
            <a:ext cx="1555651" cy="3068492"/>
          </a:xfrm>
          <a:prstGeom prst="rect">
            <a:avLst/>
          </a:prstGeom>
        </p:spPr>
      </p:pic>
      <p:sp>
        <p:nvSpPr>
          <p:cNvPr id="3" name="テキスト ボックス 2"/>
          <p:cNvSpPr txBox="1"/>
          <p:nvPr/>
        </p:nvSpPr>
        <p:spPr>
          <a:xfrm>
            <a:off x="8284334" y="0"/>
            <a:ext cx="861774" cy="7029400"/>
          </a:xfrm>
          <a:prstGeom prst="rect">
            <a:avLst/>
          </a:prstGeom>
          <a:solidFill>
            <a:schemeClr val="accent6">
              <a:lumMod val="20000"/>
              <a:lumOff val="80000"/>
            </a:schemeClr>
          </a:solidFill>
        </p:spPr>
        <p:txBody>
          <a:bodyPr vert="eaVert" wrap="square" rtlCol="0">
            <a:spAutoFit/>
          </a:bodyPr>
          <a:lstStyle/>
          <a:p>
            <a:r>
              <a:rPr kumimoji="1" lang="en-US" altLang="ja-JP" sz="4400" dirty="0">
                <a:latin typeface="游ゴシック" panose="020B0400000000000000" pitchFamily="50" charset="-128"/>
                <a:ea typeface="游ゴシック" panose="020B0400000000000000" pitchFamily="50" charset="-128"/>
              </a:rPr>
              <a:t>『</a:t>
            </a:r>
            <a:r>
              <a:rPr kumimoji="1" lang="ja-JP" altLang="en-US" sz="4400" b="1" dirty="0">
                <a:latin typeface="游ゴシック" panose="020B0400000000000000" pitchFamily="50" charset="-128"/>
                <a:ea typeface="游ゴシック" panose="020B0400000000000000" pitchFamily="50" charset="-128"/>
              </a:rPr>
              <a:t>仏説無量寿経</a:t>
            </a:r>
            <a:r>
              <a:rPr kumimoji="1" lang="en-US" altLang="ja-JP" sz="4400" dirty="0">
                <a:latin typeface="游ゴシック" panose="020B0400000000000000" pitchFamily="50" charset="-128"/>
                <a:ea typeface="游ゴシック" panose="020B0400000000000000" pitchFamily="50" charset="-128"/>
              </a:rPr>
              <a:t>』</a:t>
            </a:r>
            <a:r>
              <a:rPr kumimoji="1" lang="ja-JP" altLang="en-US" sz="4400" dirty="0">
                <a:latin typeface="游ゴシック" panose="020B0400000000000000" pitchFamily="50" charset="-128"/>
                <a:ea typeface="游ゴシック" panose="020B0400000000000000" pitchFamily="50" charset="-128"/>
              </a:rPr>
              <a:t>（</a:t>
            </a:r>
            <a:r>
              <a:rPr kumimoji="1" lang="ja-JP" altLang="en-US" sz="4400" b="1" dirty="0">
                <a:latin typeface="游ゴシック" panose="020B0400000000000000" pitchFamily="50" charset="-128"/>
                <a:ea typeface="游ゴシック" panose="020B0400000000000000" pitchFamily="50" charset="-128"/>
              </a:rPr>
              <a:t>大経</a:t>
            </a:r>
            <a:r>
              <a:rPr kumimoji="1" lang="ja-JP" altLang="en-US" sz="4400" dirty="0">
                <a:latin typeface="游ゴシック" panose="020B0400000000000000" pitchFamily="50" charset="-128"/>
                <a:ea typeface="游ゴシック" panose="020B0400000000000000" pitchFamily="50" charset="-128"/>
              </a:rPr>
              <a:t>）</a:t>
            </a:r>
          </a:p>
        </p:txBody>
      </p:sp>
    </p:spTree>
    <p:custDataLst>
      <p:tags r:id="rId1"/>
    </p:custDataLst>
    <p:extLst>
      <p:ext uri="{BB962C8B-B14F-4D97-AF65-F5344CB8AC3E}">
        <p14:creationId xmlns:p14="http://schemas.microsoft.com/office/powerpoint/2010/main" val="4174778046"/>
      </p:ext>
    </p:extLst>
  </p:cSld>
  <p:clrMapOvr>
    <a:masterClrMapping/>
  </p:clrMapOvr>
  <mc:AlternateContent xmlns:mc="http://schemas.openxmlformats.org/markup-compatibility/2006" xmlns:p14="http://schemas.microsoft.com/office/powerpoint/2010/main">
    <mc:Choice Requires="p14">
      <p:transition spd="med" p14:dur="700" advTm="47664">
        <p:fade/>
      </p:transition>
    </mc:Choice>
    <mc:Fallback xmlns="">
      <p:transition spd="med" advTm="4766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テキスト ボックス 7"/>
          <p:cNvSpPr txBox="1"/>
          <p:nvPr/>
        </p:nvSpPr>
        <p:spPr>
          <a:xfrm>
            <a:off x="3059832" y="188640"/>
            <a:ext cx="5832648" cy="6278642"/>
          </a:xfrm>
          <a:prstGeom prst="rect">
            <a:avLst/>
          </a:prstGeom>
          <a:noFill/>
        </p:spPr>
        <p:txBody>
          <a:bodyPr wrap="square" rtlCol="0">
            <a:spAutoFit/>
          </a:bodyPr>
          <a:lstStyle/>
          <a:p>
            <a:r>
              <a:rPr kumimoji="1" lang="ja-JP" altLang="en-US" sz="6000" b="1" dirty="0">
                <a:latin typeface="游ゴシック" panose="020B0400000000000000" pitchFamily="50" charset="-128"/>
                <a:ea typeface="游ゴシック" panose="020B0400000000000000" pitchFamily="50" charset="-128"/>
              </a:rPr>
              <a:t>法蔵菩薩</a:t>
            </a:r>
            <a:endParaRPr kumimoji="1" lang="en-US" altLang="ja-JP" sz="6000" b="1" dirty="0">
              <a:latin typeface="游ゴシック" panose="020B0400000000000000" pitchFamily="50" charset="-128"/>
              <a:ea typeface="游ゴシック" panose="020B0400000000000000" pitchFamily="50" charset="-128"/>
            </a:endParaRPr>
          </a:p>
          <a:p>
            <a:endParaRPr lang="en-US" altLang="ja-JP" sz="2400" b="1" dirty="0">
              <a:ea typeface="游ゴシック" panose="020B0400000000000000" pitchFamily="50" charset="-128"/>
            </a:endParaRPr>
          </a:p>
          <a:p>
            <a:r>
              <a:rPr kumimoji="1" lang="ja-JP" altLang="en-US" sz="5400" b="1" dirty="0">
                <a:latin typeface="ＤＦ平成ゴシック体W5" panose="020B0509000000000000" pitchFamily="49" charset="-128"/>
                <a:ea typeface="ＤＦ平成ゴシック体W5" panose="020B0509000000000000" pitchFamily="49" charset="-128"/>
              </a:rPr>
              <a:t>・</a:t>
            </a:r>
            <a:r>
              <a:rPr kumimoji="1" lang="ja-JP" altLang="en-US" sz="5400" b="1" dirty="0">
                <a:latin typeface="游ゴシック" panose="020B0400000000000000" pitchFamily="50" charset="-128"/>
                <a:ea typeface="游ゴシック" panose="020B0400000000000000" pitchFamily="50" charset="-128"/>
              </a:rPr>
              <a:t>もとは国王</a:t>
            </a:r>
            <a:endParaRPr kumimoji="1" lang="en-US" altLang="ja-JP" sz="5400" b="1" dirty="0">
              <a:latin typeface="游ゴシック" panose="020B0400000000000000" pitchFamily="50" charset="-128"/>
              <a:ea typeface="游ゴシック" panose="020B0400000000000000" pitchFamily="50" charset="-128"/>
            </a:endParaRPr>
          </a:p>
          <a:p>
            <a:endParaRPr lang="en-US" altLang="ja-JP" sz="2400" b="1" dirty="0">
              <a:latin typeface="游ゴシック" panose="020B0400000000000000" pitchFamily="50" charset="-128"/>
              <a:ea typeface="游ゴシック" panose="020B0400000000000000" pitchFamily="50" charset="-128"/>
            </a:endParaRPr>
          </a:p>
          <a:p>
            <a:r>
              <a:rPr kumimoji="1" lang="ja-JP" altLang="en-US" sz="5400" b="1" dirty="0">
                <a:latin typeface="游ゴシック" panose="020B0400000000000000" pitchFamily="50" charset="-128"/>
                <a:ea typeface="游ゴシック" panose="020B0400000000000000" pitchFamily="50" charset="-128"/>
              </a:rPr>
              <a:t>・名誉も財産も捨</a:t>
            </a:r>
            <a:endParaRPr kumimoji="1" lang="en-US" altLang="ja-JP" sz="5400" b="1" dirty="0">
              <a:latin typeface="游ゴシック" panose="020B0400000000000000" pitchFamily="50" charset="-128"/>
              <a:ea typeface="游ゴシック" panose="020B0400000000000000" pitchFamily="50" charset="-128"/>
            </a:endParaRPr>
          </a:p>
          <a:p>
            <a:r>
              <a:rPr lang="ja-JP" altLang="en-US" sz="5400" b="1" dirty="0">
                <a:latin typeface="游ゴシック" panose="020B0400000000000000" pitchFamily="50" charset="-128"/>
                <a:ea typeface="游ゴシック" panose="020B0400000000000000" pitchFamily="50" charset="-128"/>
              </a:rPr>
              <a:t>　</a:t>
            </a:r>
            <a:r>
              <a:rPr kumimoji="1" lang="ja-JP" altLang="en-US" sz="5400" b="1" dirty="0">
                <a:latin typeface="游ゴシック" panose="020B0400000000000000" pitchFamily="50" charset="-128"/>
                <a:ea typeface="游ゴシック" panose="020B0400000000000000" pitchFamily="50" charset="-128"/>
              </a:rPr>
              <a:t>て、修行者に</a:t>
            </a:r>
            <a:r>
              <a:rPr kumimoji="1" lang="en-US" altLang="ja-JP" sz="5400" b="1" dirty="0">
                <a:latin typeface="游ゴシック" panose="020B0400000000000000" pitchFamily="50" charset="-128"/>
                <a:ea typeface="游ゴシック" panose="020B0400000000000000" pitchFamily="50" charset="-128"/>
              </a:rPr>
              <a:t>…</a:t>
            </a:r>
          </a:p>
          <a:p>
            <a:endParaRPr lang="en-US" altLang="ja-JP" sz="2400" b="1" dirty="0">
              <a:latin typeface="游ゴシック" panose="020B0400000000000000" pitchFamily="50" charset="-128"/>
              <a:ea typeface="游ゴシック" panose="020B0400000000000000" pitchFamily="50" charset="-128"/>
            </a:endParaRPr>
          </a:p>
          <a:p>
            <a:r>
              <a:rPr kumimoji="1" lang="ja-JP" altLang="en-US" sz="5400" b="1" dirty="0">
                <a:latin typeface="游ゴシック" panose="020B0400000000000000" pitchFamily="50" charset="-128"/>
                <a:ea typeface="游ゴシック" panose="020B0400000000000000" pitchFamily="50" charset="-128"/>
              </a:rPr>
              <a:t>・のちに</a:t>
            </a:r>
            <a:r>
              <a:rPr kumimoji="1" lang="ja-JP" altLang="en-US" sz="5400" b="1" dirty="0">
                <a:solidFill>
                  <a:srgbClr val="FF0000"/>
                </a:solidFill>
                <a:latin typeface="游ゴシック" panose="020B0400000000000000" pitchFamily="50" charset="-128"/>
                <a:ea typeface="游ゴシック" panose="020B0400000000000000" pitchFamily="50" charset="-128"/>
              </a:rPr>
              <a:t>阿弥陀仏</a:t>
            </a:r>
            <a:r>
              <a:rPr lang="ja-JP" altLang="en-US" sz="5400" dirty="0">
                <a:latin typeface="游ゴシック" panose="020B0400000000000000" pitchFamily="50" charset="-128"/>
                <a:ea typeface="游ゴシック" panose="020B0400000000000000" pitchFamily="50" charset="-128"/>
              </a:rPr>
              <a:t>　　</a:t>
            </a:r>
            <a:endParaRPr lang="en-US" altLang="ja-JP" sz="5400" dirty="0">
              <a:latin typeface="游ゴシック" panose="020B0400000000000000" pitchFamily="50" charset="-128"/>
              <a:ea typeface="游ゴシック" panose="020B0400000000000000" pitchFamily="50" charset="-128"/>
            </a:endParaRPr>
          </a:p>
          <a:p>
            <a:r>
              <a:rPr kumimoji="1" lang="ja-JP" altLang="en-US" sz="5400" dirty="0">
                <a:latin typeface="游ゴシック" panose="020B0400000000000000" pitchFamily="50" charset="-128"/>
                <a:ea typeface="游ゴシック" panose="020B0400000000000000" pitchFamily="50" charset="-128"/>
              </a:rPr>
              <a:t>　</a:t>
            </a:r>
            <a:r>
              <a:rPr kumimoji="1" lang="ja-JP" altLang="en-US" sz="5400" b="1" dirty="0">
                <a:latin typeface="游ゴシック" panose="020B0400000000000000" pitchFamily="50" charset="-128"/>
                <a:ea typeface="游ゴシック" panose="020B0400000000000000" pitchFamily="50" charset="-128"/>
              </a:rPr>
              <a:t>となる菩薩</a:t>
            </a: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628800"/>
            <a:ext cx="2424413" cy="4752528"/>
          </a:xfrm>
          <a:prstGeom prst="rect">
            <a:avLst/>
          </a:prstGeom>
        </p:spPr>
      </p:pic>
    </p:spTree>
    <p:custDataLst>
      <p:tags r:id="rId1"/>
    </p:custDataLst>
    <p:extLst>
      <p:ext uri="{BB962C8B-B14F-4D97-AF65-F5344CB8AC3E}">
        <p14:creationId xmlns:p14="http://schemas.microsoft.com/office/powerpoint/2010/main" val="816446800"/>
      </p:ext>
    </p:extLst>
  </p:cSld>
  <p:clrMapOvr>
    <a:masterClrMapping/>
  </p:clrMapOvr>
  <mc:AlternateContent xmlns:mc="http://schemas.openxmlformats.org/markup-compatibility/2006" xmlns:p14="http://schemas.microsoft.com/office/powerpoint/2010/main">
    <mc:Choice Requires="p14">
      <p:transition spd="med" p14:dur="700" advTm="15018">
        <p:fade/>
      </p:transition>
    </mc:Choice>
    <mc:Fallback xmlns="">
      <p:transition spd="med" advTm="150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500"/>
                                        <p:tgtEl>
                                          <p:spTgt spid="8">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500"/>
                                        <p:tgtEl>
                                          <p:spTgt spid="8">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500"/>
                                        <p:tgtEl>
                                          <p:spTgt spid="8">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fade">
                                      <p:cBhvr>
                                        <p:cTn id="31"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テキスト ボックス 6"/>
          <p:cNvSpPr txBox="1"/>
          <p:nvPr/>
        </p:nvSpPr>
        <p:spPr>
          <a:xfrm>
            <a:off x="2987824" y="260648"/>
            <a:ext cx="5832648" cy="5632311"/>
          </a:xfrm>
          <a:prstGeom prst="rect">
            <a:avLst/>
          </a:prstGeom>
          <a:noFill/>
        </p:spPr>
        <p:txBody>
          <a:bodyPr wrap="square" rtlCol="0">
            <a:spAutoFit/>
          </a:bodyPr>
          <a:lstStyle/>
          <a:p>
            <a:r>
              <a:rPr kumimoji="1" lang="ja-JP" altLang="en-US" sz="6000" b="1" dirty="0">
                <a:latin typeface="游ゴシック" panose="020B0400000000000000" pitchFamily="50" charset="-128"/>
                <a:ea typeface="游ゴシック" panose="020B0400000000000000" pitchFamily="50" charset="-128"/>
              </a:rPr>
              <a:t>世自在王仏</a:t>
            </a:r>
            <a:endParaRPr kumimoji="1" lang="en-US" altLang="ja-JP" sz="6000" b="1" dirty="0">
              <a:latin typeface="游ゴシック" panose="020B0400000000000000" pitchFamily="50" charset="-128"/>
              <a:ea typeface="游ゴシック" panose="020B0400000000000000" pitchFamily="50" charset="-128"/>
            </a:endParaRPr>
          </a:p>
          <a:p>
            <a:endParaRPr lang="en-US" altLang="ja-JP" sz="2400" b="1" dirty="0">
              <a:latin typeface="游ゴシック" panose="020B0400000000000000" pitchFamily="50" charset="-128"/>
              <a:ea typeface="游ゴシック" panose="020B0400000000000000" pitchFamily="50" charset="-128"/>
            </a:endParaRPr>
          </a:p>
          <a:p>
            <a:r>
              <a:rPr kumimoji="1" lang="ja-JP" altLang="en-US" sz="5400" b="1" dirty="0">
                <a:latin typeface="游ゴシック" panose="020B0400000000000000" pitchFamily="50" charset="-128"/>
                <a:ea typeface="游ゴシック" panose="020B0400000000000000" pitchFamily="50" charset="-128"/>
              </a:rPr>
              <a:t>・法蔵菩薩の師仏</a:t>
            </a:r>
            <a:endParaRPr kumimoji="1" lang="en-US" altLang="ja-JP" sz="5400" b="1" dirty="0">
              <a:latin typeface="游ゴシック" panose="020B0400000000000000" pitchFamily="50" charset="-128"/>
              <a:ea typeface="游ゴシック" panose="020B0400000000000000" pitchFamily="50" charset="-128"/>
            </a:endParaRPr>
          </a:p>
          <a:p>
            <a:endParaRPr lang="en-US" altLang="ja-JP" sz="2400" b="1" dirty="0">
              <a:latin typeface="游ゴシック" panose="020B0400000000000000" pitchFamily="50" charset="-128"/>
              <a:ea typeface="游ゴシック" panose="020B0400000000000000" pitchFamily="50" charset="-128"/>
            </a:endParaRPr>
          </a:p>
          <a:p>
            <a:r>
              <a:rPr kumimoji="1" lang="ja-JP" altLang="en-US" sz="5400" b="1" dirty="0">
                <a:latin typeface="游ゴシック" panose="020B0400000000000000" pitchFamily="50" charset="-128"/>
                <a:ea typeface="游ゴシック" panose="020B0400000000000000" pitchFamily="50" charset="-128"/>
              </a:rPr>
              <a:t>・</a:t>
            </a:r>
            <a:r>
              <a:rPr kumimoji="1" lang="ja-JP" altLang="en-US" sz="4800" b="1" dirty="0">
                <a:latin typeface="游ゴシック" panose="020B0400000000000000" pitchFamily="50" charset="-128"/>
                <a:ea typeface="游ゴシック" panose="020B0400000000000000" pitchFamily="50" charset="-128"/>
              </a:rPr>
              <a:t>王が国を自在に　</a:t>
            </a:r>
            <a:endParaRPr kumimoji="1"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　</a:t>
            </a:r>
            <a:r>
              <a:rPr kumimoji="1" lang="ja-JP" altLang="en-US" sz="4800" b="1" dirty="0">
                <a:latin typeface="游ゴシック" panose="020B0400000000000000" pitchFamily="50" charset="-128"/>
                <a:ea typeface="游ゴシック" panose="020B0400000000000000" pitchFamily="50" charset="-128"/>
              </a:rPr>
              <a:t>統治するように、</a:t>
            </a:r>
            <a:endParaRPr kumimoji="1"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　</a:t>
            </a:r>
            <a:r>
              <a:rPr kumimoji="1" lang="ja-JP" altLang="en-US" sz="4800" b="1" dirty="0">
                <a:latin typeface="游ゴシック" panose="020B0400000000000000" pitchFamily="50" charset="-128"/>
                <a:ea typeface="游ゴシック" panose="020B0400000000000000" pitchFamily="50" charset="-128"/>
              </a:rPr>
              <a:t>人々を自在に教化　　　　　</a:t>
            </a:r>
            <a:endParaRPr kumimoji="1"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　</a:t>
            </a:r>
            <a:r>
              <a:rPr kumimoji="1" lang="ja-JP" altLang="en-US" sz="4800" b="1" dirty="0">
                <a:latin typeface="游ゴシック" panose="020B0400000000000000" pitchFamily="50" charset="-128"/>
                <a:ea typeface="游ゴシック" panose="020B0400000000000000" pitchFamily="50" charset="-128"/>
              </a:rPr>
              <a:t>する仏さま</a:t>
            </a: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556792"/>
            <a:ext cx="3407994" cy="4320480"/>
          </a:xfrm>
          <a:prstGeom prst="rect">
            <a:avLst/>
          </a:prstGeom>
          <a:effectLst>
            <a:glow rad="228600">
              <a:srgbClr val="FFFF00">
                <a:alpha val="40000"/>
              </a:srgbClr>
            </a:glow>
          </a:effectLst>
        </p:spPr>
      </p:pic>
    </p:spTree>
    <p:custDataLst>
      <p:tags r:id="rId1"/>
    </p:custDataLst>
    <p:extLst>
      <p:ext uri="{BB962C8B-B14F-4D97-AF65-F5344CB8AC3E}">
        <p14:creationId xmlns:p14="http://schemas.microsoft.com/office/powerpoint/2010/main" val="4073369734"/>
      </p:ext>
    </p:extLst>
  </p:cSld>
  <p:clrMapOvr>
    <a:masterClrMapping/>
  </p:clrMapOvr>
  <mc:AlternateContent xmlns:mc="http://schemas.openxmlformats.org/markup-compatibility/2006" xmlns:p14="http://schemas.microsoft.com/office/powerpoint/2010/main">
    <mc:Choice Requires="p14">
      <p:transition spd="med" p14:dur="700" advTm="18293">
        <p:fade/>
      </p:transition>
    </mc:Choice>
    <mc:Fallback xmlns="">
      <p:transition spd="med" advTm="182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500"/>
                                        <p:tgtEl>
                                          <p:spTgt spid="7">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fade">
                                      <p:cBhvr>
                                        <p:cTn id="23" dur="500"/>
                                        <p:tgtEl>
                                          <p:spTgt spid="7">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Effect transition="in" filter="fade">
                                      <p:cBhvr>
                                        <p:cTn id="26" dur="500"/>
                                        <p:tgtEl>
                                          <p:spTgt spid="7">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Effect transition="in" filter="fade">
                                      <p:cBhvr>
                                        <p:cTn id="29"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209113"/>
            <a:ext cx="3672408" cy="4655690"/>
          </a:xfrm>
          <a:prstGeom prst="rect">
            <a:avLst/>
          </a:prstGeom>
          <a:effectLst>
            <a:glow rad="228600">
              <a:srgbClr val="FFFF00">
                <a:alpha val="40000"/>
              </a:srgbClr>
            </a:glow>
          </a:effectLst>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216" y="2780928"/>
            <a:ext cx="1946877" cy="3816424"/>
          </a:xfrm>
          <a:prstGeom prst="rect">
            <a:avLst/>
          </a:prstGeom>
        </p:spPr>
      </p:pic>
      <p:sp>
        <p:nvSpPr>
          <p:cNvPr id="7" name="角丸四角形吹き出し 6"/>
          <p:cNvSpPr/>
          <p:nvPr/>
        </p:nvSpPr>
        <p:spPr>
          <a:xfrm>
            <a:off x="1331640" y="3789040"/>
            <a:ext cx="5391414" cy="2304256"/>
          </a:xfrm>
          <a:prstGeom prst="wedgeRoundRectCallout">
            <a:avLst>
              <a:gd name="adj1" fmla="val 58289"/>
              <a:gd name="adj2" fmla="val -4068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5000"/>
              </a:lnSpc>
            </a:pPr>
            <a:r>
              <a:rPr lang="ja-JP" altLang="en-US" sz="4800" b="1" dirty="0">
                <a:solidFill>
                  <a:schemeClr val="tx1"/>
                </a:solidFill>
                <a:latin typeface="游ゴシック" panose="020B0400000000000000" pitchFamily="50" charset="-128"/>
                <a:ea typeface="游ゴシック" panose="020B0400000000000000" pitchFamily="50" charset="-128"/>
              </a:rPr>
              <a:t>人々を救うには</a:t>
            </a:r>
            <a:endParaRPr lang="en-US" altLang="ja-JP" sz="4800" b="1" dirty="0">
              <a:solidFill>
                <a:schemeClr val="tx1"/>
              </a:solidFill>
              <a:latin typeface="游ゴシック" panose="020B0400000000000000" pitchFamily="50" charset="-128"/>
              <a:ea typeface="游ゴシック" panose="020B0400000000000000" pitchFamily="50" charset="-128"/>
            </a:endParaRPr>
          </a:p>
          <a:p>
            <a:pPr>
              <a:lnSpc>
                <a:spcPts val="5000"/>
              </a:lnSpc>
            </a:pPr>
            <a:r>
              <a:rPr lang="ja-JP" altLang="en-US" sz="4800" b="1" dirty="0">
                <a:solidFill>
                  <a:schemeClr val="tx1"/>
                </a:solidFill>
                <a:latin typeface="游ゴシック" panose="020B0400000000000000" pitchFamily="50" charset="-128"/>
                <a:ea typeface="游ゴシック" panose="020B0400000000000000" pitchFamily="50" charset="-128"/>
              </a:rPr>
              <a:t>どうすれば</a:t>
            </a:r>
            <a:endParaRPr lang="en-US" altLang="ja-JP" sz="4800" b="1" dirty="0">
              <a:solidFill>
                <a:schemeClr val="tx1"/>
              </a:solidFill>
              <a:latin typeface="游ゴシック" panose="020B0400000000000000" pitchFamily="50" charset="-128"/>
              <a:ea typeface="游ゴシック" panose="020B0400000000000000" pitchFamily="50" charset="-128"/>
            </a:endParaRPr>
          </a:p>
          <a:p>
            <a:pPr>
              <a:lnSpc>
                <a:spcPts val="5000"/>
              </a:lnSpc>
            </a:pPr>
            <a:r>
              <a:rPr lang="ja-JP" altLang="en-US" sz="4800" b="1" dirty="0">
                <a:solidFill>
                  <a:schemeClr val="tx1"/>
                </a:solidFill>
                <a:latin typeface="游ゴシック" panose="020B0400000000000000" pitchFamily="50" charset="-128"/>
                <a:ea typeface="游ゴシック" panose="020B0400000000000000" pitchFamily="50" charset="-128"/>
              </a:rPr>
              <a:t>よいでしょうか？</a:t>
            </a:r>
            <a:endParaRPr kumimoji="1" lang="ja-JP" altLang="en-US" sz="4800" b="1" dirty="0">
              <a:solidFill>
                <a:schemeClr val="tx1"/>
              </a:solidFill>
              <a:latin typeface="游ゴシック" panose="020B0400000000000000" pitchFamily="50" charset="-128"/>
              <a:ea typeface="游ゴシック" panose="020B0400000000000000" pitchFamily="50" charset="-128"/>
            </a:endParaRPr>
          </a:p>
        </p:txBody>
      </p:sp>
      <p:sp>
        <p:nvSpPr>
          <p:cNvPr id="10" name="角丸四角形吹き出し 9"/>
          <p:cNvSpPr/>
          <p:nvPr/>
        </p:nvSpPr>
        <p:spPr>
          <a:xfrm>
            <a:off x="2771800" y="548680"/>
            <a:ext cx="5976664" cy="1508641"/>
          </a:xfrm>
          <a:prstGeom prst="wedgeRoundRectCallout">
            <a:avLst>
              <a:gd name="adj1" fmla="val -54390"/>
              <a:gd name="adj2" fmla="val 116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ts val="6000"/>
              </a:lnSpc>
            </a:pPr>
            <a:r>
              <a:rPr lang="ja-JP" altLang="en-US" sz="5400" b="1" dirty="0">
                <a:solidFill>
                  <a:schemeClr val="tx1"/>
                </a:solidFill>
                <a:latin typeface="游ゴシック" panose="020B0400000000000000" pitchFamily="50" charset="-128"/>
                <a:ea typeface="游ゴシック" panose="020B0400000000000000" pitchFamily="50" charset="-128"/>
              </a:rPr>
              <a:t>自分で考えなさい</a:t>
            </a:r>
            <a:endParaRPr kumimoji="1" lang="ja-JP" altLang="en-US" b="1" dirty="0">
              <a:solidFill>
                <a:schemeClr val="tx1"/>
              </a:solidFill>
              <a:latin typeface="ＤＦ平成ゴシック体W5" panose="020B0509000000000000" pitchFamily="49" charset="-128"/>
              <a:ea typeface="ＤＦ平成ゴシック体W5" panose="020B0509000000000000" pitchFamily="49" charset="-128"/>
            </a:endParaRPr>
          </a:p>
        </p:txBody>
      </p:sp>
    </p:spTree>
    <p:custDataLst>
      <p:tags r:id="rId1"/>
    </p:custDataLst>
    <p:extLst>
      <p:ext uri="{BB962C8B-B14F-4D97-AF65-F5344CB8AC3E}">
        <p14:creationId xmlns:p14="http://schemas.microsoft.com/office/powerpoint/2010/main" val="2482819062"/>
      </p:ext>
    </p:extLst>
  </p:cSld>
  <p:clrMapOvr>
    <a:masterClrMapping/>
  </p:clrMapOvr>
  <mc:AlternateContent xmlns:mc="http://schemas.openxmlformats.org/markup-compatibility/2006" xmlns:p14="http://schemas.microsoft.com/office/powerpoint/2010/main">
    <mc:Choice Requires="p14">
      <p:transition spd="med" p14:dur="700" advTm="30796">
        <p:fade/>
      </p:transition>
    </mc:Choice>
    <mc:Fallback xmlns="">
      <p:transition spd="med" advTm="3079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209113"/>
            <a:ext cx="3672408" cy="4655690"/>
          </a:xfrm>
          <a:prstGeom prst="rect">
            <a:avLst/>
          </a:prstGeom>
          <a:effectLst>
            <a:glow rad="228600">
              <a:srgbClr val="FFFF00">
                <a:alpha val="40000"/>
              </a:srgbClr>
            </a:glow>
          </a:effectLst>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216" y="2780928"/>
            <a:ext cx="1946877" cy="3816424"/>
          </a:xfrm>
          <a:prstGeom prst="rect">
            <a:avLst/>
          </a:prstGeom>
        </p:spPr>
      </p:pic>
      <p:sp>
        <p:nvSpPr>
          <p:cNvPr id="7" name="角丸四角形吹き出し 6"/>
          <p:cNvSpPr/>
          <p:nvPr/>
        </p:nvSpPr>
        <p:spPr>
          <a:xfrm>
            <a:off x="179512" y="3789040"/>
            <a:ext cx="6543542" cy="2592288"/>
          </a:xfrm>
          <a:prstGeom prst="wedgeRoundRectCallout">
            <a:avLst>
              <a:gd name="adj1" fmla="val 58289"/>
              <a:gd name="adj2" fmla="val -4068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6000"/>
              </a:lnSpc>
            </a:pPr>
            <a:r>
              <a:rPr lang="ja-JP" altLang="en-US" sz="4800" b="1" dirty="0">
                <a:solidFill>
                  <a:schemeClr val="tx1"/>
                </a:solidFill>
                <a:latin typeface="游ゴシック" panose="020B0400000000000000" pitchFamily="50" charset="-128"/>
                <a:ea typeface="游ゴシック" panose="020B0400000000000000" pitchFamily="50" charset="-128"/>
              </a:rPr>
              <a:t>それができないので、</a:t>
            </a:r>
            <a:endParaRPr lang="en-US" altLang="ja-JP" sz="4800" b="1" dirty="0">
              <a:solidFill>
                <a:schemeClr val="tx1"/>
              </a:solidFill>
              <a:latin typeface="游ゴシック" panose="020B0400000000000000" pitchFamily="50" charset="-128"/>
              <a:ea typeface="游ゴシック" panose="020B0400000000000000" pitchFamily="50" charset="-128"/>
            </a:endParaRPr>
          </a:p>
          <a:p>
            <a:pPr>
              <a:lnSpc>
                <a:spcPts val="6000"/>
              </a:lnSpc>
            </a:pPr>
            <a:r>
              <a:rPr lang="ja-JP" altLang="en-US" sz="4800" b="1" dirty="0">
                <a:solidFill>
                  <a:schemeClr val="tx1"/>
                </a:solidFill>
                <a:latin typeface="游ゴシック" panose="020B0400000000000000" pitchFamily="50" charset="-128"/>
                <a:ea typeface="游ゴシック" panose="020B0400000000000000" pitchFamily="50" charset="-128"/>
              </a:rPr>
              <a:t>諸仏の浄土のすがたを</a:t>
            </a:r>
            <a:endParaRPr lang="en-US" altLang="ja-JP" sz="4800" b="1" dirty="0">
              <a:solidFill>
                <a:schemeClr val="tx1"/>
              </a:solidFill>
              <a:latin typeface="游ゴシック" panose="020B0400000000000000" pitchFamily="50" charset="-128"/>
              <a:ea typeface="游ゴシック" panose="020B0400000000000000" pitchFamily="50" charset="-128"/>
            </a:endParaRPr>
          </a:p>
          <a:p>
            <a:pPr>
              <a:lnSpc>
                <a:spcPts val="6000"/>
              </a:lnSpc>
            </a:pPr>
            <a:r>
              <a:rPr lang="ja-JP" altLang="en-US" sz="4800" b="1" dirty="0">
                <a:solidFill>
                  <a:schemeClr val="tx1"/>
                </a:solidFill>
                <a:latin typeface="游ゴシック" panose="020B0400000000000000" pitchFamily="50" charset="-128"/>
                <a:ea typeface="游ゴシック" panose="020B0400000000000000" pitchFamily="50" charset="-128"/>
              </a:rPr>
              <a:t>私にお見せください。</a:t>
            </a:r>
            <a:endParaRPr kumimoji="1" lang="ja-JP" altLang="en-US" sz="4800" b="1" dirty="0">
              <a:solidFill>
                <a:schemeClr val="tx1"/>
              </a:solidFill>
              <a:latin typeface="游ゴシック" panose="020B0400000000000000" pitchFamily="50" charset="-128"/>
              <a:ea typeface="游ゴシック" panose="020B0400000000000000" pitchFamily="50" charset="-128"/>
            </a:endParaRPr>
          </a:p>
        </p:txBody>
      </p:sp>
      <p:sp>
        <p:nvSpPr>
          <p:cNvPr id="5" name="角丸四角形吹き出し 4"/>
          <p:cNvSpPr/>
          <p:nvPr/>
        </p:nvSpPr>
        <p:spPr>
          <a:xfrm>
            <a:off x="2771800" y="548680"/>
            <a:ext cx="5544616" cy="1508641"/>
          </a:xfrm>
          <a:prstGeom prst="wedgeRoundRectCallout">
            <a:avLst>
              <a:gd name="adj1" fmla="val -54390"/>
              <a:gd name="adj2" fmla="val 116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ts val="6000"/>
              </a:lnSpc>
            </a:pPr>
            <a:r>
              <a:rPr lang="ja-JP" altLang="en-US" sz="5400" b="1" dirty="0">
                <a:solidFill>
                  <a:schemeClr val="tx1"/>
                </a:solidFill>
                <a:latin typeface="游ゴシック" panose="020B0400000000000000" pitchFamily="50" charset="-128"/>
                <a:ea typeface="游ゴシック" panose="020B0400000000000000" pitchFamily="50" charset="-128"/>
              </a:rPr>
              <a:t>うむ、よかろう</a:t>
            </a:r>
            <a:endParaRPr kumimoji="1" lang="ja-JP" altLang="en-US" b="1" dirty="0">
              <a:solidFill>
                <a:schemeClr val="tx1"/>
              </a:solidFill>
              <a:latin typeface="ＤＦ平成ゴシック体W5" panose="020B0509000000000000" pitchFamily="49" charset="-128"/>
              <a:ea typeface="ＤＦ平成ゴシック体W5" panose="020B0509000000000000" pitchFamily="49" charset="-128"/>
            </a:endParaRPr>
          </a:p>
        </p:txBody>
      </p:sp>
    </p:spTree>
    <p:custDataLst>
      <p:tags r:id="rId1"/>
    </p:custDataLst>
    <p:extLst>
      <p:ext uri="{BB962C8B-B14F-4D97-AF65-F5344CB8AC3E}">
        <p14:creationId xmlns:p14="http://schemas.microsoft.com/office/powerpoint/2010/main" val="3478347462"/>
      </p:ext>
    </p:extLst>
  </p:cSld>
  <p:clrMapOvr>
    <a:masterClrMapping/>
  </p:clrMapOvr>
  <mc:AlternateContent xmlns:mc="http://schemas.openxmlformats.org/markup-compatibility/2006" xmlns:p14="http://schemas.microsoft.com/office/powerpoint/2010/main">
    <mc:Choice Requires="p14">
      <p:transition spd="med" p14:dur="700" advTm="15833">
        <p:fade/>
      </p:transition>
    </mc:Choice>
    <mc:Fallback xmlns="">
      <p:transition spd="med" advTm="158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3" name="グループ化 2"/>
          <p:cNvGrpSpPr/>
          <p:nvPr/>
        </p:nvGrpSpPr>
        <p:grpSpPr>
          <a:xfrm>
            <a:off x="1691680" y="620688"/>
            <a:ext cx="6984775" cy="5740619"/>
            <a:chOff x="467544" y="640709"/>
            <a:chExt cx="6984775" cy="5740619"/>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64" y="640709"/>
              <a:ext cx="2928469" cy="5740619"/>
            </a:xfrm>
            <a:prstGeom prst="rect">
              <a:avLst/>
            </a:prstGeom>
          </p:spPr>
        </p:pic>
        <p:sp>
          <p:nvSpPr>
            <p:cNvPr id="10" name="テキスト ボックス 9"/>
            <p:cNvSpPr txBox="1"/>
            <p:nvPr/>
          </p:nvSpPr>
          <p:spPr>
            <a:xfrm>
              <a:off x="467544" y="2144490"/>
              <a:ext cx="6984775" cy="2733056"/>
            </a:xfrm>
            <a:prstGeom prst="rect">
              <a:avLst/>
            </a:prstGeom>
            <a:noFill/>
          </p:spPr>
          <p:txBody>
            <a:bodyPr vert="horz" wrap="square" rtlCol="0">
              <a:spAutoFit/>
            </a:bodyPr>
            <a:lstStyle/>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あらゆる仏さまの</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浄土の成り立ちや、</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その国土をご覧になり</a:t>
              </a:r>
              <a:r>
                <a:rPr kumimoji="1" lang="en-US" altLang="ja-JP" sz="4400" b="1" dirty="0">
                  <a:effectLst>
                    <a:glow rad="228600">
                      <a:schemeClr val="bg1"/>
                    </a:glow>
                  </a:effectLst>
                  <a:latin typeface="游ゴシック" panose="020B0400000000000000" pitchFamily="50" charset="-128"/>
                  <a:ea typeface="游ゴシック" panose="020B0400000000000000" pitchFamily="50" charset="-128"/>
                </a:rPr>
                <a:t>…</a:t>
              </a:r>
              <a:endParaRPr kumimoji="1" lang="ja-JP" altLang="en-US" sz="4400" b="1" dirty="0">
                <a:effectLst>
                  <a:glow rad="228600">
                    <a:schemeClr val="bg1"/>
                  </a:glow>
                </a:effectLst>
                <a:latin typeface="游ゴシック" panose="020B0400000000000000" pitchFamily="50" charset="-128"/>
                <a:ea typeface="游ゴシック" panose="020B0400000000000000" pitchFamily="50" charset="-128"/>
              </a:endParaRPr>
            </a:p>
          </p:txBody>
        </p:sp>
      </p:grpSp>
    </p:spTree>
    <p:custDataLst>
      <p:tags r:id="rId1"/>
    </p:custDataLst>
    <p:extLst>
      <p:ext uri="{BB962C8B-B14F-4D97-AF65-F5344CB8AC3E}">
        <p14:creationId xmlns:p14="http://schemas.microsoft.com/office/powerpoint/2010/main" val="2395692306"/>
      </p:ext>
    </p:extLst>
  </p:cSld>
  <p:clrMapOvr>
    <a:masterClrMapping/>
  </p:clrMapOvr>
  <mc:AlternateContent xmlns:mc="http://schemas.openxmlformats.org/markup-compatibility/2006" xmlns:p14="http://schemas.microsoft.com/office/powerpoint/2010/main">
    <mc:Choice Requires="p14">
      <p:transition spd="med" p14:dur="700" advTm="20951">
        <p:fade/>
      </p:transition>
    </mc:Choice>
    <mc:Fallback xmlns="">
      <p:transition spd="med" advTm="2095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620688"/>
            <a:ext cx="2928469" cy="5740619"/>
          </a:xfrm>
          <a:prstGeom prst="rect">
            <a:avLst/>
          </a:prstGeom>
        </p:spPr>
      </p:pic>
      <p:sp>
        <p:nvSpPr>
          <p:cNvPr id="6" name="テキスト ボックス 5"/>
          <p:cNvSpPr txBox="1"/>
          <p:nvPr/>
        </p:nvSpPr>
        <p:spPr>
          <a:xfrm>
            <a:off x="1619672" y="2348880"/>
            <a:ext cx="6984775" cy="2733056"/>
          </a:xfrm>
          <a:prstGeom prst="rect">
            <a:avLst/>
          </a:prstGeom>
          <a:noFill/>
        </p:spPr>
        <p:txBody>
          <a:bodyPr vert="horz" wrap="square" rtlCol="0">
            <a:spAutoFit/>
          </a:bodyPr>
          <a:lstStyle/>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五劫ものあいだ</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人々を救う</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にはどうしたら</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よいか考えぬかれた</a:t>
            </a:r>
            <a:r>
              <a:rPr lang="en-US" altLang="ja-JP" sz="4400" b="1" dirty="0">
                <a:effectLst>
                  <a:glow rad="228600">
                    <a:schemeClr val="bg1"/>
                  </a:glow>
                </a:effectLst>
                <a:latin typeface="游ゴシック" panose="020B0400000000000000" pitchFamily="50" charset="-128"/>
                <a:ea typeface="游ゴシック" panose="020B0400000000000000" pitchFamily="50" charset="-128"/>
              </a:rPr>
              <a:t>…</a:t>
            </a:r>
            <a:endParaRPr kumimoji="1" lang="ja-JP" altLang="en-US" sz="4400" b="1" dirty="0">
              <a:effectLst>
                <a:glow rad="228600">
                  <a:schemeClr val="bg1"/>
                </a:glow>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75425131"/>
      </p:ext>
    </p:extLst>
  </p:cSld>
  <p:clrMapOvr>
    <a:masterClrMapping/>
  </p:clrMapOvr>
  <mc:AlternateContent xmlns:mc="http://schemas.openxmlformats.org/markup-compatibility/2006" xmlns:p14="http://schemas.microsoft.com/office/powerpoint/2010/main">
    <mc:Choice Requires="p14">
      <p:transition spd="med" p14:dur="700" advTm="40689">
        <p:fade/>
      </p:transition>
    </mc:Choice>
    <mc:Fallback xmlns="">
      <p:transition spd="med" advTm="4068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11760" y="782122"/>
            <a:ext cx="2232248" cy="2646878"/>
          </a:xfrm>
          <a:prstGeom prst="rect">
            <a:avLst/>
          </a:prstGeom>
          <a:noFill/>
        </p:spPr>
        <p:txBody>
          <a:bodyPr wrap="square" rtlCol="0">
            <a:spAutoFit/>
          </a:bodyPr>
          <a:lstStyle/>
          <a:p>
            <a:r>
              <a:rPr kumimoji="1" lang="ja-JP" altLang="en-US" sz="16600" b="1" dirty="0">
                <a:ea typeface="游ゴシック" panose="020B0400000000000000" pitchFamily="50" charset="-128"/>
              </a:rPr>
              <a:t>劫</a:t>
            </a:r>
            <a:endParaRPr kumimoji="1" lang="ja-JP" altLang="en-US" sz="2800" b="1" dirty="0">
              <a:ea typeface="游ゴシック" panose="020B0400000000000000" pitchFamily="50" charset="-128"/>
            </a:endParaRPr>
          </a:p>
        </p:txBody>
      </p:sp>
      <p:sp>
        <p:nvSpPr>
          <p:cNvPr id="7" name="テキスト ボックス 6"/>
          <p:cNvSpPr txBox="1"/>
          <p:nvPr/>
        </p:nvSpPr>
        <p:spPr>
          <a:xfrm>
            <a:off x="6965974" y="332655"/>
            <a:ext cx="1692771" cy="5736833"/>
          </a:xfrm>
          <a:prstGeom prst="rect">
            <a:avLst/>
          </a:prstGeom>
          <a:noFill/>
          <a:ln w="57150">
            <a:solidFill>
              <a:srgbClr val="0070C0"/>
            </a:solidFill>
          </a:ln>
        </p:spPr>
        <p:txBody>
          <a:bodyPr vert="eaVert" wrap="square" rtlCol="0">
            <a:spAutoFit/>
          </a:bodyPr>
          <a:lstStyle/>
          <a:p>
            <a:r>
              <a:rPr lang="en-US" altLang="ja-JP" sz="5400" b="1" dirty="0">
                <a:latin typeface="+mn-ea"/>
              </a:rPr>
              <a:t> </a:t>
            </a:r>
            <a:r>
              <a:rPr lang="ja-JP" altLang="en-US" sz="5400" b="1" dirty="0">
                <a:solidFill>
                  <a:srgbClr val="FF0000"/>
                </a:solidFill>
                <a:ea typeface="游ゴシック" panose="020B0400000000000000" pitchFamily="50" charset="-128"/>
              </a:rPr>
              <a:t>五劫</a:t>
            </a:r>
            <a:r>
              <a:rPr lang="ja-JP" altLang="en-US" sz="5400" b="1" dirty="0">
                <a:ea typeface="游ゴシック" panose="020B0400000000000000" pitchFamily="50" charset="-128"/>
              </a:rPr>
              <a:t>思惟之摂受</a:t>
            </a:r>
            <a:endParaRPr lang="en-US" altLang="ja-JP" sz="5400" b="1" dirty="0">
              <a:ea typeface="游ゴシック" panose="020B0400000000000000" pitchFamily="50" charset="-128"/>
            </a:endParaRPr>
          </a:p>
          <a:p>
            <a:r>
              <a:rPr kumimoji="1" lang="ja-JP" altLang="en-US" sz="4400" b="1" dirty="0">
                <a:ea typeface="游ゴシック" panose="020B0400000000000000" pitchFamily="50" charset="-128"/>
              </a:rPr>
              <a:t>　　　　　　</a:t>
            </a:r>
            <a:r>
              <a:rPr kumimoji="1" lang="ja-JP" altLang="en-US" sz="2800" b="1" dirty="0">
                <a:ea typeface="游ゴシック" panose="020B0400000000000000" pitchFamily="50" charset="-128"/>
              </a:rPr>
              <a:t>「正信偈」</a:t>
            </a:r>
            <a:endParaRPr kumimoji="1" lang="en-US" altLang="ja-JP" sz="2800" b="1" dirty="0">
              <a:ea typeface="游ゴシック" panose="020B0400000000000000" pitchFamily="50" charset="-128"/>
            </a:endParaRPr>
          </a:p>
        </p:txBody>
      </p:sp>
      <p:grpSp>
        <p:nvGrpSpPr>
          <p:cNvPr id="2" name="グループ化 1"/>
          <p:cNvGrpSpPr/>
          <p:nvPr/>
        </p:nvGrpSpPr>
        <p:grpSpPr>
          <a:xfrm>
            <a:off x="1331640" y="3591189"/>
            <a:ext cx="4839860" cy="2478300"/>
            <a:chOff x="1331640" y="3591189"/>
            <a:chExt cx="4839860" cy="2478300"/>
          </a:xfrm>
        </p:grpSpPr>
        <p:sp>
          <p:nvSpPr>
            <p:cNvPr id="5" name="テキスト ボックス 4"/>
            <p:cNvSpPr txBox="1"/>
            <p:nvPr/>
          </p:nvSpPr>
          <p:spPr>
            <a:xfrm>
              <a:off x="1331640" y="4869160"/>
              <a:ext cx="4839860" cy="1200329"/>
            </a:xfrm>
            <a:prstGeom prst="rect">
              <a:avLst/>
            </a:prstGeom>
            <a:noFill/>
          </p:spPr>
          <p:txBody>
            <a:bodyPr wrap="square" rtlCol="0">
              <a:spAutoFit/>
            </a:bodyPr>
            <a:lstStyle/>
            <a:p>
              <a:r>
                <a:rPr kumimoji="1" lang="ja-JP" altLang="en-US" sz="7200" dirty="0">
                  <a:latin typeface="ＤＦ平成ゴシック体W5" panose="020B0509000000000000" pitchFamily="49" charset="-128"/>
                  <a:ea typeface="ＤＦ平成ゴシック体W5" panose="020B0509000000000000" pitchFamily="49" charset="-128"/>
                </a:rPr>
                <a:t>時間の単位</a:t>
              </a:r>
              <a:endParaRPr kumimoji="1" lang="en-US" altLang="ja-JP" sz="7200" dirty="0">
                <a:latin typeface="ＤＦ平成ゴシック体W5" panose="020B0509000000000000" pitchFamily="49" charset="-128"/>
                <a:ea typeface="ＤＦ平成ゴシック体W5" panose="020B0509000000000000" pitchFamily="49" charset="-128"/>
              </a:endParaRPr>
            </a:p>
          </p:txBody>
        </p:sp>
        <p:sp>
          <p:nvSpPr>
            <p:cNvPr id="6" name="右矢印 5">
              <a:extLst>
                <a:ext uri="{FF2B5EF4-FFF2-40B4-BE49-F238E27FC236}">
                  <a16:creationId xmlns:a16="http://schemas.microsoft.com/office/drawing/2014/main" xmlns="" id="{3F606F9C-7BA0-4D81-807D-0EC861646649}"/>
                </a:ext>
              </a:extLst>
            </p:cNvPr>
            <p:cNvSpPr/>
            <p:nvPr/>
          </p:nvSpPr>
          <p:spPr>
            <a:xfrm rot="5400000">
              <a:off x="3038806" y="3540737"/>
              <a:ext cx="978155" cy="107906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Tree>
    <p:custDataLst>
      <p:tags r:id="rId1"/>
    </p:custDataLst>
    <p:extLst>
      <p:ext uri="{BB962C8B-B14F-4D97-AF65-F5344CB8AC3E}">
        <p14:creationId xmlns:p14="http://schemas.microsoft.com/office/powerpoint/2010/main" val="3825352306"/>
      </p:ext>
    </p:extLst>
  </p:cSld>
  <p:clrMapOvr>
    <a:masterClrMapping/>
  </p:clrMapOvr>
  <mc:AlternateContent xmlns:mc="http://schemas.openxmlformats.org/markup-compatibility/2006" xmlns:p14="http://schemas.microsoft.com/office/powerpoint/2010/main">
    <mc:Choice Requires="p14">
      <p:transition spd="med" p14:dur="700" advTm="38999">
        <p:fade/>
      </p:transition>
    </mc:Choice>
    <mc:Fallback xmlns="">
      <p:transition spd="med" advTm="3899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48" y="-531440"/>
            <a:ext cx="11041159" cy="7886544"/>
          </a:xfrm>
          <a:prstGeom prst="rect">
            <a:avLst/>
          </a:prstGeom>
        </p:spPr>
      </p:pic>
      <p:sp>
        <p:nvSpPr>
          <p:cNvPr id="2" name="タイトル 1"/>
          <p:cNvSpPr>
            <a:spLocks noGrp="1"/>
          </p:cNvSpPr>
          <p:nvPr>
            <p:ph type="title"/>
          </p:nvPr>
        </p:nvSpPr>
        <p:spPr>
          <a:xfrm>
            <a:off x="395536" y="2636912"/>
            <a:ext cx="7632848" cy="1287016"/>
          </a:xfrm>
        </p:spPr>
        <p:txBody>
          <a:bodyPr>
            <a:normAutofit/>
          </a:bodyPr>
          <a:lstStyle/>
          <a:p>
            <a:r>
              <a:rPr lang="ja-JP" altLang="en-US" sz="6000" b="1" dirty="0">
                <a:solidFill>
                  <a:schemeClr val="bg1"/>
                </a:solidFill>
                <a:latin typeface="游ゴシック" panose="020B0400000000000000" pitchFamily="50" charset="-128"/>
                <a:ea typeface="游ゴシック" panose="020B0400000000000000" pitchFamily="50" charset="-128"/>
              </a:rPr>
              <a:t>１．第一条について</a:t>
            </a:r>
            <a:endParaRPr kumimoji="1" lang="ja-JP" altLang="en-US" sz="60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507888844"/>
      </p:ext>
    </p:extLst>
  </p:cSld>
  <p:clrMapOvr>
    <a:masterClrMapping/>
  </p:clrMapOvr>
  <mc:AlternateContent xmlns:mc="http://schemas.openxmlformats.org/markup-compatibility/2006" xmlns:p14="http://schemas.microsoft.com/office/powerpoint/2010/main">
    <mc:Choice Requires="p14">
      <p:transition spd="med" p14:dur="700" advTm="6304">
        <p:fade/>
      </p:transition>
    </mc:Choice>
    <mc:Fallback xmlns="">
      <p:transition spd="med" advTm="6304">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2816" y="-4203848"/>
            <a:ext cx="15677760" cy="15733391"/>
          </a:xfrm>
          <a:prstGeom prst="rect">
            <a:avLst/>
          </a:prstGeom>
        </p:spPr>
      </p:pic>
      <p:sp>
        <p:nvSpPr>
          <p:cNvPr id="7" name="テキスト ボックス 6"/>
          <p:cNvSpPr txBox="1"/>
          <p:nvPr/>
        </p:nvSpPr>
        <p:spPr>
          <a:xfrm>
            <a:off x="933684" y="764704"/>
            <a:ext cx="2160240" cy="830997"/>
          </a:xfrm>
          <a:prstGeom prst="rect">
            <a:avLst/>
          </a:prstGeom>
          <a:solidFill>
            <a:schemeClr val="bg1">
              <a:lumMod val="95000"/>
            </a:schemeClr>
          </a:solidFill>
        </p:spPr>
        <p:txBody>
          <a:bodyPr wrap="square" rtlCol="0">
            <a:spAutoFit/>
          </a:bodyPr>
          <a:lstStyle/>
          <a:p>
            <a:r>
              <a:rPr kumimoji="1" lang="ja-JP" altLang="en-US" sz="4800" b="1" dirty="0">
                <a:latin typeface="游ゴシック" panose="020B0400000000000000" pitchFamily="50" charset="-128"/>
                <a:ea typeface="游ゴシック" panose="020B0400000000000000" pitchFamily="50" charset="-128"/>
              </a:rPr>
              <a:t>盤石劫</a:t>
            </a:r>
          </a:p>
        </p:txBody>
      </p:sp>
      <p:sp>
        <p:nvSpPr>
          <p:cNvPr id="8" name="正方形/長方形 7">
            <a:extLst>
              <a:ext uri="{FF2B5EF4-FFF2-40B4-BE49-F238E27FC236}">
                <a16:creationId xmlns:a16="http://schemas.microsoft.com/office/drawing/2014/main" xmlns="" id="{EC6F8477-1BCE-AE37-4DF3-DEFBA5CB30D6}"/>
              </a:ext>
            </a:extLst>
          </p:cNvPr>
          <p:cNvSpPr/>
          <p:nvPr/>
        </p:nvSpPr>
        <p:spPr>
          <a:xfrm>
            <a:off x="2915816" y="5013176"/>
            <a:ext cx="1296144" cy="13201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dirty="0">
              <a:solidFill>
                <a:srgbClr val="FF0000"/>
              </a:solidFill>
              <a:ea typeface="游ゴシック" panose="020B0400000000000000" pitchFamily="50" charset="-128"/>
            </a:endParaRPr>
          </a:p>
        </p:txBody>
      </p:sp>
      <p:sp>
        <p:nvSpPr>
          <p:cNvPr id="9" name="右中かっこ 8"/>
          <p:cNvSpPr/>
          <p:nvPr/>
        </p:nvSpPr>
        <p:spPr>
          <a:xfrm>
            <a:off x="4490000" y="5013176"/>
            <a:ext cx="576064" cy="1307472"/>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ea typeface="游ゴシック" panose="020B0400000000000000" pitchFamily="50" charset="-128"/>
            </a:endParaRPr>
          </a:p>
        </p:txBody>
      </p:sp>
      <p:sp>
        <p:nvSpPr>
          <p:cNvPr id="10" name="テキスト ボックス 9"/>
          <p:cNvSpPr txBox="1"/>
          <p:nvPr/>
        </p:nvSpPr>
        <p:spPr>
          <a:xfrm>
            <a:off x="5220072" y="5436079"/>
            <a:ext cx="1120340" cy="461665"/>
          </a:xfrm>
          <a:prstGeom prst="rect">
            <a:avLst/>
          </a:prstGeom>
          <a:solidFill>
            <a:srgbClr val="FFFF00"/>
          </a:solidFill>
        </p:spPr>
        <p:txBody>
          <a:bodyPr wrap="square" rtlCol="0">
            <a:spAutoFit/>
          </a:bodyPr>
          <a:lstStyle/>
          <a:p>
            <a:r>
              <a:rPr kumimoji="1" lang="en-US" altLang="ja-JP" sz="2400" b="1" dirty="0">
                <a:latin typeface="游ゴシック" panose="020B0400000000000000" pitchFamily="50" charset="-128"/>
                <a:ea typeface="游ゴシック" panose="020B0400000000000000" pitchFamily="50" charset="-128"/>
              </a:rPr>
              <a:t>160</a:t>
            </a:r>
            <a:r>
              <a:rPr kumimoji="1" lang="ja-JP" altLang="en-US" sz="2400" b="1" dirty="0">
                <a:latin typeface="游ゴシック" panose="020B0400000000000000" pitchFamily="50" charset="-128"/>
                <a:ea typeface="游ゴシック" panose="020B0400000000000000" pitchFamily="50" charset="-128"/>
              </a:rPr>
              <a:t>㎞</a:t>
            </a:r>
          </a:p>
        </p:txBody>
      </p:sp>
      <p:sp>
        <p:nvSpPr>
          <p:cNvPr id="11" name="テキスト ボックス 10"/>
          <p:cNvSpPr txBox="1"/>
          <p:nvPr/>
        </p:nvSpPr>
        <p:spPr>
          <a:xfrm>
            <a:off x="78468" y="188640"/>
            <a:ext cx="677108" cy="6658233"/>
          </a:xfrm>
          <a:prstGeom prst="rect">
            <a:avLst/>
          </a:prstGeom>
          <a:noFill/>
        </p:spPr>
        <p:txBody>
          <a:bodyPr vert="eaVert" wrap="none" rtlCol="0">
            <a:spAutoFit/>
          </a:bodyPr>
          <a:lstStyle/>
          <a:p>
            <a:r>
              <a:rPr kumimoji="1" lang="ja-JP" altLang="en-US" sz="3200" b="1" dirty="0">
                <a:ea typeface="游ゴシック" panose="020B0400000000000000" pitchFamily="50" charset="-128"/>
              </a:rPr>
              <a:t>一里＝約４</a:t>
            </a:r>
            <a:r>
              <a:rPr lang="ja-JP" altLang="en-US" sz="3200" b="1" dirty="0">
                <a:ea typeface="游ゴシック" panose="020B0400000000000000" pitchFamily="50" charset="-128"/>
              </a:rPr>
              <a:t>㎞</a:t>
            </a:r>
            <a:r>
              <a:rPr kumimoji="1" lang="ja-JP" altLang="en-US" sz="3200" b="1" dirty="0">
                <a:ea typeface="游ゴシック" panose="020B0400000000000000" pitchFamily="50" charset="-128"/>
              </a:rPr>
              <a:t>　４０里＝約１６０㎞</a:t>
            </a:r>
          </a:p>
        </p:txBody>
      </p:sp>
    </p:spTree>
    <p:custDataLst>
      <p:tags r:id="rId1"/>
    </p:custDataLst>
    <p:extLst>
      <p:ext uri="{BB962C8B-B14F-4D97-AF65-F5344CB8AC3E}">
        <p14:creationId xmlns:p14="http://schemas.microsoft.com/office/powerpoint/2010/main" val="2055810841"/>
      </p:ext>
    </p:extLst>
  </p:cSld>
  <p:clrMapOvr>
    <a:masterClrMapping/>
  </p:clrMapOvr>
  <mc:AlternateContent xmlns:mc="http://schemas.openxmlformats.org/markup-compatibility/2006" xmlns:p14="http://schemas.microsoft.com/office/powerpoint/2010/main">
    <mc:Choice Requires="p14">
      <p:transition spd="med" p14:dur="700" advTm="24729">
        <p:fade/>
      </p:transition>
    </mc:Choice>
    <mc:Fallback xmlns="">
      <p:transition spd="med" advTm="2472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2816" y="-4203848"/>
            <a:ext cx="15677760" cy="15733391"/>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72" y="4293096"/>
            <a:ext cx="2099358" cy="1939141"/>
          </a:xfrm>
          <a:prstGeom prst="rect">
            <a:avLst/>
          </a:prstGeom>
          <a:effectLst>
            <a:glow rad="63500">
              <a:schemeClr val="tx1">
                <a:lumMod val="65000"/>
                <a:lumOff val="35000"/>
              </a:schemeClr>
            </a:glow>
          </a:effectLst>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5700" y="486699"/>
            <a:ext cx="2664882" cy="1601533"/>
          </a:xfrm>
          <a:prstGeom prst="rect">
            <a:avLst/>
          </a:prstGeom>
          <a:effectLst>
            <a:glow rad="228600">
              <a:schemeClr val="bg1">
                <a:alpha val="60000"/>
              </a:schemeClr>
            </a:glow>
          </a:effectLst>
        </p:spPr>
      </p:pic>
      <p:sp>
        <p:nvSpPr>
          <p:cNvPr id="6" name="テキスト ボックス 5"/>
          <p:cNvSpPr txBox="1"/>
          <p:nvPr/>
        </p:nvSpPr>
        <p:spPr>
          <a:xfrm>
            <a:off x="658251" y="2354104"/>
            <a:ext cx="7622600" cy="1938992"/>
          </a:xfrm>
          <a:prstGeom prst="rect">
            <a:avLst/>
          </a:prstGeom>
          <a:noFill/>
        </p:spPr>
        <p:txBody>
          <a:bodyPr vert="horz" wrap="none" rtlCol="0">
            <a:spAutoFit/>
          </a:bodyPr>
          <a:lstStyle/>
          <a:p>
            <a:pPr algn="ctr"/>
            <a:r>
              <a:rPr lang="en-US" altLang="ja-JP" sz="4000" dirty="0">
                <a:solidFill>
                  <a:prstClr val="black"/>
                </a:solidFill>
                <a:effectLst>
                  <a:glow rad="228600">
                    <a:prstClr val="white"/>
                  </a:glow>
                </a:effectLst>
                <a:latin typeface="ＤＦ平成ゴシック体W5" panose="020B0509000000000000" pitchFamily="49" charset="-128"/>
                <a:ea typeface="ＤＦ平成ゴシック体W5" panose="020B0509000000000000" pitchFamily="49" charset="-128"/>
              </a:rPr>
              <a:t>40</a:t>
            </a:r>
            <a:r>
              <a:rPr lang="ja-JP" altLang="en-US" sz="4000" dirty="0">
                <a:solidFill>
                  <a:prstClr val="black"/>
                </a:solidFill>
                <a:effectLst>
                  <a:glow rad="228600">
                    <a:prstClr val="white"/>
                  </a:glow>
                </a:effectLst>
                <a:latin typeface="ＤＦ平成ゴシック体W5" panose="020B0509000000000000" pitchFamily="49" charset="-128"/>
                <a:ea typeface="ＤＦ平成ゴシック体W5" panose="020B0509000000000000" pitchFamily="49" charset="-128"/>
              </a:rPr>
              <a:t>里（約</a:t>
            </a:r>
            <a:r>
              <a:rPr lang="en-US" altLang="ja-JP" sz="4000" dirty="0">
                <a:solidFill>
                  <a:prstClr val="black"/>
                </a:solidFill>
                <a:effectLst>
                  <a:glow rad="228600">
                    <a:prstClr val="white"/>
                  </a:glow>
                </a:effectLst>
                <a:latin typeface="ＤＦ平成ゴシック体W5" panose="020B0509000000000000" pitchFamily="49" charset="-128"/>
                <a:ea typeface="ＤＦ平成ゴシック体W5" panose="020B0509000000000000" pitchFamily="49" charset="-128"/>
              </a:rPr>
              <a:t>160</a:t>
            </a:r>
            <a:r>
              <a:rPr lang="ja-JP" altLang="en-US" sz="4000" dirty="0">
                <a:solidFill>
                  <a:prstClr val="black"/>
                </a:solidFill>
                <a:effectLst>
                  <a:glow rad="228600">
                    <a:prstClr val="white"/>
                  </a:glow>
                </a:effectLst>
                <a:latin typeface="ＤＦ平成ゴシック体W5" panose="020B0509000000000000" pitchFamily="49" charset="-128"/>
                <a:ea typeface="ＤＦ平成ゴシック体W5" panose="020B0509000000000000" pitchFamily="49" charset="-128"/>
              </a:rPr>
              <a:t>㎞）</a:t>
            </a:r>
            <a:endParaRPr lang="en-US" altLang="ja-JP" sz="4000" dirty="0">
              <a:solidFill>
                <a:prstClr val="black"/>
              </a:solidFill>
              <a:effectLst>
                <a:glow rad="228600">
                  <a:prstClr val="white"/>
                </a:glow>
              </a:effectLst>
              <a:latin typeface="ＤＦ平成ゴシック体W5" panose="020B0509000000000000" pitchFamily="49" charset="-128"/>
              <a:ea typeface="ＤＦ平成ゴシック体W5" panose="020B0509000000000000" pitchFamily="49" charset="-128"/>
            </a:endParaRPr>
          </a:p>
          <a:p>
            <a:pPr algn="ctr"/>
            <a:r>
              <a:rPr lang="ja-JP" altLang="en-US" sz="4000" dirty="0">
                <a:solidFill>
                  <a:prstClr val="black"/>
                </a:solidFill>
                <a:effectLst>
                  <a:glow rad="228600">
                    <a:prstClr val="white"/>
                  </a:glow>
                </a:effectLst>
                <a:latin typeface="ＤＦ平成ゴシック体W5" panose="020B0509000000000000" pitchFamily="49" charset="-128"/>
                <a:ea typeface="ＤＦ平成ゴシック体W5" panose="020B0509000000000000" pitchFamily="49" charset="-128"/>
              </a:rPr>
              <a:t>四方の石を</a:t>
            </a:r>
            <a:r>
              <a:rPr lang="en-US" altLang="ja-JP" sz="4000" dirty="0">
                <a:solidFill>
                  <a:prstClr val="black"/>
                </a:solidFill>
                <a:effectLst>
                  <a:glow rad="228600">
                    <a:prstClr val="white"/>
                  </a:glow>
                </a:effectLst>
                <a:latin typeface="ＤＦ平成ゴシック体W5" panose="020B0509000000000000" pitchFamily="49" charset="-128"/>
                <a:ea typeface="ＤＦ平成ゴシック体W5" panose="020B0509000000000000" pitchFamily="49" charset="-128"/>
              </a:rPr>
              <a:t>100</a:t>
            </a:r>
            <a:r>
              <a:rPr lang="ja-JP" altLang="en-US" sz="4000" dirty="0">
                <a:solidFill>
                  <a:prstClr val="black"/>
                </a:solidFill>
                <a:effectLst>
                  <a:glow rad="228600">
                    <a:prstClr val="white"/>
                  </a:glow>
                </a:effectLst>
                <a:latin typeface="ＤＦ平成ゴシック体W5" panose="020B0509000000000000" pitchFamily="49" charset="-128"/>
                <a:ea typeface="ＤＦ平成ゴシック体W5" panose="020B0509000000000000" pitchFamily="49" charset="-128"/>
              </a:rPr>
              <a:t>年に一度、天女が</a:t>
            </a:r>
            <a:endParaRPr lang="en-US" altLang="ja-JP" sz="4000" dirty="0">
              <a:solidFill>
                <a:prstClr val="black"/>
              </a:solidFill>
              <a:effectLst>
                <a:glow rad="228600">
                  <a:prstClr val="white"/>
                </a:glow>
              </a:effectLst>
              <a:latin typeface="ＤＦ平成ゴシック体W5" panose="020B0509000000000000" pitchFamily="49" charset="-128"/>
              <a:ea typeface="ＤＦ平成ゴシック体W5" panose="020B0509000000000000" pitchFamily="49" charset="-128"/>
            </a:endParaRPr>
          </a:p>
          <a:p>
            <a:pPr algn="ctr"/>
            <a:r>
              <a:rPr lang="ja-JP" altLang="en-US" sz="4000" dirty="0">
                <a:solidFill>
                  <a:prstClr val="black"/>
                </a:solidFill>
                <a:effectLst>
                  <a:glow rad="228600">
                    <a:prstClr val="white"/>
                  </a:glow>
                </a:effectLst>
                <a:latin typeface="ＤＦ平成ゴシック体W5" panose="020B0509000000000000" pitchFamily="49" charset="-128"/>
                <a:ea typeface="ＤＦ平成ゴシック体W5" panose="020B0509000000000000" pitchFamily="49" charset="-128"/>
              </a:rPr>
              <a:t>羽衣でなでる</a:t>
            </a:r>
            <a:r>
              <a:rPr lang="en-US" altLang="ja-JP" sz="4000" dirty="0">
                <a:solidFill>
                  <a:prstClr val="black"/>
                </a:solidFill>
                <a:effectLst>
                  <a:glow rad="228600">
                    <a:prstClr val="white"/>
                  </a:glow>
                </a:effectLst>
                <a:latin typeface="ＤＦ平成ゴシック体W5" panose="020B0509000000000000" pitchFamily="49" charset="-128"/>
                <a:ea typeface="ＤＦ平成ゴシック体W5" panose="020B0509000000000000" pitchFamily="49" charset="-128"/>
              </a:rPr>
              <a:t>…</a:t>
            </a:r>
            <a:endParaRPr lang="ja-JP" altLang="en-US" sz="4000" dirty="0">
              <a:solidFill>
                <a:prstClr val="black"/>
              </a:solidFill>
              <a:effectLst>
                <a:glow rad="228600">
                  <a:prstClr val="white"/>
                </a:glow>
              </a:effectLst>
              <a:latin typeface="ＤＦ平成ゴシック体W5" panose="020B0509000000000000" pitchFamily="49" charset="-128"/>
              <a:ea typeface="ＤＦ平成ゴシック体W5" panose="020B0509000000000000" pitchFamily="49" charset="-128"/>
            </a:endParaRPr>
          </a:p>
        </p:txBody>
      </p:sp>
      <p:sp>
        <p:nvSpPr>
          <p:cNvPr id="7" name="テキスト ボックス 6"/>
          <p:cNvSpPr txBox="1"/>
          <p:nvPr/>
        </p:nvSpPr>
        <p:spPr>
          <a:xfrm>
            <a:off x="933684" y="764704"/>
            <a:ext cx="2160240" cy="830997"/>
          </a:xfrm>
          <a:prstGeom prst="rect">
            <a:avLst/>
          </a:prstGeom>
          <a:solidFill>
            <a:schemeClr val="bg1">
              <a:lumMod val="95000"/>
            </a:schemeClr>
          </a:solidFill>
        </p:spPr>
        <p:txBody>
          <a:bodyPr wrap="square" rtlCol="0">
            <a:spAutoFit/>
          </a:bodyPr>
          <a:lstStyle/>
          <a:p>
            <a:r>
              <a:rPr kumimoji="1" lang="ja-JP" altLang="en-US" sz="4800" b="1" dirty="0">
                <a:latin typeface="游ゴシック" panose="020B0400000000000000" pitchFamily="50" charset="-128"/>
                <a:ea typeface="游ゴシック" panose="020B0400000000000000" pitchFamily="50" charset="-128"/>
              </a:rPr>
              <a:t>盤石劫</a:t>
            </a:r>
          </a:p>
        </p:txBody>
      </p:sp>
    </p:spTree>
    <p:custDataLst>
      <p:tags r:id="rId1"/>
    </p:custDataLst>
    <p:extLst>
      <p:ext uri="{BB962C8B-B14F-4D97-AF65-F5344CB8AC3E}">
        <p14:creationId xmlns:p14="http://schemas.microsoft.com/office/powerpoint/2010/main" val="3385125814"/>
      </p:ext>
    </p:extLst>
  </p:cSld>
  <p:clrMapOvr>
    <a:masterClrMapping/>
  </p:clrMapOvr>
  <mc:AlternateContent xmlns:mc="http://schemas.openxmlformats.org/markup-compatibility/2006" xmlns:p14="http://schemas.microsoft.com/office/powerpoint/2010/main">
    <mc:Choice Requires="p14">
      <p:transition spd="med" p14:dur="700" advTm="37008">
        <p:fade/>
      </p:transition>
    </mc:Choice>
    <mc:Fallback xmlns="">
      <p:transition spd="med" advTm="370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70">
                                          <p:stCondLst>
                                            <p:cond delay="0"/>
                                          </p:stCondLst>
                                        </p:cTn>
                                        <p:tgtEl>
                                          <p:spTgt spid="2"/>
                                        </p:tgtEl>
                                      </p:cBhvr>
                                    </p:animEffect>
                                    <p:anim calcmode="lin" valueType="num">
                                      <p:cBhvr>
                                        <p:cTn id="8" dur="273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
                                        </p:tgtEl>
                                        <p:attrNameLst>
                                          <p:attrName>ppt_y</p:attrName>
                                        </p:attrNameLst>
                                      </p:cBhvr>
                                      <p:tavLst>
                                        <p:tav tm="0" fmla="#ppt_y-sin(pi*$)/81">
                                          <p:val>
                                            <p:fltVal val="0"/>
                                          </p:val>
                                        </p:tav>
                                        <p:tav tm="100000">
                                          <p:val>
                                            <p:fltVal val="1"/>
                                          </p:val>
                                        </p:tav>
                                      </p:tavLst>
                                    </p:anim>
                                    <p:animScale>
                                      <p:cBhvr>
                                        <p:cTn id="13" dur="39">
                                          <p:stCondLst>
                                            <p:cond delay="975"/>
                                          </p:stCondLst>
                                        </p:cTn>
                                        <p:tgtEl>
                                          <p:spTgt spid="2"/>
                                        </p:tgtEl>
                                      </p:cBhvr>
                                      <p:to x="100000" y="60000"/>
                                    </p:animScale>
                                    <p:animScale>
                                      <p:cBhvr>
                                        <p:cTn id="14" dur="249" decel="50000">
                                          <p:stCondLst>
                                            <p:cond delay="1014"/>
                                          </p:stCondLst>
                                        </p:cTn>
                                        <p:tgtEl>
                                          <p:spTgt spid="2"/>
                                        </p:tgtEl>
                                      </p:cBhvr>
                                      <p:to x="100000" y="100000"/>
                                    </p:animScale>
                                    <p:animScale>
                                      <p:cBhvr>
                                        <p:cTn id="15" dur="39">
                                          <p:stCondLst>
                                            <p:cond delay="1968"/>
                                          </p:stCondLst>
                                        </p:cTn>
                                        <p:tgtEl>
                                          <p:spTgt spid="2"/>
                                        </p:tgtEl>
                                      </p:cBhvr>
                                      <p:to x="100000" y="80000"/>
                                    </p:animScale>
                                    <p:animScale>
                                      <p:cBhvr>
                                        <p:cTn id="16" dur="249" decel="50000">
                                          <p:stCondLst>
                                            <p:cond delay="2007"/>
                                          </p:stCondLst>
                                        </p:cTn>
                                        <p:tgtEl>
                                          <p:spTgt spid="2"/>
                                        </p:tgtEl>
                                      </p:cBhvr>
                                      <p:to x="100000" y="100000"/>
                                    </p:animScale>
                                    <p:animScale>
                                      <p:cBhvr>
                                        <p:cTn id="17" dur="39">
                                          <p:stCondLst>
                                            <p:cond delay="2463"/>
                                          </p:stCondLst>
                                        </p:cTn>
                                        <p:tgtEl>
                                          <p:spTgt spid="2"/>
                                        </p:tgtEl>
                                      </p:cBhvr>
                                      <p:to x="100000" y="90000"/>
                                    </p:animScale>
                                    <p:animScale>
                                      <p:cBhvr>
                                        <p:cTn id="18" dur="249" decel="50000">
                                          <p:stCondLst>
                                            <p:cond delay="2502"/>
                                          </p:stCondLst>
                                        </p:cTn>
                                        <p:tgtEl>
                                          <p:spTgt spid="2"/>
                                        </p:tgtEl>
                                      </p:cBhvr>
                                      <p:to x="100000" y="100000"/>
                                    </p:animScale>
                                    <p:animScale>
                                      <p:cBhvr>
                                        <p:cTn id="19" dur="39">
                                          <p:stCondLst>
                                            <p:cond delay="2712"/>
                                          </p:stCondLst>
                                        </p:cTn>
                                        <p:tgtEl>
                                          <p:spTgt spid="2"/>
                                        </p:tgtEl>
                                      </p:cBhvr>
                                      <p:to x="100000" y="95000"/>
                                    </p:animScale>
                                    <p:animScale>
                                      <p:cBhvr>
                                        <p:cTn id="20" dur="249" decel="50000">
                                          <p:stCondLst>
                                            <p:cond delay="2751"/>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0" presetClass="path" presetSubtype="0" accel="50000" decel="50000" fill="hold" nodeType="withEffect">
                                  <p:stCondLst>
                                    <p:cond delay="500"/>
                                  </p:stCondLst>
                                  <p:childTnLst>
                                    <p:animMotion origin="layout" path="M -8.33333E-7 0.00023 L -8.33333E-7 0.00046 C -0.00052 0.00695 -0.00069 0.01389 -0.00139 0.02083 C -0.00156 0.02315 -0.00208 0.0257 -0.0026 0.02824 C -0.00295 0.03148 -0.0033 0.03449 -0.00382 0.03773 C -0.00399 0.03958 -0.00469 0.04144 -0.00503 0.04329 C -0.00555 0.04653 -0.00573 0.04977 -0.00625 0.05278 C -0.00851 0.06713 -0.00642 0.04838 -0.00868 0.06574 C -0.00972 0.07431 -0.00972 0.07871 -0.01111 0.08681 C -0.01285 0.09746 -0.01198 0.08704 -0.01354 0.1 C -0.01406 0.10417 -0.01424 0.1088 -0.01476 0.11296 C -0.0151 0.11574 -0.01562 0.11806 -0.01597 0.1206 C -0.01649 0.1257 -0.01649 0.13079 -0.01719 0.13565 C -0.01771 0.14074 -0.01875 0.14583 -0.01962 0.15093 C -0.01996 0.15324 -0.02031 0.15556 -0.02083 0.15833 C -0.0217 0.16204 -0.02257 0.16551 -0.02326 0.16968 C -0.02413 0.17477 -0.02465 0.17986 -0.02569 0.18472 C -0.02604 0.18658 -0.02656 0.18843 -0.02691 0.19028 C -0.02778 0.19653 -0.02812 0.20301 -0.02934 0.20903 C -0.03021 0.21273 -0.03125 0.21644 -0.03177 0.22037 C -0.03333 0.23264 -0.03212 0.22708 -0.03542 0.2375 C -0.03594 0.23982 -0.03628 0.24259 -0.03663 0.24491 C -0.0375 0.24861 -0.03837 0.25255 -0.03906 0.25625 L -0.04271 0.27315 L -0.04531 0.28426 C -0.04566 0.28634 -0.04566 0.28843 -0.04653 0.29005 C -0.04722 0.2919 -0.04826 0.29375 -0.04896 0.2956 C -0.05 0.29931 -0.05052 0.30347 -0.05139 0.30718 L -0.05625 0.32963 C -0.05625 0.32986 -0.05868 0.34097 -0.05868 0.34121 C -0.05955 0.34283 -0.06042 0.34445 -0.06111 0.34653 C -0.06215 0.35023 -0.06233 0.3544 -0.06354 0.35787 C -0.06441 0.36042 -0.06528 0.36296 -0.06597 0.36528 C -0.06875 0.37662 -0.0651 0.36991 -0.06962 0.37685 C -0.07413 0.39722 -0.06701 0.36621 -0.07326 0.3882 C -0.0743 0.39167 -0.0743 0.39607 -0.07569 0.39931 C -0.07656 0.40116 -0.0776 0.40278 -0.07812 0.40509 C -0.07812 0.40533 -0.08125 0.41921 -0.08177 0.42199 C -0.08229 0.42384 -0.08212 0.42616 -0.08299 0.42755 L -0.08542 0.43125 C -0.08871 0.4463 -0.08385 0.42894 -0.09045 0.43889 C -0.09132 0.44051 -0.09062 0.44329 -0.09167 0.44445 C -0.09375 0.44676 -0.09896 0.44838 -0.09896 0.44884 C -0.10156 0.44792 -0.11406 0.44884 -0.11962 0.44445 C -0.12101 0.44352 -0.12205 0.44213 -0.12326 0.44074 C -0.12778 0.42037 -0.12066 0.45139 -0.12691 0.4294 C -0.12795 0.42593 -0.12864 0.42199 -0.12934 0.41806 L -0.13194 0.40695 L -0.13437 0.3919 C -0.13472 0.38912 -0.13507 0.38681 -0.13559 0.38449 C -0.13628 0.38056 -0.13733 0.37685 -0.13802 0.37292 L -0.14045 0.35787 C -0.1408 0.35232 -0.14114 0.34653 -0.14167 0.34097 C -0.14184 0.33773 -0.14253 0.33472 -0.14288 0.33148 C -0.1434 0.32639 -0.14375 0.3213 -0.1441 0.31644 C -0.14444 0.31088 -0.14479 0.30509 -0.14531 0.29954 C -0.14549 0.29699 -0.14618 0.29445 -0.14653 0.2919 C -0.14705 0.2882 -0.14722 0.28426 -0.14774 0.28056 C -0.14844 0.27454 -0.14878 0.26806 -0.15017 0.26181 L -0.1526 0.25046 C -0.15295 0.24676 -0.1533 0.24306 -0.15382 0.23935 C -0.15451 0.23519 -0.15538 0.23171 -0.15625 0.22801 L -0.15746 0.22222 L -0.16354 0.19398 C -0.16649 0.18079 -0.16996 0.16806 -0.17205 0.15463 C -0.17257 0.15185 -0.17292 0.14954 -0.17326 0.14676 C -0.17413 0.14306 -0.175 0.13935 -0.17587 0.13565 L -0.1783 0.12431 C -0.17864 0.12246 -0.17917 0.1206 -0.17951 0.11875 C -0.18021 0.11366 -0.18125 0.1088 -0.18194 0.10371 C -0.18333 0.08958 -0.18246 0.09607 -0.18437 0.08496 C -0.18472 0.07801 -0.18524 0.07083 -0.18559 0.06389 C -0.18611 0.05162 -0.18611 0.03912 -0.1868 0.02639 C -0.18698 0.02315 -0.18785 0.02014 -0.18802 0.01713 C -0.18819 0.01065 -0.18802 0.0044 -0.18802 -0.00162 L -0.18802 -0.00139 " pathEditMode="relative" rAng="0" ptsTypes="AAAAAAAAAAAAAAAAAAAAAAAAAAAAAAAAAAAAAAAAAAAAAAAAAAAAAAAAAAAAAAAAAAAAAAAAAAAA">
                                      <p:cBhvr>
                                        <p:cTn id="37" dur="3500" fill="hold"/>
                                        <p:tgtEl>
                                          <p:spTgt spid="5"/>
                                        </p:tgtEl>
                                        <p:attrNameLst>
                                          <p:attrName>ppt_x</p:attrName>
                                          <p:attrName>ppt_y</p:attrName>
                                        </p:attrNameLst>
                                      </p:cBhvr>
                                      <p:rCtr x="-9410" y="22338"/>
                                    </p:animMotion>
                                  </p:childTnLst>
                                </p:cTn>
                              </p:par>
                              <p:par>
                                <p:cTn id="38" presetID="10" presetClass="exit" presetSubtype="0" fill="hold" nodeType="withEffect">
                                  <p:stCondLst>
                                    <p:cond delay="4000"/>
                                  </p:stCondLst>
                                  <p:childTnLst>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2816" y="-4203848"/>
            <a:ext cx="15677760" cy="15733391"/>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3483" y="4534399"/>
            <a:ext cx="1930605" cy="1697838"/>
          </a:xfrm>
          <a:prstGeom prst="rect">
            <a:avLst/>
          </a:prstGeom>
          <a:effectLst>
            <a:glow rad="63500">
              <a:schemeClr val="tx1">
                <a:lumMod val="65000"/>
                <a:lumOff val="35000"/>
              </a:schemeClr>
            </a:glow>
          </a:effectLst>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3483" y="4293096"/>
            <a:ext cx="2099358" cy="1939141"/>
          </a:xfrm>
          <a:prstGeom prst="rect">
            <a:avLst/>
          </a:prstGeom>
          <a:effectLst>
            <a:glow rad="63500">
              <a:schemeClr val="tx1">
                <a:lumMod val="65000"/>
                <a:lumOff val="35000"/>
              </a:schemeClr>
            </a:glow>
          </a:effectLst>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4308" y="486698"/>
            <a:ext cx="2664882" cy="1601533"/>
          </a:xfrm>
          <a:prstGeom prst="rect">
            <a:avLst/>
          </a:prstGeom>
          <a:effectLst>
            <a:glow rad="228600">
              <a:schemeClr val="bg1">
                <a:alpha val="60000"/>
              </a:schemeClr>
            </a:glow>
          </a:effectLst>
        </p:spPr>
      </p:pic>
      <p:sp>
        <p:nvSpPr>
          <p:cNvPr id="8" name="テキスト ボックス 7"/>
          <p:cNvSpPr txBox="1"/>
          <p:nvPr/>
        </p:nvSpPr>
        <p:spPr>
          <a:xfrm>
            <a:off x="933684" y="764704"/>
            <a:ext cx="2160240" cy="830997"/>
          </a:xfrm>
          <a:prstGeom prst="rect">
            <a:avLst/>
          </a:prstGeom>
          <a:solidFill>
            <a:schemeClr val="bg1">
              <a:lumMod val="95000"/>
            </a:schemeClr>
          </a:solidFill>
        </p:spPr>
        <p:txBody>
          <a:bodyPr wrap="square" rtlCol="0">
            <a:spAutoFit/>
          </a:bodyPr>
          <a:lstStyle/>
          <a:p>
            <a:r>
              <a:rPr kumimoji="1" lang="ja-JP" altLang="en-US" sz="4800" b="1" dirty="0">
                <a:latin typeface="游ゴシック" panose="020B0400000000000000" pitchFamily="50" charset="-128"/>
                <a:ea typeface="游ゴシック" panose="020B0400000000000000" pitchFamily="50" charset="-128"/>
              </a:rPr>
              <a:t>盤石劫</a:t>
            </a:r>
          </a:p>
        </p:txBody>
      </p:sp>
    </p:spTree>
    <p:custDataLst>
      <p:tags r:id="rId1"/>
    </p:custDataLst>
    <p:extLst>
      <p:ext uri="{BB962C8B-B14F-4D97-AF65-F5344CB8AC3E}">
        <p14:creationId xmlns:p14="http://schemas.microsoft.com/office/powerpoint/2010/main" val="1283113150"/>
      </p:ext>
    </p:extLst>
  </p:cSld>
  <p:clrMapOvr>
    <a:masterClrMapping/>
  </p:clrMapOvr>
  <mc:AlternateContent xmlns:mc="http://schemas.openxmlformats.org/markup-compatibility/2006" xmlns:p14="http://schemas.microsoft.com/office/powerpoint/2010/main">
    <mc:Choice Requires="p14">
      <p:transition spd="med" p14:dur="700" advTm="14466">
        <p:fade/>
      </p:transition>
    </mc:Choice>
    <mc:Fallback xmlns="">
      <p:transition spd="med" advTm="144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0" presetClass="path" presetSubtype="0" accel="50000" decel="50000" fill="hold" nodeType="withEffect">
                                  <p:stCondLst>
                                    <p:cond delay="500"/>
                                  </p:stCondLst>
                                  <p:childTnLst>
                                    <p:animMotion origin="layout" path="M 4.16667E-6 0.00023 L 4.16667E-6 0.00046 C -0.00052 0.00695 -0.0007 0.01389 -0.00139 0.02083 C -0.00157 0.02315 -0.00209 0.0257 -0.00261 0.02824 C -0.00296 0.03148 -0.0033 0.03449 -0.00382 0.03773 C -0.004 0.03958 -0.00469 0.04144 -0.00504 0.04329 C -0.00556 0.04653 -0.00573 0.04977 -0.00625 0.05278 C -0.00851 0.06713 -0.00643 0.04838 -0.00868 0.06574 C -0.00973 0.07431 -0.00973 0.07871 -0.01112 0.08681 C -0.01285 0.09746 -0.01198 0.08704 -0.01355 0.1 C -0.01407 0.10417 -0.01424 0.1088 -0.01476 0.11296 C -0.01511 0.11574 -0.01563 0.11806 -0.01598 0.1206 C -0.0165 0.1257 -0.0165 0.13079 -0.01719 0.13565 C -0.01771 0.14074 -0.01875 0.14583 -0.01962 0.15093 C -0.01997 0.15324 -0.02032 0.15556 -0.02084 0.15833 C -0.02171 0.16204 -0.02257 0.16551 -0.02327 0.16968 C -0.02414 0.17477 -0.02466 0.17986 -0.0257 0.18472 C -0.02605 0.18658 -0.02657 0.18843 -0.02691 0.19028 C -0.02778 0.19653 -0.02813 0.20301 -0.02934 0.20903 C -0.03021 0.21273 -0.03125 0.21644 -0.03177 0.22037 C -0.03334 0.23264 -0.03212 0.22708 -0.03542 0.2375 C -0.03594 0.23982 -0.03629 0.24259 -0.03664 0.24491 C -0.0375 0.24861 -0.03837 0.25255 -0.03907 0.25625 L -0.04271 0.27315 L -0.04532 0.28426 C -0.04566 0.28634 -0.04566 0.28843 -0.04653 0.29005 C -0.04723 0.2919 -0.04827 0.29375 -0.04896 0.2956 C -0.05 0.29931 -0.05052 0.30347 -0.05139 0.30718 L -0.05625 0.32963 C -0.05625 0.32986 -0.05868 0.34097 -0.05868 0.34121 C -0.05955 0.34283 -0.06042 0.34445 -0.06112 0.34653 C -0.06216 0.35023 -0.06233 0.3544 -0.06355 0.35787 C -0.06441 0.36042 -0.06528 0.36296 -0.06598 0.36528 C -0.06875 0.37662 -0.06511 0.36991 -0.06962 0.37685 C -0.07414 0.39722 -0.06702 0.36621 -0.07327 0.3882 C -0.07431 0.39167 -0.07431 0.39607 -0.0757 0.39931 C -0.07657 0.40116 -0.07761 0.40278 -0.07813 0.40509 C -0.07813 0.40533 -0.08125 0.41921 -0.08177 0.42199 C -0.0823 0.42384 -0.08212 0.42616 -0.08299 0.42755 L -0.08542 0.43125 C -0.08872 0.4463 -0.08386 0.42894 -0.09046 0.43889 C -0.09132 0.44051 -0.09063 0.44329 -0.09167 0.44445 C -0.09375 0.44676 -0.09896 0.44838 -0.09896 0.44884 C -0.10157 0.44792 -0.11407 0.44884 -0.11962 0.44445 C -0.12101 0.44352 -0.12205 0.44213 -0.12327 0.44074 C -0.12778 0.42037 -0.12066 0.45139 -0.12691 0.4294 C -0.12796 0.42593 -0.12865 0.42199 -0.12934 0.41806 L -0.13195 0.40695 L -0.13438 0.3919 C -0.13473 0.38912 -0.13507 0.38681 -0.13559 0.38449 C -0.13629 0.38056 -0.13733 0.37685 -0.13802 0.37292 L -0.14046 0.35787 C -0.1408 0.35232 -0.14115 0.34653 -0.14167 0.34097 C -0.14184 0.33773 -0.14254 0.33472 -0.14289 0.33148 C -0.14341 0.32639 -0.14375 0.3213 -0.1441 0.31644 C -0.14445 0.31088 -0.1448 0.30509 -0.14532 0.29954 C -0.14549 0.29699 -0.14618 0.29445 -0.14653 0.2919 C -0.14705 0.2882 -0.14723 0.28426 -0.14775 0.28056 C -0.14844 0.27454 -0.14879 0.26806 -0.15018 0.26181 L -0.15261 0.25046 C -0.15296 0.24676 -0.1533 0.24306 -0.15382 0.23935 C -0.15452 0.23519 -0.15539 0.23171 -0.15625 0.22801 L -0.15747 0.22222 L -0.16355 0.19398 C -0.1665 0.18079 -0.16997 0.16806 -0.17205 0.15463 C -0.17257 0.15185 -0.17292 0.14954 -0.17327 0.14676 C -0.17414 0.14306 -0.175 0.13935 -0.17587 0.13565 L -0.1783 0.12431 C -0.17865 0.12246 -0.17917 0.1206 -0.17952 0.11875 C -0.18021 0.11366 -0.18125 0.1088 -0.18195 0.10371 C -0.18334 0.08958 -0.18247 0.09607 -0.18438 0.08496 C -0.18473 0.07801 -0.18525 0.07083 -0.18559 0.06389 C -0.18612 0.05162 -0.18612 0.03912 -0.18681 0.02639 C -0.18698 0.02315 -0.18785 0.02014 -0.18802 0.01713 C -0.1882 0.01065 -0.18802 0.0044 -0.18802 -0.00162 L -0.18802 -0.00139 " pathEditMode="relative" rAng="0" ptsTypes="AAAAAAAAAAAAAAAAAAAAAAAAAAAAAAAAAAAAAAAAAAAAAAAAAAAAAAAAAAAAAAAAAAAAAAAAAAAA">
                                      <p:cBhvr>
                                        <p:cTn id="14" dur="3500" fill="hold"/>
                                        <p:tgtEl>
                                          <p:spTgt spid="6"/>
                                        </p:tgtEl>
                                        <p:attrNameLst>
                                          <p:attrName>ppt_x</p:attrName>
                                          <p:attrName>ppt_y</p:attrName>
                                        </p:attrNameLst>
                                      </p:cBhvr>
                                      <p:rCtr x="-9410" y="22338"/>
                                    </p:animMotion>
                                  </p:childTnLst>
                                </p:cTn>
                              </p:par>
                              <p:par>
                                <p:cTn id="15" presetID="10" presetClass="exit" presetSubtype="0" fill="hold" nodeType="withEffect">
                                  <p:stCondLst>
                                    <p:cond delay="400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2816" y="-4203848"/>
            <a:ext cx="15677760" cy="15733391"/>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3311" y="5229200"/>
            <a:ext cx="1944750" cy="993064"/>
          </a:xfrm>
          <a:prstGeom prst="rect">
            <a:avLst/>
          </a:prstGeom>
          <a:effectLst>
            <a:glow rad="63500">
              <a:schemeClr val="tx1">
                <a:lumMod val="65000"/>
                <a:lumOff val="35000"/>
              </a:schemeClr>
            </a:glow>
          </a:effectLst>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5700" y="486699"/>
            <a:ext cx="2664882" cy="1601533"/>
          </a:xfrm>
          <a:prstGeom prst="rect">
            <a:avLst/>
          </a:prstGeom>
          <a:effectLst>
            <a:glow rad="228600">
              <a:schemeClr val="bg1">
                <a:alpha val="60000"/>
              </a:schemeClr>
            </a:glow>
          </a:effectLst>
        </p:spPr>
      </p:pic>
      <p:sp>
        <p:nvSpPr>
          <p:cNvPr id="6" name="テキスト ボックス 5"/>
          <p:cNvSpPr txBox="1"/>
          <p:nvPr/>
        </p:nvSpPr>
        <p:spPr>
          <a:xfrm>
            <a:off x="786482" y="2354104"/>
            <a:ext cx="7366119" cy="1323439"/>
          </a:xfrm>
          <a:prstGeom prst="rect">
            <a:avLst/>
          </a:prstGeom>
          <a:noFill/>
        </p:spPr>
        <p:txBody>
          <a:bodyPr vert="horz" wrap="none" rtlCol="0">
            <a:spAutoFit/>
          </a:bodyPr>
          <a:lstStyle/>
          <a:p>
            <a:pPr algn="ctr"/>
            <a:r>
              <a:rPr lang="ja-JP" altLang="en-US" sz="4000" dirty="0">
                <a:solidFill>
                  <a:prstClr val="black"/>
                </a:solidFill>
                <a:effectLst>
                  <a:glow rad="228600">
                    <a:prstClr val="white"/>
                  </a:glow>
                </a:effectLst>
                <a:latin typeface="ＤＦ平成ゴシック体W5" panose="020B0509000000000000" pitchFamily="49" charset="-128"/>
                <a:ea typeface="ＤＦ平成ゴシック体W5" panose="020B0509000000000000" pitchFamily="49" charset="-128"/>
              </a:rPr>
              <a:t>やがて、石がすり減って、</a:t>
            </a:r>
            <a:endParaRPr lang="en-US" altLang="ja-JP" sz="4000" dirty="0">
              <a:solidFill>
                <a:prstClr val="black"/>
              </a:solidFill>
              <a:effectLst>
                <a:glow rad="228600">
                  <a:prstClr val="white"/>
                </a:glow>
              </a:effectLst>
              <a:latin typeface="ＤＦ平成ゴシック体W5" panose="020B0509000000000000" pitchFamily="49" charset="-128"/>
              <a:ea typeface="ＤＦ平成ゴシック体W5" panose="020B0509000000000000" pitchFamily="49" charset="-128"/>
            </a:endParaRPr>
          </a:p>
          <a:p>
            <a:pPr algn="ctr"/>
            <a:r>
              <a:rPr lang="ja-JP" altLang="en-US" sz="4000" dirty="0">
                <a:solidFill>
                  <a:prstClr val="black"/>
                </a:solidFill>
                <a:effectLst>
                  <a:glow rad="228600">
                    <a:prstClr val="white"/>
                  </a:glow>
                </a:effectLst>
                <a:latin typeface="ＤＦ平成ゴシック体W5" panose="020B0509000000000000" pitchFamily="49" charset="-128"/>
                <a:ea typeface="ＤＦ平成ゴシック体W5" panose="020B0509000000000000" pitchFamily="49" charset="-128"/>
              </a:rPr>
              <a:t>この石が完全になくなったら</a:t>
            </a:r>
            <a:r>
              <a:rPr lang="en-US" altLang="ja-JP" sz="4000" dirty="0">
                <a:solidFill>
                  <a:prstClr val="black"/>
                </a:solidFill>
                <a:effectLst>
                  <a:glow rad="228600">
                    <a:prstClr val="white"/>
                  </a:glow>
                </a:effectLst>
                <a:latin typeface="ＤＦ平成ゴシック体W5" panose="020B0509000000000000" pitchFamily="49" charset="-128"/>
                <a:ea typeface="ＤＦ平成ゴシック体W5" panose="020B0509000000000000" pitchFamily="49" charset="-128"/>
              </a:rPr>
              <a:t>…</a:t>
            </a:r>
            <a:endParaRPr lang="ja-JP" altLang="en-US" sz="4000" dirty="0">
              <a:solidFill>
                <a:prstClr val="black"/>
              </a:solidFill>
              <a:effectLst>
                <a:glow rad="228600">
                  <a:prstClr val="white"/>
                </a:glow>
              </a:effectLst>
              <a:latin typeface="ＤＦ平成ゴシック体W5" panose="020B0509000000000000" pitchFamily="49" charset="-128"/>
              <a:ea typeface="ＤＦ平成ゴシック体W5" panose="020B0509000000000000" pitchFamily="49" charset="-128"/>
            </a:endParaRPr>
          </a:p>
        </p:txBody>
      </p:sp>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3483" y="4534399"/>
            <a:ext cx="1930605" cy="1697838"/>
          </a:xfrm>
          <a:prstGeom prst="rect">
            <a:avLst/>
          </a:prstGeom>
          <a:effectLst>
            <a:glow rad="63500">
              <a:schemeClr val="tx1">
                <a:lumMod val="65000"/>
                <a:lumOff val="35000"/>
              </a:schemeClr>
            </a:glow>
          </a:effectLst>
        </p:spPr>
      </p:pic>
      <p:sp>
        <p:nvSpPr>
          <p:cNvPr id="8" name="テキスト ボックス 7"/>
          <p:cNvSpPr txBox="1"/>
          <p:nvPr/>
        </p:nvSpPr>
        <p:spPr>
          <a:xfrm>
            <a:off x="933684" y="764704"/>
            <a:ext cx="2160240" cy="830997"/>
          </a:xfrm>
          <a:prstGeom prst="rect">
            <a:avLst/>
          </a:prstGeom>
          <a:solidFill>
            <a:schemeClr val="bg1">
              <a:lumMod val="95000"/>
            </a:schemeClr>
          </a:solidFill>
        </p:spPr>
        <p:txBody>
          <a:bodyPr wrap="square" rtlCol="0">
            <a:spAutoFit/>
          </a:bodyPr>
          <a:lstStyle/>
          <a:p>
            <a:r>
              <a:rPr kumimoji="1" lang="ja-JP" altLang="en-US" sz="4800" b="1" dirty="0">
                <a:latin typeface="游ゴシック" panose="020B0400000000000000" pitchFamily="50" charset="-128"/>
                <a:ea typeface="游ゴシック" panose="020B0400000000000000" pitchFamily="50" charset="-128"/>
              </a:rPr>
              <a:t>盤石劫</a:t>
            </a:r>
          </a:p>
        </p:txBody>
      </p:sp>
    </p:spTree>
    <p:custDataLst>
      <p:tags r:id="rId1"/>
    </p:custDataLst>
    <p:extLst>
      <p:ext uri="{BB962C8B-B14F-4D97-AF65-F5344CB8AC3E}">
        <p14:creationId xmlns:p14="http://schemas.microsoft.com/office/powerpoint/2010/main" val="2089445998"/>
      </p:ext>
    </p:extLst>
  </p:cSld>
  <p:clrMapOvr>
    <a:masterClrMapping/>
  </p:clrMapOvr>
  <mc:AlternateContent xmlns:mc="http://schemas.openxmlformats.org/markup-compatibility/2006" xmlns:p14="http://schemas.microsoft.com/office/powerpoint/2010/main">
    <mc:Choice Requires="p14">
      <p:transition spd="med" p14:dur="700" advTm="17038">
        <p:fade/>
      </p:transition>
    </mc:Choice>
    <mc:Fallback xmlns="">
      <p:transition spd="med" advTm="170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0" presetClass="path" presetSubtype="0" accel="50000" decel="50000" fill="hold" nodeType="withEffect">
                                  <p:stCondLst>
                                    <p:cond delay="500"/>
                                  </p:stCondLst>
                                  <p:childTnLst>
                                    <p:animMotion origin="layout" path="M -8.33333E-7 0.00023 L -8.33333E-7 0.00046 C -0.00052 0.00695 -0.00069 0.01389 -0.00139 0.02083 C -0.00156 0.02315 -0.00208 0.0257 -0.0026 0.02824 C -0.00295 0.03148 -0.0033 0.03449 -0.00382 0.03773 C -0.00399 0.03958 -0.00469 0.04144 -0.00503 0.04329 C -0.00555 0.04653 -0.00573 0.04977 -0.00625 0.05278 C -0.00851 0.06713 -0.00642 0.04838 -0.00868 0.06574 C -0.00972 0.07431 -0.00972 0.07871 -0.01111 0.08681 C -0.01285 0.09746 -0.01198 0.08704 -0.01354 0.1 C -0.01406 0.10417 -0.01424 0.1088 -0.01476 0.11296 C -0.0151 0.11574 -0.01562 0.11806 -0.01597 0.1206 C -0.01649 0.1257 -0.01649 0.13079 -0.01719 0.13565 C -0.01771 0.14074 -0.01875 0.14583 -0.01962 0.15093 C -0.01996 0.15324 -0.02031 0.15556 -0.02083 0.15833 C -0.0217 0.16204 -0.02257 0.16551 -0.02326 0.16968 C -0.02413 0.17477 -0.02465 0.17986 -0.02569 0.18472 C -0.02604 0.18658 -0.02656 0.18843 -0.02691 0.19028 C -0.02778 0.19653 -0.02812 0.20301 -0.02934 0.20903 C -0.03021 0.21273 -0.03125 0.21644 -0.03177 0.22037 C -0.03333 0.23264 -0.03212 0.22708 -0.03542 0.2375 C -0.03594 0.23982 -0.03628 0.24259 -0.03663 0.24491 C -0.0375 0.24861 -0.03837 0.25255 -0.03906 0.25625 L -0.04271 0.27315 L -0.04531 0.28426 C -0.04566 0.28634 -0.04566 0.28843 -0.04653 0.29005 C -0.04722 0.2919 -0.04826 0.29375 -0.04896 0.2956 C -0.05 0.29931 -0.05052 0.30347 -0.05139 0.30718 L -0.05625 0.32963 C -0.05625 0.32986 -0.05868 0.34097 -0.05868 0.34121 C -0.05955 0.34283 -0.06042 0.34445 -0.06111 0.34653 C -0.06215 0.35023 -0.06233 0.3544 -0.06354 0.35787 C -0.06441 0.36042 -0.06528 0.36296 -0.06597 0.36528 C -0.06875 0.37662 -0.0651 0.36991 -0.06962 0.37685 C -0.07413 0.39722 -0.06701 0.36621 -0.07326 0.3882 C -0.0743 0.39167 -0.0743 0.39607 -0.07569 0.39931 C -0.07656 0.40116 -0.0776 0.40278 -0.07812 0.40509 C -0.07812 0.40533 -0.08125 0.41921 -0.08177 0.42199 C -0.08229 0.42384 -0.08212 0.42616 -0.08299 0.42755 L -0.08542 0.43125 C -0.08871 0.4463 -0.08385 0.42894 -0.09045 0.43889 C -0.09132 0.44051 -0.09062 0.44329 -0.09167 0.44445 C -0.09375 0.44676 -0.09896 0.44838 -0.09896 0.44884 C -0.10156 0.44792 -0.11406 0.44884 -0.11962 0.44445 C -0.12101 0.44352 -0.12205 0.44213 -0.12326 0.44074 C -0.12778 0.42037 -0.12066 0.45139 -0.12691 0.4294 C -0.12795 0.42593 -0.12864 0.42199 -0.12934 0.41806 L -0.13194 0.40695 L -0.13437 0.3919 C -0.13472 0.38912 -0.13507 0.38681 -0.13559 0.38449 C -0.13628 0.38056 -0.13733 0.37685 -0.13802 0.37292 L -0.14045 0.35787 C -0.1408 0.35232 -0.14114 0.34653 -0.14167 0.34097 C -0.14184 0.33773 -0.14253 0.33472 -0.14288 0.33148 C -0.1434 0.32639 -0.14375 0.3213 -0.1441 0.31644 C -0.14444 0.31088 -0.14479 0.30509 -0.14531 0.29954 C -0.14549 0.29699 -0.14618 0.29445 -0.14653 0.2919 C -0.14705 0.2882 -0.14722 0.28426 -0.14774 0.28056 C -0.14844 0.27454 -0.14878 0.26806 -0.15017 0.26181 L -0.1526 0.25046 C -0.15295 0.24676 -0.1533 0.24306 -0.15382 0.23935 C -0.15451 0.23519 -0.15538 0.23171 -0.15625 0.22801 L -0.15746 0.22222 L -0.16354 0.19398 C -0.16649 0.18079 -0.16996 0.16806 -0.17205 0.15463 C -0.17257 0.15185 -0.17292 0.14954 -0.17326 0.14676 C -0.17413 0.14306 -0.175 0.13935 -0.17587 0.13565 L -0.1783 0.12431 C -0.17864 0.12246 -0.17917 0.1206 -0.17951 0.11875 C -0.18021 0.11366 -0.18125 0.1088 -0.18194 0.10371 C -0.18333 0.08958 -0.18246 0.09607 -0.18437 0.08496 C -0.18472 0.07801 -0.18524 0.07083 -0.18559 0.06389 C -0.18611 0.05162 -0.18611 0.03912 -0.1868 0.02639 C -0.18698 0.02315 -0.18785 0.02014 -0.18802 0.01713 C -0.18819 0.01065 -0.18802 0.0044 -0.18802 -0.00162 L -0.18802 -0.00139 " pathEditMode="relative" rAng="0" ptsTypes="AAAAAAAAAAAAAAAAAAAAAAAAAAAAAAAAAAAAAAAAAAAAAAAAAAAAAAAAAAAAAAAAAAAAAAAAAAAA">
                                      <p:cBhvr>
                                        <p:cTn id="14" dur="3500" fill="hold"/>
                                        <p:tgtEl>
                                          <p:spTgt spid="11"/>
                                        </p:tgtEl>
                                        <p:attrNameLst>
                                          <p:attrName>ppt_x</p:attrName>
                                          <p:attrName>ppt_y</p:attrName>
                                        </p:attrNameLst>
                                      </p:cBhvr>
                                      <p:rCtr x="-9410" y="22338"/>
                                    </p:animMotion>
                                  </p:childTnLst>
                                </p:cTn>
                              </p:par>
                              <p:par>
                                <p:cTn id="15" presetID="10" presetClass="exit" presetSubtype="0" fill="hold" nodeType="withEffect">
                                  <p:stCondLst>
                                    <p:cond delay="400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2816" y="-4203848"/>
            <a:ext cx="15677760" cy="15733391"/>
          </a:xfrm>
          <a:prstGeom prst="rect">
            <a:avLst/>
          </a:prstGeom>
        </p:spPr>
      </p:pic>
      <p:sp>
        <p:nvSpPr>
          <p:cNvPr id="10" name="テキスト ボックス 9"/>
          <p:cNvSpPr txBox="1"/>
          <p:nvPr/>
        </p:nvSpPr>
        <p:spPr>
          <a:xfrm>
            <a:off x="2267744" y="2132856"/>
            <a:ext cx="4266188" cy="2400657"/>
          </a:xfrm>
          <a:prstGeom prst="rect">
            <a:avLst/>
          </a:prstGeom>
          <a:noFill/>
        </p:spPr>
        <p:txBody>
          <a:bodyPr vert="horz" wrap="square" rtlCol="0">
            <a:spAutoFit/>
          </a:bodyPr>
          <a:lstStyle/>
          <a:p>
            <a:r>
              <a:rPr lang="ja-JP" altLang="en-US" sz="15000" dirty="0">
                <a:ln w="19050">
                  <a:solidFill>
                    <a:schemeClr val="bg1"/>
                  </a:solidFill>
                </a:ln>
                <a:latin typeface="ＤＦ特太ゴシック体" panose="020B0509000000000000" pitchFamily="49" charset="-128"/>
                <a:ea typeface="ＤＦ特太ゴシック体" panose="020B0509000000000000" pitchFamily="49" charset="-128"/>
              </a:rPr>
              <a:t>一劫</a:t>
            </a:r>
            <a:endParaRPr kumimoji="1" lang="ja-JP" altLang="en-US" sz="15000" dirty="0">
              <a:ln w="19050">
                <a:solidFill>
                  <a:schemeClr val="bg1"/>
                </a:solidFill>
              </a:ln>
              <a:latin typeface="ＤＦ特太ゴシック体" panose="020B0509000000000000" pitchFamily="49" charset="-128"/>
              <a:ea typeface="ＤＦ特太ゴシック体" panose="020B0509000000000000" pitchFamily="49" charset="-128"/>
            </a:endParaRPr>
          </a:p>
        </p:txBody>
      </p:sp>
      <p:sp>
        <p:nvSpPr>
          <p:cNvPr id="6" name="テキスト ボックス 5"/>
          <p:cNvSpPr txBox="1"/>
          <p:nvPr/>
        </p:nvSpPr>
        <p:spPr>
          <a:xfrm>
            <a:off x="933684" y="764704"/>
            <a:ext cx="2160240" cy="830997"/>
          </a:xfrm>
          <a:prstGeom prst="rect">
            <a:avLst/>
          </a:prstGeom>
          <a:solidFill>
            <a:schemeClr val="bg1">
              <a:lumMod val="95000"/>
            </a:schemeClr>
          </a:solidFill>
        </p:spPr>
        <p:txBody>
          <a:bodyPr wrap="square" rtlCol="0">
            <a:spAutoFit/>
          </a:bodyPr>
          <a:lstStyle/>
          <a:p>
            <a:r>
              <a:rPr kumimoji="1" lang="ja-JP" altLang="en-US" sz="4800" b="1" dirty="0">
                <a:latin typeface="游ゴシック" panose="020B0400000000000000" pitchFamily="50" charset="-128"/>
                <a:ea typeface="游ゴシック" panose="020B0400000000000000" pitchFamily="50" charset="-128"/>
              </a:rPr>
              <a:t>盤石劫</a:t>
            </a:r>
          </a:p>
        </p:txBody>
      </p:sp>
    </p:spTree>
    <p:custDataLst>
      <p:tags r:id="rId1"/>
    </p:custDataLst>
    <p:extLst>
      <p:ext uri="{BB962C8B-B14F-4D97-AF65-F5344CB8AC3E}">
        <p14:creationId xmlns:p14="http://schemas.microsoft.com/office/powerpoint/2010/main" val="2754276486"/>
      </p:ext>
    </p:extLst>
  </p:cSld>
  <p:clrMapOvr>
    <a:masterClrMapping/>
  </p:clrMapOvr>
  <mc:AlternateContent xmlns:mc="http://schemas.openxmlformats.org/markup-compatibility/2006" xmlns:p14="http://schemas.microsoft.com/office/powerpoint/2010/main">
    <mc:Choice Requires="p14">
      <p:transition spd="med" p14:dur="700" advTm="28372">
        <p:fade/>
      </p:transition>
    </mc:Choice>
    <mc:Fallback xmlns="">
      <p:transition spd="med" advTm="2837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620688"/>
            <a:ext cx="2928469" cy="5740619"/>
          </a:xfrm>
          <a:prstGeom prst="rect">
            <a:avLst/>
          </a:prstGeom>
        </p:spPr>
      </p:pic>
      <p:sp>
        <p:nvSpPr>
          <p:cNvPr id="5" name="テキスト ボックス 4"/>
          <p:cNvSpPr txBox="1"/>
          <p:nvPr/>
        </p:nvSpPr>
        <p:spPr>
          <a:xfrm>
            <a:off x="1043608" y="2420888"/>
            <a:ext cx="7787208" cy="4813625"/>
          </a:xfrm>
          <a:prstGeom prst="rect">
            <a:avLst/>
          </a:prstGeom>
          <a:noFill/>
        </p:spPr>
        <p:txBody>
          <a:bodyPr vert="horz" wrap="square" rtlCol="0">
            <a:spAutoFit/>
          </a:bodyPr>
          <a:lstStyle/>
          <a:p>
            <a:pPr>
              <a:lnSpc>
                <a:spcPct val="130000"/>
              </a:lnSpc>
            </a:pPr>
            <a:r>
              <a:rPr lang="ja-JP" altLang="en-US" sz="48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五劫</a:t>
            </a: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もの長い間</a:t>
            </a:r>
            <a:r>
              <a:rPr lang="ja-JP" altLang="en-US" sz="48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思惟</a:t>
            </a: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され</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生きとし生けるものを</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平等に救うための</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8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四十八の誓願</a:t>
            </a: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をおこされた</a:t>
            </a:r>
          </a:p>
          <a:p>
            <a:pPr>
              <a:lnSpc>
                <a:spcPct val="130000"/>
              </a:lnSpc>
            </a:pPr>
            <a:endParaRPr kumimoji="1" lang="ja-JP" altLang="en-US" sz="4400" b="1" dirty="0">
              <a:effectLst>
                <a:glow rad="228600">
                  <a:schemeClr val="bg1"/>
                </a:glow>
              </a:effectLst>
              <a:latin typeface="ＤＦ平成ゴシック体W5" panose="020B0509000000000000" pitchFamily="49" charset="-128"/>
              <a:ea typeface="ＤＦ平成ゴシック体W5" panose="020B0509000000000000" pitchFamily="49" charset="-128"/>
            </a:endParaRPr>
          </a:p>
        </p:txBody>
      </p:sp>
    </p:spTree>
    <p:extLst>
      <p:ext uri="{BB962C8B-B14F-4D97-AF65-F5344CB8AC3E}">
        <p14:creationId xmlns:p14="http://schemas.microsoft.com/office/powerpoint/2010/main" val="2774901299"/>
      </p:ext>
    </p:extLst>
  </p:cSld>
  <p:clrMapOvr>
    <a:masterClrMapping/>
  </p:clrMapOvr>
  <mc:AlternateContent xmlns:mc="http://schemas.openxmlformats.org/markup-compatibility/2006" xmlns:p14="http://schemas.microsoft.com/office/powerpoint/2010/main">
    <mc:Choice Requires="p14">
      <p:transition spd="med" p14:dur="700" advTm="12673">
        <p:fade/>
      </p:transition>
    </mc:Choice>
    <mc:Fallback xmlns="">
      <p:transition spd="med" advTm="1267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620688"/>
            <a:ext cx="2928469" cy="5740619"/>
          </a:xfrm>
          <a:prstGeom prst="rect">
            <a:avLst/>
          </a:prstGeom>
        </p:spPr>
      </p:pic>
      <p:sp>
        <p:nvSpPr>
          <p:cNvPr id="5" name="テキスト ボックス 4"/>
          <p:cNvSpPr txBox="1"/>
          <p:nvPr/>
        </p:nvSpPr>
        <p:spPr>
          <a:xfrm>
            <a:off x="791580" y="2507317"/>
            <a:ext cx="7560840" cy="3933384"/>
          </a:xfrm>
          <a:prstGeom prst="rect">
            <a:avLst/>
          </a:prstGeom>
          <a:noFill/>
        </p:spPr>
        <p:txBody>
          <a:bodyPr vert="horz" wrap="square" rtlCol="0">
            <a:spAutoFit/>
          </a:bodyPr>
          <a:lstStyle/>
          <a:p>
            <a:pPr>
              <a:lnSpc>
                <a:spcPct val="130000"/>
              </a:lnSpc>
            </a:pP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その願いを完成するために、さらに永遠ともいえる長い時間の修行をされ、ついに</a:t>
            </a:r>
            <a:r>
              <a:rPr lang="en-US" altLang="ja-JP" sz="4800" b="1" dirty="0">
                <a:effectLst>
                  <a:glow rad="228600">
                    <a:schemeClr val="bg1"/>
                  </a:glow>
                </a:effectLst>
                <a:latin typeface="游ゴシック" panose="020B0400000000000000" pitchFamily="50" charset="-128"/>
                <a:ea typeface="游ゴシック" panose="020B0400000000000000" pitchFamily="50" charset="-128"/>
              </a:rPr>
              <a:t>…</a:t>
            </a:r>
            <a:endParaRPr kumimoji="1" lang="ja-JP" altLang="en-US" sz="4800" b="1" dirty="0">
              <a:effectLst>
                <a:glow rad="228600">
                  <a:schemeClr val="bg1"/>
                </a:glow>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162465560"/>
      </p:ext>
    </p:extLst>
  </p:cSld>
  <p:clrMapOvr>
    <a:masterClrMapping/>
  </p:clrMapOvr>
  <mc:AlternateContent xmlns:mc="http://schemas.openxmlformats.org/markup-compatibility/2006" xmlns:p14="http://schemas.microsoft.com/office/powerpoint/2010/main">
    <mc:Choice Requires="p14">
      <p:transition spd="med" p14:dur="700" advTm="12116">
        <p:fade/>
      </p:transition>
    </mc:Choice>
    <mc:Fallback xmlns="">
      <p:transition spd="med" advTm="121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rgbClr val="FFFF00"/>
            </a:gs>
            <a:gs pos="98000">
              <a:schemeClr val="accent5">
                <a:lumMod val="40000"/>
                <a:lumOff val="60000"/>
              </a:schemeClr>
            </a:gs>
            <a:gs pos="79000">
              <a:schemeClr val="bg1"/>
            </a:gs>
            <a:gs pos="25000">
              <a:srgbClr val="FFFF00"/>
            </a:gs>
          </a:gsLst>
          <a:lin ang="0" scaled="1"/>
          <a:tileRect/>
        </a:gradFill>
        <a:effectLst/>
      </p:bgPr>
    </p:bg>
    <p:spTree>
      <p:nvGrpSpPr>
        <p:cNvPr id="1" name=""/>
        <p:cNvGrpSpPr/>
        <p:nvPr/>
      </p:nvGrpSpPr>
      <p:grpSpPr>
        <a:xfrm>
          <a:off x="0" y="0"/>
          <a:ext cx="0" cy="0"/>
          <a:chOff x="0" y="0"/>
          <a:chExt cx="0" cy="0"/>
        </a:xfrm>
      </p:grpSpPr>
      <p:sp>
        <p:nvSpPr>
          <p:cNvPr id="7" name="テキスト ボックス 6"/>
          <p:cNvSpPr txBox="1"/>
          <p:nvPr/>
        </p:nvSpPr>
        <p:spPr>
          <a:xfrm>
            <a:off x="5484062" y="980728"/>
            <a:ext cx="2585323" cy="5256584"/>
          </a:xfrm>
          <a:prstGeom prst="rect">
            <a:avLst/>
          </a:prstGeom>
          <a:noFill/>
        </p:spPr>
        <p:txBody>
          <a:bodyPr vert="eaVert" wrap="square" rtlCol="0">
            <a:spAutoFit/>
          </a:bodyPr>
          <a:lstStyle/>
          <a:p>
            <a:pPr>
              <a:lnSpc>
                <a:spcPct val="130000"/>
              </a:lnSpc>
            </a:pPr>
            <a:r>
              <a:rPr lang="ja-JP" altLang="en-US" sz="6600" b="1"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阿弥陀仏</a:t>
            </a:r>
            <a:endParaRPr lang="en-US" altLang="ja-JP" sz="6600" b="1"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nSpc>
                <a:spcPct val="130000"/>
              </a:lnSpc>
            </a:pPr>
            <a:r>
              <a:rPr lang="ja-JP" altLang="en-US" sz="5400" b="1" dirty="0">
                <a:latin typeface="游ゴシック" panose="020B0400000000000000" pitchFamily="50" charset="-128"/>
                <a:ea typeface="游ゴシック" panose="020B0400000000000000" pitchFamily="50" charset="-128"/>
              </a:rPr>
              <a:t>　　となられた</a:t>
            </a:r>
            <a:endParaRPr kumimoji="1" lang="ja-JP" altLang="en-US" sz="5400" b="1" dirty="0">
              <a:latin typeface="游ゴシック" panose="020B0400000000000000" pitchFamily="50" charset="-128"/>
              <a:ea typeface="游ゴシック" panose="020B0400000000000000" pitchFamily="50" charset="-128"/>
            </a:endParaRPr>
          </a:p>
        </p:txBody>
      </p:sp>
      <p:pic>
        <p:nvPicPr>
          <p:cNvPr id="13" name="図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04664" y="-2691680"/>
            <a:ext cx="7974555" cy="10873208"/>
          </a:xfrm>
          <a:prstGeom prst="rect">
            <a:avLst/>
          </a:prstGeom>
        </p:spPr>
      </p:pic>
    </p:spTree>
    <p:custDataLst>
      <p:tags r:id="rId1"/>
    </p:custDataLst>
    <p:extLst>
      <p:ext uri="{BB962C8B-B14F-4D97-AF65-F5344CB8AC3E}">
        <p14:creationId xmlns:p14="http://schemas.microsoft.com/office/powerpoint/2010/main" val="561919288"/>
      </p:ext>
    </p:extLst>
  </p:cSld>
  <p:clrMapOvr>
    <a:masterClrMapping/>
  </p:clrMapOvr>
  <mc:AlternateContent xmlns:mc="http://schemas.openxmlformats.org/markup-compatibility/2006" xmlns:p14="http://schemas.microsoft.com/office/powerpoint/2010/main">
    <mc:Choice Requires="p14">
      <p:transition spd="med" p14:dur="700" advTm="8371">
        <p:fade/>
      </p:transition>
    </mc:Choice>
    <mc:Fallback xmlns="">
      <p:transition spd="med" advTm="837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63688" y="404664"/>
            <a:ext cx="11321498" cy="7781565"/>
          </a:xfrm>
          <a:prstGeom prst="rect">
            <a:avLst/>
          </a:prstGeom>
        </p:spPr>
      </p:pic>
      <p:sp>
        <p:nvSpPr>
          <p:cNvPr id="6" name="テキスト ボックス 5"/>
          <p:cNvSpPr txBox="1"/>
          <p:nvPr/>
        </p:nvSpPr>
        <p:spPr>
          <a:xfrm>
            <a:off x="-612576" y="449288"/>
            <a:ext cx="6346353" cy="6580112"/>
          </a:xfrm>
          <a:prstGeom prst="rect">
            <a:avLst/>
          </a:prstGeom>
          <a:noFill/>
        </p:spPr>
        <p:txBody>
          <a:bodyPr vert="eaVert" wrap="square" rtlCol="0">
            <a:spAutoFit/>
          </a:bodyPr>
          <a:lstStyle/>
          <a:p>
            <a:pPr>
              <a:lnSpc>
                <a:spcPct val="130000"/>
              </a:lnSpc>
            </a:pPr>
            <a:r>
              <a:rPr lang="ja-JP" altLang="en-US" sz="4000" b="1" dirty="0">
                <a:solidFill>
                  <a:schemeClr val="bg1"/>
                </a:solidFill>
                <a:effectLst>
                  <a:glow rad="228600">
                    <a:schemeClr val="tx1"/>
                  </a:glow>
                </a:effectLst>
                <a:ea typeface="游ゴシック" panose="020B0400000000000000" pitchFamily="50" charset="-128"/>
              </a:rPr>
              <a:t>阿弥陀仏が</a:t>
            </a:r>
            <a:r>
              <a:rPr lang="ja-JP" altLang="en-US" sz="4000" b="1" dirty="0">
                <a:solidFill>
                  <a:srgbClr val="FF0000"/>
                </a:solidFill>
                <a:effectLst>
                  <a:glow rad="228600">
                    <a:schemeClr val="tx1"/>
                  </a:glow>
                </a:effectLst>
                <a:ea typeface="游ゴシック" panose="020B0400000000000000" pitchFamily="50" charset="-128"/>
              </a:rPr>
              <a:t>五劫</a:t>
            </a:r>
            <a:r>
              <a:rPr lang="ja-JP" altLang="en-US" sz="4000" b="1" dirty="0">
                <a:solidFill>
                  <a:schemeClr val="bg1"/>
                </a:solidFill>
                <a:effectLst>
                  <a:glow rad="228600">
                    <a:schemeClr val="tx1"/>
                  </a:glow>
                </a:effectLst>
                <a:ea typeface="游ゴシック" panose="020B0400000000000000" pitchFamily="50" charset="-128"/>
              </a:rPr>
              <a:t>もの長い間思いをめぐらしてたてられた</a:t>
            </a:r>
            <a:r>
              <a:rPr lang="ja-JP" altLang="en-US" sz="4000" b="1" dirty="0">
                <a:solidFill>
                  <a:srgbClr val="FF0000"/>
                </a:solidFill>
                <a:effectLst>
                  <a:glow rad="228600">
                    <a:schemeClr val="tx1"/>
                  </a:glow>
                </a:effectLst>
                <a:ea typeface="游ゴシック" panose="020B0400000000000000" pitchFamily="50" charset="-128"/>
              </a:rPr>
              <a:t>本願</a:t>
            </a:r>
            <a:r>
              <a:rPr lang="ja-JP" altLang="en-US" sz="4000" b="1" dirty="0">
                <a:solidFill>
                  <a:schemeClr val="bg1"/>
                </a:solidFill>
                <a:effectLst>
                  <a:glow rad="228600">
                    <a:schemeClr val="tx1"/>
                  </a:glow>
                </a:effectLst>
                <a:ea typeface="游ゴシック" panose="020B0400000000000000" pitchFamily="50" charset="-128"/>
              </a:rPr>
              <a:t>をよくよく考えてみると、それはただ、この</a:t>
            </a:r>
            <a:r>
              <a:rPr lang="ja-JP" altLang="en-US" sz="4000" b="1" dirty="0">
                <a:solidFill>
                  <a:srgbClr val="FF0000"/>
                </a:solidFill>
                <a:effectLst>
                  <a:glow rad="228600">
                    <a:schemeClr val="tx1"/>
                  </a:glow>
                </a:effectLst>
                <a:ea typeface="游ゴシック" panose="020B0400000000000000" pitchFamily="50" charset="-128"/>
              </a:rPr>
              <a:t>親鸞一人</a:t>
            </a:r>
            <a:r>
              <a:rPr lang="ja-JP" altLang="en-US" sz="4000" b="1" dirty="0">
                <a:solidFill>
                  <a:schemeClr val="bg1"/>
                </a:solidFill>
                <a:effectLst>
                  <a:glow rad="228600">
                    <a:schemeClr val="tx1"/>
                  </a:glow>
                </a:effectLst>
                <a:ea typeface="游ゴシック" panose="020B0400000000000000" pitchFamily="50" charset="-128"/>
              </a:rPr>
              <a:t>をお救いくださるためであった。</a:t>
            </a:r>
            <a:endParaRPr lang="en-US" altLang="ja-JP" sz="4000" b="1" dirty="0">
              <a:solidFill>
                <a:schemeClr val="bg1"/>
              </a:solidFill>
              <a:effectLst>
                <a:glow rad="228600">
                  <a:schemeClr val="tx1"/>
                </a:glow>
              </a:effectLst>
              <a:ea typeface="游ゴシック" panose="020B0400000000000000" pitchFamily="50" charset="-128"/>
            </a:endParaRPr>
          </a:p>
          <a:p>
            <a:pPr>
              <a:lnSpc>
                <a:spcPct val="130000"/>
              </a:lnSpc>
            </a:pPr>
            <a:r>
              <a:rPr lang="ja-JP" altLang="en-US" sz="2800" b="1" dirty="0">
                <a:solidFill>
                  <a:prstClr val="black"/>
                </a:solidFill>
                <a:effectLst>
                  <a:glow>
                    <a:prstClr val="black"/>
                  </a:glow>
                </a:effectLst>
                <a:ea typeface="游ゴシック" panose="020B0400000000000000" pitchFamily="50" charset="-128"/>
              </a:rPr>
              <a:t>　　（</a:t>
            </a:r>
            <a:r>
              <a:rPr lang="en-US" altLang="ja-JP" sz="2800" b="1" dirty="0">
                <a:solidFill>
                  <a:prstClr val="black"/>
                </a:solidFill>
                <a:effectLst>
                  <a:glow>
                    <a:prstClr val="black"/>
                  </a:glow>
                </a:effectLst>
                <a:ea typeface="游ゴシック" panose="020B0400000000000000" pitchFamily="50" charset="-128"/>
              </a:rPr>
              <a:t>『</a:t>
            </a:r>
            <a:r>
              <a:rPr lang="ja-JP" altLang="en-US" sz="2800" b="1" dirty="0">
                <a:solidFill>
                  <a:prstClr val="black"/>
                </a:solidFill>
                <a:effectLst>
                  <a:glow>
                    <a:prstClr val="black"/>
                  </a:glow>
                </a:effectLst>
                <a:ea typeface="游ゴシック" panose="020B0400000000000000" pitchFamily="50" charset="-128"/>
              </a:rPr>
              <a:t>歎異抄</a:t>
            </a:r>
            <a:r>
              <a:rPr lang="en-US" altLang="ja-JP" sz="2800" b="1" dirty="0">
                <a:solidFill>
                  <a:prstClr val="black"/>
                </a:solidFill>
                <a:effectLst>
                  <a:glow>
                    <a:prstClr val="black"/>
                  </a:glow>
                </a:effectLst>
                <a:ea typeface="游ゴシック" panose="020B0400000000000000" pitchFamily="50" charset="-128"/>
              </a:rPr>
              <a:t>』</a:t>
            </a:r>
            <a:r>
              <a:rPr lang="ja-JP" altLang="en-US" sz="2800" b="1" dirty="0">
                <a:solidFill>
                  <a:prstClr val="black"/>
                </a:solidFill>
                <a:effectLst>
                  <a:glow>
                    <a:prstClr val="black"/>
                  </a:glow>
                </a:effectLst>
                <a:ea typeface="游ゴシック" panose="020B0400000000000000" pitchFamily="50" charset="-128"/>
              </a:rPr>
              <a:t>後序／現代語訳）</a:t>
            </a:r>
            <a:endParaRPr kumimoji="1" lang="ja-JP" altLang="en-US" sz="4000" b="1" dirty="0">
              <a:solidFill>
                <a:schemeClr val="bg1"/>
              </a:solidFill>
              <a:effectLst>
                <a:glow rad="228600">
                  <a:schemeClr val="tx1"/>
                </a:glow>
              </a:effectLst>
              <a:ea typeface="游ゴシック" panose="020B0400000000000000" pitchFamily="50" charset="-128"/>
            </a:endParaRPr>
          </a:p>
        </p:txBody>
      </p:sp>
    </p:spTree>
    <p:custDataLst>
      <p:tags r:id="rId1"/>
    </p:custDataLst>
    <p:extLst>
      <p:ext uri="{BB962C8B-B14F-4D97-AF65-F5344CB8AC3E}">
        <p14:creationId xmlns:p14="http://schemas.microsoft.com/office/powerpoint/2010/main" val="2123330530"/>
      </p:ext>
    </p:extLst>
  </p:cSld>
  <p:clrMapOvr>
    <a:masterClrMapping/>
  </p:clrMapOvr>
  <mc:AlternateContent xmlns:mc="http://schemas.openxmlformats.org/markup-compatibility/2006" xmlns:p14="http://schemas.microsoft.com/office/powerpoint/2010/main">
    <mc:Choice Requires="p14">
      <p:transition spd="med" p14:dur="700" advTm="35359">
        <p:fade/>
      </p:transition>
    </mc:Choice>
    <mc:Fallback xmlns="">
      <p:transition spd="med" advTm="3535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63688" y="404664"/>
            <a:ext cx="11321498" cy="7781565"/>
          </a:xfrm>
          <a:prstGeom prst="rect">
            <a:avLst/>
          </a:prstGeom>
        </p:spPr>
      </p:pic>
      <p:sp>
        <p:nvSpPr>
          <p:cNvPr id="6" name="テキスト ボックス 5"/>
          <p:cNvSpPr txBox="1"/>
          <p:nvPr/>
        </p:nvSpPr>
        <p:spPr>
          <a:xfrm>
            <a:off x="-516527" y="332656"/>
            <a:ext cx="6346353" cy="6624736"/>
          </a:xfrm>
          <a:prstGeom prst="rect">
            <a:avLst/>
          </a:prstGeom>
          <a:noFill/>
        </p:spPr>
        <p:txBody>
          <a:bodyPr vert="eaVert" wrap="square" rtlCol="0">
            <a:spAutoFit/>
          </a:bodyPr>
          <a:lstStyle/>
          <a:p>
            <a:pPr>
              <a:lnSpc>
                <a:spcPct val="130000"/>
              </a:lnSpc>
            </a:pPr>
            <a:r>
              <a:rPr lang="ja-JP" altLang="en-US" sz="4000" b="1" dirty="0">
                <a:solidFill>
                  <a:schemeClr val="bg1"/>
                </a:solidFill>
                <a:effectLst>
                  <a:glow rad="228600">
                    <a:schemeClr val="tx1"/>
                  </a:glow>
                </a:effectLst>
                <a:ea typeface="游ゴシック" panose="020B0400000000000000" pitchFamily="50" charset="-128"/>
              </a:rPr>
              <a:t>思えば、この私はそれほどに重い罪を背負う身であったのに、救おうと思い立ってくださった</a:t>
            </a:r>
            <a:r>
              <a:rPr lang="ja-JP" altLang="en-US" sz="4000" b="1" dirty="0">
                <a:solidFill>
                  <a:srgbClr val="FF0000"/>
                </a:solidFill>
                <a:effectLst>
                  <a:glow rad="228600">
                    <a:schemeClr val="tx1"/>
                  </a:glow>
                </a:effectLst>
                <a:ea typeface="游ゴシック" panose="020B0400000000000000" pitchFamily="50" charset="-128"/>
              </a:rPr>
              <a:t>阿弥陀仏の本願</a:t>
            </a:r>
            <a:r>
              <a:rPr lang="ja-JP" altLang="en-US" sz="4000" b="1" dirty="0">
                <a:solidFill>
                  <a:schemeClr val="bg1"/>
                </a:solidFill>
                <a:effectLst>
                  <a:glow rad="228600">
                    <a:schemeClr val="tx1"/>
                  </a:glow>
                </a:effectLst>
                <a:ea typeface="游ゴシック" panose="020B0400000000000000" pitchFamily="50" charset="-128"/>
              </a:rPr>
              <a:t>の、何ともったいないことであろうか。</a:t>
            </a:r>
            <a:endParaRPr lang="en-US" altLang="ja-JP" sz="4000" b="1" dirty="0">
              <a:solidFill>
                <a:schemeClr val="bg1"/>
              </a:solidFill>
              <a:effectLst>
                <a:glow rad="228600">
                  <a:schemeClr val="tx1"/>
                </a:glow>
              </a:effectLst>
              <a:ea typeface="游ゴシック" panose="020B0400000000000000" pitchFamily="50" charset="-128"/>
            </a:endParaRPr>
          </a:p>
          <a:p>
            <a:pPr>
              <a:lnSpc>
                <a:spcPct val="130000"/>
              </a:lnSpc>
            </a:pPr>
            <a:r>
              <a:rPr lang="ja-JP" altLang="en-US" sz="2800" b="1" dirty="0">
                <a:effectLst>
                  <a:glow>
                    <a:schemeClr val="tx1"/>
                  </a:glow>
                </a:effectLst>
                <a:ea typeface="游ゴシック" panose="020B0400000000000000" pitchFamily="50" charset="-128"/>
              </a:rPr>
              <a:t>　　（</a:t>
            </a:r>
            <a:r>
              <a:rPr lang="en-US" altLang="ja-JP" sz="2800" b="1" dirty="0">
                <a:effectLst>
                  <a:glow>
                    <a:schemeClr val="tx1"/>
                  </a:glow>
                </a:effectLst>
                <a:ea typeface="游ゴシック" panose="020B0400000000000000" pitchFamily="50" charset="-128"/>
              </a:rPr>
              <a:t>『</a:t>
            </a:r>
            <a:r>
              <a:rPr lang="ja-JP" altLang="en-US" sz="2800" b="1" dirty="0">
                <a:effectLst>
                  <a:glow>
                    <a:schemeClr val="tx1"/>
                  </a:glow>
                </a:effectLst>
                <a:ea typeface="游ゴシック" panose="020B0400000000000000" pitchFamily="50" charset="-128"/>
              </a:rPr>
              <a:t>歎異抄</a:t>
            </a:r>
            <a:r>
              <a:rPr lang="en-US" altLang="ja-JP" sz="2800" b="1" dirty="0">
                <a:effectLst>
                  <a:glow>
                    <a:schemeClr val="tx1"/>
                  </a:glow>
                </a:effectLst>
                <a:ea typeface="游ゴシック" panose="020B0400000000000000" pitchFamily="50" charset="-128"/>
              </a:rPr>
              <a:t>』</a:t>
            </a:r>
            <a:r>
              <a:rPr lang="ja-JP" altLang="en-US" sz="2800" b="1" dirty="0">
                <a:effectLst>
                  <a:glow>
                    <a:schemeClr val="tx1"/>
                  </a:glow>
                </a:effectLst>
                <a:ea typeface="游ゴシック" panose="020B0400000000000000" pitchFamily="50" charset="-128"/>
              </a:rPr>
              <a:t>後序／現代語訳）</a:t>
            </a:r>
          </a:p>
          <a:p>
            <a:pPr>
              <a:lnSpc>
                <a:spcPct val="130000"/>
              </a:lnSpc>
            </a:pPr>
            <a:endParaRPr kumimoji="1" lang="ja-JP" altLang="en-US" sz="4000" b="1" dirty="0">
              <a:effectLst>
                <a:glow rad="228600">
                  <a:schemeClr val="tx1"/>
                </a:glow>
              </a:effectLst>
              <a:ea typeface="游ゴシック" panose="020B0400000000000000" pitchFamily="50" charset="-128"/>
            </a:endParaRPr>
          </a:p>
        </p:txBody>
      </p:sp>
    </p:spTree>
    <p:extLst>
      <p:ext uri="{BB962C8B-B14F-4D97-AF65-F5344CB8AC3E}">
        <p14:creationId xmlns:p14="http://schemas.microsoft.com/office/powerpoint/2010/main" val="682479816"/>
      </p:ext>
    </p:extLst>
  </p:cSld>
  <p:clrMapOvr>
    <a:masterClrMapping/>
  </p:clrMapOvr>
  <mc:AlternateContent xmlns:mc="http://schemas.openxmlformats.org/markup-compatibility/2006" xmlns:p14="http://schemas.microsoft.com/office/powerpoint/2010/main">
    <mc:Choice Requires="p14">
      <p:transition spd="med" p14:dur="700" advTm="18652">
        <p:fade/>
      </p:transition>
    </mc:Choice>
    <mc:Fallback xmlns="">
      <p:transition spd="med" advTm="186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sz="5400" b="1" dirty="0">
                <a:latin typeface="游ゴシック" panose="020B0400000000000000" pitchFamily="50" charset="-128"/>
                <a:ea typeface="游ゴシック" panose="020B0400000000000000" pitchFamily="50" charset="-128"/>
              </a:rPr>
              <a:t>第一条について</a:t>
            </a:r>
          </a:p>
        </p:txBody>
      </p:sp>
      <p:sp>
        <p:nvSpPr>
          <p:cNvPr id="3" name="コンテンツ プレースホルダー 2"/>
          <p:cNvSpPr>
            <a:spLocks noGrp="1"/>
          </p:cNvSpPr>
          <p:nvPr>
            <p:ph idx="1"/>
          </p:nvPr>
        </p:nvSpPr>
        <p:spPr>
          <a:xfrm>
            <a:off x="282352" y="1844824"/>
            <a:ext cx="8579296" cy="4392488"/>
          </a:xfrm>
          <a:ln w="57150">
            <a:solidFill>
              <a:srgbClr val="00B050"/>
            </a:solidFill>
          </a:ln>
        </p:spPr>
        <p:txBody>
          <a:bodyPr>
            <a:noAutofit/>
          </a:bodyPr>
          <a:lstStyle/>
          <a:p>
            <a:pPr marL="0" indent="0" algn="ctr">
              <a:buNone/>
            </a:pPr>
            <a:r>
              <a:rPr lang="ja-JP" altLang="en-US" sz="6000" b="1" dirty="0">
                <a:latin typeface="游ゴシック" panose="020B0400000000000000" pitchFamily="50" charset="-128"/>
                <a:ea typeface="游ゴシック" panose="020B0400000000000000" pitchFamily="50" charset="-128"/>
              </a:rPr>
              <a:t>浄土真宗のエッセンス</a:t>
            </a:r>
            <a:endParaRPr lang="en-US" altLang="ja-JP" sz="6000" b="1" dirty="0">
              <a:latin typeface="游ゴシック" panose="020B0400000000000000" pitchFamily="50" charset="-128"/>
              <a:ea typeface="游ゴシック" panose="020B0400000000000000" pitchFamily="50" charset="-128"/>
            </a:endParaRPr>
          </a:p>
          <a:p>
            <a:pPr marL="0" indent="0" algn="ctr">
              <a:buNone/>
            </a:pPr>
            <a:endParaRPr lang="ja-JP" altLang="en-US" sz="6000" b="1" dirty="0">
              <a:ea typeface="游ゴシック" panose="020B0400000000000000" pitchFamily="50" charset="-128"/>
            </a:endParaRPr>
          </a:p>
          <a:p>
            <a:pPr marL="0" indent="0" algn="ctr">
              <a:buNone/>
            </a:pPr>
            <a:endParaRPr kumimoji="1" lang="en-US" altLang="ja-JP" b="1" dirty="0">
              <a:ea typeface="游ゴシック" panose="020B0400000000000000" pitchFamily="50" charset="-128"/>
            </a:endParaRPr>
          </a:p>
          <a:p>
            <a:pPr marL="0" indent="0" algn="ctr">
              <a:buNone/>
            </a:pPr>
            <a:r>
              <a:rPr lang="ja-JP" altLang="en-US" sz="6000" b="1" dirty="0">
                <a:latin typeface="游ゴシック" panose="020B0400000000000000" pitchFamily="50" charset="-128"/>
                <a:ea typeface="游ゴシック" panose="020B0400000000000000" pitchFamily="50" charset="-128"/>
              </a:rPr>
              <a:t>教えのすべてが要約</a:t>
            </a:r>
            <a:endParaRPr lang="en-US" altLang="ja-JP" sz="6000" b="1" dirty="0">
              <a:latin typeface="游ゴシック" panose="020B0400000000000000" pitchFamily="50" charset="-128"/>
              <a:ea typeface="游ゴシック" panose="020B0400000000000000" pitchFamily="50" charset="-128"/>
            </a:endParaRPr>
          </a:p>
        </p:txBody>
      </p:sp>
      <p:sp>
        <p:nvSpPr>
          <p:cNvPr id="4" name="右矢印 3">
            <a:extLst>
              <a:ext uri="{FF2B5EF4-FFF2-40B4-BE49-F238E27FC236}">
                <a16:creationId xmlns:a16="http://schemas.microsoft.com/office/drawing/2014/main" xmlns="" id="{3F606F9C-7BA0-4D81-807D-0EC861646649}"/>
              </a:ext>
            </a:extLst>
          </p:cNvPr>
          <p:cNvSpPr/>
          <p:nvPr/>
        </p:nvSpPr>
        <p:spPr>
          <a:xfrm rot="5400000">
            <a:off x="4057333" y="3047548"/>
            <a:ext cx="1029334" cy="136019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spTree>
    <p:custDataLst>
      <p:tags r:id="rId1"/>
    </p:custDataLst>
    <p:extLst>
      <p:ext uri="{BB962C8B-B14F-4D97-AF65-F5344CB8AC3E}">
        <p14:creationId xmlns:p14="http://schemas.microsoft.com/office/powerpoint/2010/main" val="30059826"/>
      </p:ext>
    </p:extLst>
  </p:cSld>
  <p:clrMapOvr>
    <a:masterClrMapping/>
  </p:clrMapOvr>
  <mc:AlternateContent xmlns:mc="http://schemas.openxmlformats.org/markup-compatibility/2006" xmlns:p14="http://schemas.microsoft.com/office/powerpoint/2010/main">
    <mc:Choice Requires="p14">
      <p:transition spd="med" p14:dur="700" advTm="39437">
        <p:fade/>
      </p:transition>
    </mc:Choice>
    <mc:Fallback xmlns="">
      <p:transition spd="med" advTm="3943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378840"/>
            <a:ext cx="5262979" cy="1107996"/>
          </a:xfrm>
          <a:prstGeom prst="rect">
            <a:avLst/>
          </a:prstGeom>
          <a:noFill/>
        </p:spPr>
        <p:txBody>
          <a:bodyPr wrap="none" rtlCol="0">
            <a:spAutoFit/>
          </a:bodyPr>
          <a:lstStyle/>
          <a:p>
            <a:r>
              <a:rPr kumimoji="1" lang="ja-JP" altLang="en-US" sz="6600" b="1" dirty="0">
                <a:latin typeface="游ゴシック" panose="020B0400000000000000" pitchFamily="50" charset="-128"/>
                <a:ea typeface="游ゴシック" panose="020B0400000000000000" pitchFamily="50" charset="-128"/>
              </a:rPr>
              <a:t>四十八の</a:t>
            </a:r>
            <a:r>
              <a:rPr kumimoji="1" lang="ja-JP" altLang="en-US" sz="6600" b="1" dirty="0">
                <a:solidFill>
                  <a:srgbClr val="FF0000"/>
                </a:solidFill>
                <a:latin typeface="游ゴシック" panose="020B0400000000000000" pitchFamily="50" charset="-128"/>
                <a:ea typeface="游ゴシック" panose="020B0400000000000000" pitchFamily="50" charset="-128"/>
              </a:rPr>
              <a:t>誓願</a:t>
            </a:r>
          </a:p>
        </p:txBody>
      </p:sp>
      <p:sp>
        <p:nvSpPr>
          <p:cNvPr id="8" name="右矢印 7">
            <a:extLst>
              <a:ext uri="{FF2B5EF4-FFF2-40B4-BE49-F238E27FC236}">
                <a16:creationId xmlns:a16="http://schemas.microsoft.com/office/drawing/2014/main" xmlns="" id="{3F606F9C-7BA0-4D81-807D-0EC861646649}"/>
              </a:ext>
            </a:extLst>
          </p:cNvPr>
          <p:cNvSpPr/>
          <p:nvPr/>
        </p:nvSpPr>
        <p:spPr>
          <a:xfrm rot="5400000">
            <a:off x="4103947" y="1724886"/>
            <a:ext cx="936105" cy="1296144"/>
          </a:xfrm>
          <a:prstGeom prst="rightArrow">
            <a:avLst>
              <a:gd name="adj1" fmla="val 63016"/>
              <a:gd name="adj2" fmla="val 50000"/>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sp>
        <p:nvSpPr>
          <p:cNvPr id="9" name="テキスト ボックス 8"/>
          <p:cNvSpPr txBox="1"/>
          <p:nvPr/>
        </p:nvSpPr>
        <p:spPr>
          <a:xfrm>
            <a:off x="4932040" y="389380"/>
            <a:ext cx="4464496" cy="1107996"/>
          </a:xfrm>
          <a:prstGeom prst="rect">
            <a:avLst/>
          </a:prstGeom>
          <a:noFill/>
        </p:spPr>
        <p:txBody>
          <a:bodyPr wrap="square" rtlCol="0">
            <a:spAutoFit/>
          </a:bodyPr>
          <a:lstStyle/>
          <a:p>
            <a:r>
              <a:rPr kumimoji="1" lang="ja-JP" altLang="en-US" sz="6600" b="1" dirty="0">
                <a:latin typeface="游ゴシック" panose="020B0400000000000000" pitchFamily="50" charset="-128"/>
                <a:ea typeface="游ゴシック" panose="020B0400000000000000" pitchFamily="50" charset="-128"/>
              </a:rPr>
              <a:t>（４８願）</a:t>
            </a:r>
          </a:p>
        </p:txBody>
      </p:sp>
      <p:sp>
        <p:nvSpPr>
          <p:cNvPr id="10" name="テキスト ボックス 9"/>
          <p:cNvSpPr txBox="1"/>
          <p:nvPr/>
        </p:nvSpPr>
        <p:spPr>
          <a:xfrm>
            <a:off x="3568431" y="3052097"/>
            <a:ext cx="1877437" cy="1107996"/>
          </a:xfrm>
          <a:prstGeom prst="rect">
            <a:avLst/>
          </a:prstGeom>
          <a:solidFill>
            <a:srgbClr val="FFFF00"/>
          </a:solidFill>
        </p:spPr>
        <p:txBody>
          <a:bodyPr wrap="none" rtlCol="0">
            <a:spAutoFit/>
          </a:bodyPr>
          <a:lstStyle/>
          <a:p>
            <a:r>
              <a:rPr kumimoji="1" lang="ja-JP" altLang="en-US" sz="6600" b="1" dirty="0">
                <a:latin typeface="游ゴシック" panose="020B0400000000000000" pitchFamily="50" charset="-128"/>
                <a:ea typeface="游ゴシック" panose="020B0400000000000000" pitchFamily="50" charset="-128"/>
              </a:rPr>
              <a:t>中心</a:t>
            </a:r>
          </a:p>
        </p:txBody>
      </p:sp>
      <p:sp>
        <p:nvSpPr>
          <p:cNvPr id="4" name="楕円 3"/>
          <p:cNvSpPr/>
          <p:nvPr/>
        </p:nvSpPr>
        <p:spPr>
          <a:xfrm>
            <a:off x="5292080" y="2963449"/>
            <a:ext cx="1512168" cy="75358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11" name="テキスト ボックス 10"/>
          <p:cNvSpPr txBox="1"/>
          <p:nvPr/>
        </p:nvSpPr>
        <p:spPr>
          <a:xfrm>
            <a:off x="1914861" y="4456145"/>
            <a:ext cx="5314275" cy="1631216"/>
          </a:xfrm>
          <a:prstGeom prst="rect">
            <a:avLst/>
          </a:prstGeom>
          <a:solidFill>
            <a:srgbClr val="F0F010"/>
          </a:solidFill>
        </p:spPr>
        <p:txBody>
          <a:bodyPr wrap="none" rtlCol="0">
            <a:spAutoFit/>
          </a:bodyPr>
          <a:lstStyle/>
          <a:p>
            <a:r>
              <a:rPr kumimoji="1" lang="ja-JP" altLang="en-US" sz="10000" b="1" dirty="0">
                <a:latin typeface="游ゴシック" panose="020B0400000000000000" pitchFamily="50" charset="-128"/>
                <a:ea typeface="游ゴシック" panose="020B0400000000000000" pitchFamily="50" charset="-128"/>
              </a:rPr>
              <a:t>第</a:t>
            </a:r>
            <a:r>
              <a:rPr kumimoji="1" lang="ja-JP" altLang="en-US" sz="10000" b="1" dirty="0">
                <a:solidFill>
                  <a:srgbClr val="FF0000"/>
                </a:solidFill>
                <a:latin typeface="游ゴシック" panose="020B0400000000000000" pitchFamily="50" charset="-128"/>
                <a:ea typeface="游ゴシック" panose="020B0400000000000000" pitchFamily="50" charset="-128"/>
              </a:rPr>
              <a:t>十八</a:t>
            </a:r>
            <a:r>
              <a:rPr kumimoji="1" lang="ja-JP" altLang="en-US" sz="10000" b="1" dirty="0">
                <a:latin typeface="游ゴシック" panose="020B0400000000000000" pitchFamily="50" charset="-128"/>
                <a:ea typeface="游ゴシック" panose="020B0400000000000000" pitchFamily="50" charset="-128"/>
              </a:rPr>
              <a:t>願</a:t>
            </a:r>
          </a:p>
        </p:txBody>
      </p:sp>
    </p:spTree>
    <p:custDataLst>
      <p:tags r:id="rId1"/>
    </p:custDataLst>
    <p:extLst>
      <p:ext uri="{BB962C8B-B14F-4D97-AF65-F5344CB8AC3E}">
        <p14:creationId xmlns:p14="http://schemas.microsoft.com/office/powerpoint/2010/main" val="2267816252"/>
      </p:ext>
    </p:extLst>
  </p:cSld>
  <p:clrMapOvr>
    <a:masterClrMapping/>
  </p:clrMapOvr>
  <mc:AlternateContent xmlns:mc="http://schemas.openxmlformats.org/markup-compatibility/2006" xmlns:p14="http://schemas.microsoft.com/office/powerpoint/2010/main">
    <mc:Choice Requires="p14">
      <p:transition spd="med" p14:dur="700" advTm="14931">
        <p:fade/>
      </p:transition>
    </mc:Choice>
    <mc:Fallback xmlns="">
      <p:transition spd="med" advTm="149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14862" y="508645"/>
            <a:ext cx="5314275" cy="1631216"/>
          </a:xfrm>
          <a:prstGeom prst="rect">
            <a:avLst/>
          </a:prstGeom>
          <a:solidFill>
            <a:srgbClr val="FFFF00"/>
          </a:solidFill>
        </p:spPr>
        <p:txBody>
          <a:bodyPr wrap="none" rtlCol="0">
            <a:spAutoFit/>
          </a:bodyPr>
          <a:lstStyle/>
          <a:p>
            <a:r>
              <a:rPr kumimoji="1" lang="ja-JP" altLang="en-US" sz="10000" b="1" dirty="0">
                <a:latin typeface="游ゴシック" panose="020B0400000000000000" pitchFamily="50" charset="-128"/>
                <a:ea typeface="游ゴシック" panose="020B0400000000000000" pitchFamily="50" charset="-128"/>
              </a:rPr>
              <a:t>第</a:t>
            </a:r>
            <a:r>
              <a:rPr kumimoji="1" lang="ja-JP" altLang="en-US" sz="10000" b="1" dirty="0">
                <a:solidFill>
                  <a:srgbClr val="FF0000"/>
                </a:solidFill>
                <a:latin typeface="游ゴシック" panose="020B0400000000000000" pitchFamily="50" charset="-128"/>
                <a:ea typeface="游ゴシック" panose="020B0400000000000000" pitchFamily="50" charset="-128"/>
              </a:rPr>
              <a:t>十八</a:t>
            </a:r>
            <a:r>
              <a:rPr kumimoji="1" lang="ja-JP" altLang="en-US" sz="10000" b="1" dirty="0">
                <a:latin typeface="游ゴシック" panose="020B0400000000000000" pitchFamily="50" charset="-128"/>
                <a:ea typeface="游ゴシック" panose="020B0400000000000000" pitchFamily="50" charset="-128"/>
              </a:rPr>
              <a:t>願</a:t>
            </a:r>
          </a:p>
        </p:txBody>
      </p:sp>
      <p:grpSp>
        <p:nvGrpSpPr>
          <p:cNvPr id="2" name="グループ化 1"/>
          <p:cNvGrpSpPr/>
          <p:nvPr/>
        </p:nvGrpSpPr>
        <p:grpSpPr>
          <a:xfrm>
            <a:off x="323528" y="2492896"/>
            <a:ext cx="8648521" cy="2927026"/>
            <a:chOff x="373572" y="2796003"/>
            <a:chExt cx="8648521" cy="2927026"/>
          </a:xfrm>
        </p:grpSpPr>
        <p:sp>
          <p:nvSpPr>
            <p:cNvPr id="6" name="テキスト ボックス 5"/>
            <p:cNvSpPr txBox="1"/>
            <p:nvPr/>
          </p:nvSpPr>
          <p:spPr>
            <a:xfrm>
              <a:off x="373572" y="4615033"/>
              <a:ext cx="8648521" cy="1107996"/>
            </a:xfrm>
            <a:prstGeom prst="rect">
              <a:avLst/>
            </a:prstGeom>
            <a:noFill/>
          </p:spPr>
          <p:txBody>
            <a:bodyPr wrap="none" rtlCol="0">
              <a:spAutoFit/>
            </a:bodyPr>
            <a:lstStyle/>
            <a:p>
              <a:r>
                <a:rPr kumimoji="1" lang="ja-JP" altLang="en-US" sz="6600" b="1" dirty="0">
                  <a:latin typeface="游ゴシック" panose="020B0400000000000000" pitchFamily="50" charset="-128"/>
                  <a:ea typeface="游ゴシック" panose="020B0400000000000000" pitchFamily="50" charset="-128"/>
                </a:rPr>
                <a:t>救いの根本となる願い</a:t>
              </a:r>
            </a:p>
          </p:txBody>
        </p:sp>
        <p:sp>
          <p:nvSpPr>
            <p:cNvPr id="7" name="右矢印 6">
              <a:extLst>
                <a:ext uri="{FF2B5EF4-FFF2-40B4-BE49-F238E27FC236}">
                  <a16:creationId xmlns:a16="http://schemas.microsoft.com/office/drawing/2014/main" xmlns="" id="{3F606F9C-7BA0-4D81-807D-0EC861646649}"/>
                </a:ext>
              </a:extLst>
            </p:cNvPr>
            <p:cNvSpPr/>
            <p:nvPr/>
          </p:nvSpPr>
          <p:spPr>
            <a:xfrm rot="5400000">
              <a:off x="3873021" y="2680930"/>
              <a:ext cx="1274932" cy="1505078"/>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grpSp>
    </p:spTree>
    <p:custDataLst>
      <p:tags r:id="rId1"/>
    </p:custDataLst>
    <p:extLst>
      <p:ext uri="{BB962C8B-B14F-4D97-AF65-F5344CB8AC3E}">
        <p14:creationId xmlns:p14="http://schemas.microsoft.com/office/powerpoint/2010/main" val="523432931"/>
      </p:ext>
    </p:extLst>
  </p:cSld>
  <p:clrMapOvr>
    <a:masterClrMapping/>
  </p:clrMapOvr>
  <mc:AlternateContent xmlns:mc="http://schemas.openxmlformats.org/markup-compatibility/2006" xmlns:p14="http://schemas.microsoft.com/office/powerpoint/2010/main">
    <mc:Choice Requires="p14">
      <p:transition spd="med" p14:dur="700" advTm="8849">
        <p:fade/>
      </p:transition>
    </mc:Choice>
    <mc:Fallback xmlns="">
      <p:transition spd="med" advTm="88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14862" y="508645"/>
            <a:ext cx="5314275" cy="1631216"/>
          </a:xfrm>
          <a:prstGeom prst="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a:t>
            </a:r>
            <a:r>
              <a:rPr kumimoji="1" lang="ja-JP" altLang="en-US" sz="10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十八</a:t>
            </a:r>
            <a:r>
              <a:rPr kumimoji="1" lang="ja-JP" altLang="en-US" sz="10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願</a:t>
            </a:r>
          </a:p>
        </p:txBody>
      </p:sp>
      <p:grpSp>
        <p:nvGrpSpPr>
          <p:cNvPr id="2" name="グループ化 1"/>
          <p:cNvGrpSpPr/>
          <p:nvPr/>
        </p:nvGrpSpPr>
        <p:grpSpPr>
          <a:xfrm>
            <a:off x="323528" y="2492896"/>
            <a:ext cx="8648521" cy="2927026"/>
            <a:chOff x="373572" y="2796003"/>
            <a:chExt cx="8648521" cy="2927026"/>
          </a:xfrm>
        </p:grpSpPr>
        <p:sp>
          <p:nvSpPr>
            <p:cNvPr id="6" name="テキスト ボックス 5"/>
            <p:cNvSpPr txBox="1"/>
            <p:nvPr/>
          </p:nvSpPr>
          <p:spPr>
            <a:xfrm>
              <a:off x="373572" y="4615033"/>
              <a:ext cx="8648521"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救いの根</a:t>
              </a:r>
              <a:r>
                <a:rPr kumimoji="1" lang="ja-JP" altLang="en-US" sz="6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本</a:t>
              </a:r>
              <a:r>
                <a:rPr kumimoji="1" lang="ja-JP" altLang="en-US" sz="6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となる</a:t>
              </a:r>
              <a:r>
                <a:rPr kumimoji="1" lang="ja-JP" altLang="en-US" sz="6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願</a:t>
              </a:r>
              <a:r>
                <a:rPr kumimoji="1" lang="ja-JP" altLang="en-US" sz="6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い</a:t>
              </a:r>
            </a:p>
          </p:txBody>
        </p:sp>
        <p:sp>
          <p:nvSpPr>
            <p:cNvPr id="7" name="右矢印 6">
              <a:extLst>
                <a:ext uri="{FF2B5EF4-FFF2-40B4-BE49-F238E27FC236}">
                  <a16:creationId xmlns:a16="http://schemas.microsoft.com/office/drawing/2014/main" xmlns="" id="{3F606F9C-7BA0-4D81-807D-0EC861646649}"/>
                </a:ext>
              </a:extLst>
            </p:cNvPr>
            <p:cNvSpPr/>
            <p:nvPr/>
          </p:nvSpPr>
          <p:spPr>
            <a:xfrm rot="5400000">
              <a:off x="3873021" y="2680930"/>
              <a:ext cx="1274932" cy="1505078"/>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Tree>
    <p:extLst>
      <p:ext uri="{BB962C8B-B14F-4D97-AF65-F5344CB8AC3E}">
        <p14:creationId xmlns:p14="http://schemas.microsoft.com/office/powerpoint/2010/main" val="313150324"/>
      </p:ext>
    </p:extLst>
  </p:cSld>
  <p:clrMapOvr>
    <a:masterClrMapping/>
  </p:clrMapOvr>
  <mc:AlternateContent xmlns:mc="http://schemas.openxmlformats.org/markup-compatibility/2006" xmlns:p14="http://schemas.microsoft.com/office/powerpoint/2010/main">
    <mc:Choice Requires="p14">
      <p:transition spd="med" p14:dur="700" advTm="3170">
        <p:fade/>
      </p:transition>
    </mc:Choice>
    <mc:Fallback xmlns="">
      <p:transition spd="med" advTm="317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14862" y="508645"/>
            <a:ext cx="5314275" cy="1631216"/>
          </a:xfrm>
          <a:prstGeom prst="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a:t>
            </a:r>
            <a:r>
              <a:rPr kumimoji="1" lang="ja-JP" altLang="en-US" sz="10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十八</a:t>
            </a:r>
            <a:r>
              <a:rPr kumimoji="1" lang="ja-JP" altLang="en-US" sz="10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願</a:t>
            </a:r>
          </a:p>
        </p:txBody>
      </p:sp>
      <p:sp>
        <p:nvSpPr>
          <p:cNvPr id="7" name="右矢印 6">
            <a:extLst>
              <a:ext uri="{FF2B5EF4-FFF2-40B4-BE49-F238E27FC236}">
                <a16:creationId xmlns:a16="http://schemas.microsoft.com/office/drawing/2014/main" xmlns="" id="{3F606F9C-7BA0-4D81-807D-0EC861646649}"/>
              </a:ext>
            </a:extLst>
          </p:cNvPr>
          <p:cNvSpPr/>
          <p:nvPr/>
        </p:nvSpPr>
        <p:spPr>
          <a:xfrm rot="5400000">
            <a:off x="3822977" y="2377823"/>
            <a:ext cx="1274932" cy="1505078"/>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xmlns="" id="{6688EF7C-6641-4CA6-96B6-DA7DC6317FE5}"/>
              </a:ext>
            </a:extLst>
          </p:cNvPr>
          <p:cNvSpPr txBox="1"/>
          <p:nvPr/>
        </p:nvSpPr>
        <p:spPr>
          <a:xfrm>
            <a:off x="2350724" y="4129991"/>
            <a:ext cx="4176183" cy="1631216"/>
          </a:xfrm>
          <a:prstGeom prst="rect">
            <a:avLst/>
          </a:prstGeom>
          <a:solidFill>
            <a:srgbClr val="FFFF00"/>
          </a:solidFill>
          <a:effectLst>
            <a:glow rad="228600">
              <a:srgbClr val="FFFF00">
                <a:alpha val="40000"/>
              </a:srgbClr>
            </a:glow>
          </a:effectLst>
        </p:spPr>
        <p:txBody>
          <a:bodyPr wrap="square" rtlCol="0">
            <a:spAutoFit/>
          </a:bodyPr>
          <a:lstStyle/>
          <a:p>
            <a:pPr algn="ctr"/>
            <a:r>
              <a:rPr kumimoji="1" lang="ja-JP" altLang="en-US" sz="10000" b="1" dirty="0">
                <a:solidFill>
                  <a:srgbClr val="00153E"/>
                </a:solidFill>
                <a:latin typeface="游ゴシック" panose="020B0400000000000000" pitchFamily="50" charset="-128"/>
                <a:ea typeface="游ゴシック" panose="020B0400000000000000" pitchFamily="50" charset="-128"/>
              </a:rPr>
              <a:t>本　願</a:t>
            </a:r>
          </a:p>
        </p:txBody>
      </p:sp>
    </p:spTree>
    <p:custDataLst>
      <p:tags r:id="rId1"/>
    </p:custDataLst>
    <p:extLst>
      <p:ext uri="{BB962C8B-B14F-4D97-AF65-F5344CB8AC3E}">
        <p14:creationId xmlns:p14="http://schemas.microsoft.com/office/powerpoint/2010/main" val="2590247589"/>
      </p:ext>
    </p:extLst>
  </p:cSld>
  <p:clrMapOvr>
    <a:masterClrMapping/>
  </p:clrMapOvr>
  <mc:AlternateContent xmlns:mc="http://schemas.openxmlformats.org/markup-compatibility/2006" xmlns:p14="http://schemas.microsoft.com/office/powerpoint/2010/main">
    <mc:Choice Requires="p14">
      <p:transition spd="med" p14:dur="700" advTm="22829">
        <p:fade/>
      </p:transition>
    </mc:Choice>
    <mc:Fallback xmlns="">
      <p:transition spd="med" advTm="2282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611776" y="235147"/>
            <a:ext cx="5786199" cy="6408712"/>
          </a:xfrm>
          <a:prstGeom prst="rect">
            <a:avLst/>
          </a:prstGeom>
          <a:solidFill>
            <a:srgbClr val="FFFF99"/>
          </a:solid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err="1">
                <a:ln>
                  <a:noFill/>
                </a:ln>
                <a:solidFill>
                  <a:prstClr val="black"/>
                </a:solidFill>
                <a:effectLst/>
                <a:uLnTx/>
                <a:uFillTx/>
                <a:latin typeface="Calibri"/>
                <a:ea typeface="游ゴシック" panose="020B0400000000000000" pitchFamily="50" charset="-128"/>
                <a:cs typeface="+mn-cs"/>
              </a:rPr>
              <a:t>たと</a:t>
            </a:r>
            <a:r>
              <a:rPr kumimoji="1" lang="ja-JP" altLang="en-US" sz="4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ひわれ仏を得たらんに、十方の衆生、至心信楽して、わが国に生ぜんと欲ひて、乃至十念せん。もし生ぜずは、正覚を取らじ。</a:t>
            </a:r>
            <a:endParaRPr kumimoji="1" lang="en-US" altLang="ja-JP" sz="4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ただ五逆と誹謗正法とをば除く。</a:t>
            </a:r>
            <a:r>
              <a:rPr kumimoji="1" lang="ja-JP" altLang="en-US" sz="32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                            　　</a:t>
            </a:r>
          </a:p>
        </p:txBody>
      </p:sp>
      <p:sp>
        <p:nvSpPr>
          <p:cNvPr id="3" name="テキスト ボックス 2"/>
          <p:cNvSpPr txBox="1"/>
          <p:nvPr/>
        </p:nvSpPr>
        <p:spPr>
          <a:xfrm>
            <a:off x="7880982" y="243178"/>
            <a:ext cx="1015663" cy="3113814"/>
          </a:xfrm>
          <a:prstGeom prst="rect">
            <a:avLst/>
          </a:prstGeom>
          <a:solidFill>
            <a:srgbClr val="FFFF00"/>
          </a:solidFill>
          <a:effectLst>
            <a:glow rad="228600">
              <a:schemeClr val="accent4">
                <a:satMod val="175000"/>
                <a:alpha val="40000"/>
              </a:schemeClr>
            </a:glow>
          </a:effectLst>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第十八願</a:t>
            </a:r>
          </a:p>
        </p:txBody>
      </p:sp>
    </p:spTree>
    <p:custDataLst>
      <p:tags r:id="rId1"/>
    </p:custDataLst>
    <p:extLst>
      <p:ext uri="{BB962C8B-B14F-4D97-AF65-F5344CB8AC3E}">
        <p14:creationId xmlns:p14="http://schemas.microsoft.com/office/powerpoint/2010/main" val="3953558644"/>
      </p:ext>
    </p:extLst>
  </p:cSld>
  <p:clrMapOvr>
    <a:masterClrMapping/>
  </p:clrMapOvr>
  <mc:AlternateContent xmlns:mc="http://schemas.openxmlformats.org/markup-compatibility/2006" xmlns:p14="http://schemas.microsoft.com/office/powerpoint/2010/main">
    <mc:Choice Requires="p14">
      <p:transition spd="med" p14:dur="700" advTm="25913">
        <p:fade/>
      </p:transition>
    </mc:Choice>
    <mc:Fallback xmlns="">
      <p:transition spd="med" advTm="259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a:spLocks noChangeAspect="1"/>
          </p:cNvSpPr>
          <p:nvPr/>
        </p:nvSpPr>
        <p:spPr>
          <a:xfrm>
            <a:off x="0" y="-1899592"/>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glow rad="12700">
                  <a:srgbClr val="4F81BD">
                    <a:alpha val="40000"/>
                  </a:srgbClr>
                </a:glow>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7880982" y="243178"/>
            <a:ext cx="1015663" cy="3113814"/>
          </a:xfrm>
          <a:prstGeom prst="rect">
            <a:avLst/>
          </a:prstGeom>
          <a:solidFill>
            <a:srgbClr val="FFFF00"/>
          </a:solidFill>
          <a:effectLst>
            <a:glow rad="228600">
              <a:schemeClr val="accent4">
                <a:satMod val="175000"/>
                <a:alpha val="40000"/>
              </a:schemeClr>
            </a:glow>
          </a:effectLst>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第十八願</a:t>
            </a:r>
          </a:p>
        </p:txBody>
      </p:sp>
      <p:sp>
        <p:nvSpPr>
          <p:cNvPr id="10" name="テキスト ボックス 9"/>
          <p:cNvSpPr txBox="1"/>
          <p:nvPr/>
        </p:nvSpPr>
        <p:spPr>
          <a:xfrm>
            <a:off x="-705984" y="243178"/>
            <a:ext cx="8586966" cy="6552728"/>
          </a:xfrm>
          <a:prstGeom prst="rect">
            <a:avLst/>
          </a:prstGeom>
          <a:gradFill>
            <a:gsLst>
              <a:gs pos="0">
                <a:srgbClr val="FFFF00"/>
              </a:gs>
              <a:gs pos="95000">
                <a:schemeClr val="bg1">
                  <a:lumMod val="0"/>
                  <a:lumOff val="100000"/>
                  <a:alpha val="0"/>
                </a:schemeClr>
              </a:gs>
            </a:gsLst>
            <a:path path="circle">
              <a:fillToRect l="50000" t="50000" r="50000" b="50000"/>
            </a:path>
          </a:grad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glow rad="228600">
                    <a:prstClr val="white">
                      <a:alpha val="95000"/>
                    </a:prstClr>
                  </a:glow>
                </a:effectLst>
                <a:uLnTx/>
                <a:uFillTx/>
                <a:latin typeface="Calibri"/>
                <a:ea typeface="游ゴシック" panose="020B0400000000000000" pitchFamily="50" charset="-128"/>
                <a:cs typeface="+mn-cs"/>
              </a:rPr>
              <a:t>わたしが仏になるとき、</a:t>
            </a:r>
            <a:endParaRPr kumimoji="1" lang="en-US" altLang="ja-JP" sz="3600" b="1" i="0" u="none" strike="noStrike" kern="1200" cap="none" spc="0" normalizeH="0" baseline="0" noProof="0" dirty="0">
              <a:ln>
                <a:noFill/>
              </a:ln>
              <a:solidFill>
                <a:prstClr val="black"/>
              </a:solidFill>
              <a:effectLst>
                <a:glow rad="228600">
                  <a:prstClr val="white">
                    <a:alpha val="95000"/>
                  </a:prstClr>
                </a:glo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glow rad="228600">
                    <a:prstClr val="white">
                      <a:alpha val="95000"/>
                    </a:prstClr>
                  </a:glow>
                </a:effectLst>
                <a:uLnTx/>
                <a:uFillTx/>
                <a:latin typeface="Calibri"/>
                <a:ea typeface="游ゴシック" panose="020B0400000000000000" pitchFamily="50" charset="-128"/>
                <a:cs typeface="+mn-cs"/>
              </a:rPr>
              <a:t>すべての人々が心から信じて、わたしの国に生れたいと願い、</a:t>
            </a:r>
            <a:endParaRPr kumimoji="1" lang="en-US" altLang="ja-JP" sz="3600" b="1" i="0" u="none" strike="noStrike" kern="1200" cap="none" spc="0" normalizeH="0" baseline="0" noProof="0" dirty="0">
              <a:ln>
                <a:noFill/>
              </a:ln>
              <a:solidFill>
                <a:prstClr val="black"/>
              </a:solidFill>
              <a:effectLst>
                <a:glow rad="228600">
                  <a:prstClr val="white">
                    <a:alpha val="95000"/>
                  </a:prstClr>
                </a:glo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glow rad="228600">
                    <a:prstClr val="white">
                      <a:alpha val="95000"/>
                    </a:prstClr>
                  </a:glow>
                </a:effectLst>
                <a:uLnTx/>
                <a:uFillTx/>
                <a:latin typeface="Calibri"/>
                <a:ea typeface="游ゴシック" panose="020B0400000000000000" pitchFamily="50" charset="-128"/>
                <a:cs typeface="+mn-cs"/>
              </a:rPr>
              <a:t>わずか十回でも念仏して、</a:t>
            </a:r>
            <a:endParaRPr kumimoji="1" lang="en-US" altLang="ja-JP" sz="3600" b="1" i="0" u="none" strike="noStrike" kern="1200" cap="none" spc="0" normalizeH="0" baseline="0" noProof="0" dirty="0">
              <a:ln>
                <a:noFill/>
              </a:ln>
              <a:solidFill>
                <a:prstClr val="black"/>
              </a:solidFill>
              <a:effectLst>
                <a:glow rad="228600">
                  <a:prstClr val="white">
                    <a:alpha val="95000"/>
                  </a:prstClr>
                </a:glo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glow rad="228600">
                    <a:prstClr val="white">
                      <a:alpha val="95000"/>
                    </a:prstClr>
                  </a:glow>
                </a:effectLst>
                <a:uLnTx/>
                <a:uFillTx/>
                <a:latin typeface="Calibri"/>
                <a:ea typeface="游ゴシック" panose="020B0400000000000000" pitchFamily="50" charset="-128"/>
                <a:cs typeface="+mn-cs"/>
              </a:rPr>
              <a:t>もし生れることができないよ</a:t>
            </a:r>
            <a:endParaRPr kumimoji="1" lang="en-US" altLang="ja-JP" sz="3600" b="1" i="0" u="none" strike="noStrike" kern="1200" cap="none" spc="0" normalizeH="0" baseline="0" noProof="0" dirty="0">
              <a:ln>
                <a:noFill/>
              </a:ln>
              <a:solidFill>
                <a:prstClr val="black"/>
              </a:solidFill>
              <a:effectLst>
                <a:glow rad="228600">
                  <a:prstClr val="white">
                    <a:alpha val="95000"/>
                  </a:prstClr>
                </a:glo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glow rad="228600">
                    <a:prstClr val="white">
                      <a:alpha val="95000"/>
                    </a:prstClr>
                  </a:glow>
                </a:effectLst>
                <a:uLnTx/>
                <a:uFillTx/>
                <a:latin typeface="Calibri"/>
                <a:ea typeface="游ゴシック" panose="020B0400000000000000" pitchFamily="50" charset="-128"/>
                <a:cs typeface="+mn-cs"/>
              </a:rPr>
              <a:t>うなら、わたしは決してさとりを開きません。</a:t>
            </a:r>
            <a:endParaRPr kumimoji="1" lang="en-US" altLang="ja-JP" sz="3600" b="1" i="0" u="none" strike="noStrike" kern="1200" cap="none" spc="0" normalizeH="0" baseline="0" noProof="0" dirty="0">
              <a:ln>
                <a:noFill/>
              </a:ln>
              <a:solidFill>
                <a:prstClr val="black"/>
              </a:solidFill>
              <a:effectLst>
                <a:glow rad="228600">
                  <a:prstClr val="white">
                    <a:alpha val="95000"/>
                  </a:prstClr>
                </a:glo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glow rad="228600">
                    <a:prstClr val="white">
                      <a:alpha val="95000"/>
                    </a:prstClr>
                  </a:glow>
                </a:effectLst>
                <a:uLnTx/>
                <a:uFillTx/>
                <a:latin typeface="Calibri"/>
                <a:ea typeface="游ゴシック" panose="020B0400000000000000" pitchFamily="50" charset="-128"/>
                <a:cs typeface="+mn-cs"/>
              </a:rPr>
              <a:t>ただし、五逆の罪を犯したり、仏の教えを謗るものだけは除かれます。</a:t>
            </a:r>
            <a:endParaRPr kumimoji="1" lang="ja-JP" altLang="en-US" sz="36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　　　　　　　　　　　　　　（現代語訳）</a:t>
            </a: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ja-JP" altLang="en-US" sz="3600" b="1" i="0" u="none" strike="noStrike" kern="1200" cap="none" spc="0" normalizeH="0" baseline="0" noProof="0" dirty="0">
              <a:ln>
                <a:noFill/>
              </a:ln>
              <a:solidFill>
                <a:prstClr val="black"/>
              </a:solidFill>
              <a:effectLst>
                <a:glow rad="228600">
                  <a:prstClr val="white">
                    <a:alpha val="95000"/>
                  </a:prstClr>
                </a:glow>
              </a:effectLst>
              <a:uLnTx/>
              <a:uFillTx/>
              <a:latin typeface="Calibri"/>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644976033"/>
      </p:ext>
    </p:extLst>
  </p:cSld>
  <p:clrMapOvr>
    <a:masterClrMapping/>
  </p:clrMapOvr>
  <mc:AlternateContent xmlns:mc="http://schemas.openxmlformats.org/markup-compatibility/2006" xmlns:p14="http://schemas.microsoft.com/office/powerpoint/2010/main">
    <mc:Choice Requires="p14">
      <p:transition spd="med" p14:dur="700" advTm="52679">
        <p:fade/>
      </p:transition>
    </mc:Choice>
    <mc:Fallback xmlns="">
      <p:transition spd="med" advTm="5267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57650" y="295028"/>
            <a:ext cx="9547229"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阿弥陀さまの</a:t>
            </a:r>
            <a:r>
              <a:rPr kumimoji="1" lang="ja-JP" altLang="en-US" sz="4800" b="1" dirty="0">
                <a:latin typeface="游ゴシック" panose="020B0400000000000000" pitchFamily="50" charset="-128"/>
                <a:ea typeface="游ゴシック" panose="020B0400000000000000" pitchFamily="50" charset="-128"/>
              </a:rPr>
              <a:t>第</a:t>
            </a:r>
            <a:r>
              <a:rPr kumimoji="1" lang="ja-JP" altLang="en-US" sz="4800" b="1" dirty="0">
                <a:solidFill>
                  <a:srgbClr val="FF0000"/>
                </a:solidFill>
                <a:latin typeface="游ゴシック" panose="020B0400000000000000" pitchFamily="50" charset="-128"/>
                <a:ea typeface="游ゴシック" panose="020B0400000000000000" pitchFamily="50" charset="-128"/>
              </a:rPr>
              <a:t>十八</a:t>
            </a:r>
            <a:r>
              <a:rPr kumimoji="1" lang="ja-JP" altLang="en-US" sz="4800" b="1" dirty="0">
                <a:latin typeface="游ゴシック" panose="020B0400000000000000" pitchFamily="50" charset="-128"/>
                <a:ea typeface="游ゴシック" panose="020B0400000000000000" pitchFamily="50" charset="-128"/>
              </a:rPr>
              <a:t>願</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r>
              <a:rPr lang="ja-JP" altLang="en-US" sz="4000" b="1" dirty="0">
                <a:ea typeface="游ゴシック" panose="020B0400000000000000" pitchFamily="50" charset="-128"/>
              </a:rPr>
              <a:t>わたしが仏になるとき、</a:t>
            </a:r>
            <a:r>
              <a:rPr lang="ja-JP" altLang="en-US" sz="4000" b="1" dirty="0" err="1">
                <a:ea typeface="游ゴシック" panose="020B0400000000000000" pitchFamily="50" charset="-128"/>
              </a:rPr>
              <a:t>す</a:t>
            </a:r>
            <a:endParaRPr lang="en-US" altLang="ja-JP" sz="4000" b="1" dirty="0">
              <a:ea typeface="游ゴシック" panose="020B0400000000000000" pitchFamily="50" charset="-128"/>
            </a:endParaRPr>
          </a:p>
          <a:p>
            <a:pPr>
              <a:lnSpc>
                <a:spcPct val="130000"/>
              </a:lnSpc>
            </a:pPr>
            <a:r>
              <a:rPr lang="ja-JP" altLang="en-US" sz="4000" b="1" dirty="0" err="1">
                <a:ea typeface="游ゴシック" panose="020B0400000000000000" pitchFamily="50" charset="-128"/>
              </a:rPr>
              <a:t>べての</a:t>
            </a:r>
            <a:r>
              <a:rPr lang="ja-JP" altLang="en-US" sz="4000" b="1" dirty="0">
                <a:ea typeface="游ゴシック" panose="020B0400000000000000" pitchFamily="50" charset="-128"/>
              </a:rPr>
              <a:t>人々が</a:t>
            </a:r>
            <a:endParaRPr lang="en-US" altLang="ja-JP" sz="4000" b="1" dirty="0">
              <a:ea typeface="游ゴシック" panose="020B0400000000000000" pitchFamily="50" charset="-128"/>
            </a:endParaRPr>
          </a:p>
          <a:p>
            <a:pPr>
              <a:lnSpc>
                <a:spcPct val="130000"/>
              </a:lnSpc>
            </a:pPr>
            <a:r>
              <a:rPr lang="ja-JP" altLang="en-US" sz="4000" b="1" dirty="0">
                <a:ea typeface="游ゴシック" panose="020B0400000000000000" pitchFamily="50" charset="-128"/>
              </a:rPr>
              <a:t>心から信じて、わたしの国に生れたいと願い、</a:t>
            </a:r>
            <a:endParaRPr lang="en-US" altLang="ja-JP" sz="4000" b="1" dirty="0">
              <a:ea typeface="游ゴシック" panose="020B0400000000000000" pitchFamily="50" charset="-128"/>
            </a:endParaRPr>
          </a:p>
          <a:p>
            <a:pPr>
              <a:lnSpc>
                <a:spcPct val="130000"/>
              </a:lnSpc>
            </a:pPr>
            <a:r>
              <a:rPr lang="ja-JP" altLang="en-US" sz="4000" b="1" dirty="0">
                <a:ea typeface="游ゴシック" panose="020B0400000000000000" pitchFamily="50" charset="-128"/>
              </a:rPr>
              <a:t>わずか十回でも念仏して、</a:t>
            </a:r>
            <a:endParaRPr lang="en-US" altLang="ja-JP" sz="4000" b="1" dirty="0">
              <a:ea typeface="游ゴシック" panose="020B0400000000000000" pitchFamily="50" charset="-128"/>
            </a:endParaRPr>
          </a:p>
          <a:p>
            <a:pPr>
              <a:lnSpc>
                <a:spcPct val="130000"/>
              </a:lnSpc>
            </a:pPr>
            <a:r>
              <a:rPr lang="ja-JP" altLang="en-US" sz="4000" b="1" dirty="0">
                <a:ea typeface="游ゴシック" panose="020B0400000000000000" pitchFamily="50" charset="-128"/>
              </a:rPr>
              <a:t>もし生れることができないようなら、</a:t>
            </a:r>
            <a:endParaRPr lang="en-US" altLang="ja-JP" sz="4000" b="1" dirty="0">
              <a:ea typeface="游ゴシック" panose="020B0400000000000000" pitchFamily="50" charset="-128"/>
            </a:endParaRPr>
          </a:p>
          <a:p>
            <a:pPr>
              <a:lnSpc>
                <a:spcPct val="130000"/>
              </a:lnSpc>
            </a:pPr>
            <a:r>
              <a:rPr lang="ja-JP" altLang="en-US" sz="4000" b="1" dirty="0">
                <a:ea typeface="游ゴシック" panose="020B0400000000000000" pitchFamily="50" charset="-128"/>
              </a:rPr>
              <a:t>わたしは決してさとりを開きません。</a:t>
            </a:r>
          </a:p>
          <a:p>
            <a:pPr>
              <a:lnSpc>
                <a:spcPct val="130000"/>
              </a:lnSpc>
            </a:pPr>
            <a:endParaRPr kumimoji="1" lang="ja-JP" altLang="en-US" sz="4000" b="1" dirty="0">
              <a:ea typeface="游ゴシック" panose="020B0400000000000000" pitchFamily="50" charset="-128"/>
            </a:endParaRPr>
          </a:p>
        </p:txBody>
      </p:sp>
    </p:spTree>
    <p:extLst>
      <p:ext uri="{BB962C8B-B14F-4D97-AF65-F5344CB8AC3E}">
        <p14:creationId xmlns:p14="http://schemas.microsoft.com/office/powerpoint/2010/main" val="3799936448"/>
      </p:ext>
    </p:extLst>
  </p:cSld>
  <p:clrMapOvr>
    <a:masterClrMapping/>
  </p:clrMapOvr>
  <mc:AlternateContent xmlns:mc="http://schemas.openxmlformats.org/markup-compatibility/2006" xmlns:p14="http://schemas.microsoft.com/office/powerpoint/2010/main">
    <mc:Choice Requires="p14">
      <p:transition spd="med" p14:dur="700" advTm="21709">
        <p:fade/>
      </p:transition>
    </mc:Choice>
    <mc:Fallback xmlns="">
      <p:transition spd="med" advTm="21709">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557650" y="295028"/>
            <a:ext cx="9547229"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阿弥陀さまの</a:t>
            </a:r>
            <a:r>
              <a:rPr kumimoji="1" lang="ja-JP" altLang="en-US" sz="4800" b="1" dirty="0">
                <a:latin typeface="游ゴシック" panose="020B0400000000000000" pitchFamily="50" charset="-128"/>
                <a:ea typeface="游ゴシック" panose="020B0400000000000000" pitchFamily="50" charset="-128"/>
              </a:rPr>
              <a:t>第</a:t>
            </a:r>
            <a:r>
              <a:rPr kumimoji="1" lang="ja-JP" altLang="en-US" sz="4800" b="1" dirty="0">
                <a:solidFill>
                  <a:srgbClr val="FF0000"/>
                </a:solidFill>
                <a:latin typeface="游ゴシック" panose="020B0400000000000000" pitchFamily="50" charset="-128"/>
                <a:ea typeface="游ゴシック" panose="020B0400000000000000" pitchFamily="50" charset="-128"/>
              </a:rPr>
              <a:t>十八</a:t>
            </a:r>
            <a:r>
              <a:rPr kumimoji="1" lang="ja-JP" altLang="en-US" sz="4800" b="1" dirty="0">
                <a:latin typeface="游ゴシック" panose="020B0400000000000000" pitchFamily="50" charset="-128"/>
                <a:ea typeface="游ゴシック" panose="020B0400000000000000" pitchFamily="50" charset="-128"/>
              </a:rPr>
              <a:t>願</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r>
              <a:rPr lang="ja-JP" altLang="en-US" sz="4000" b="1" dirty="0">
                <a:ea typeface="游ゴシック" panose="020B0400000000000000" pitchFamily="50" charset="-128"/>
              </a:rPr>
              <a:t>わたしが仏になるとき、</a:t>
            </a:r>
            <a:r>
              <a:rPr lang="ja-JP" altLang="en-US" sz="4000" b="1" dirty="0" err="1">
                <a:ea typeface="游ゴシック" panose="020B0400000000000000" pitchFamily="50" charset="-128"/>
              </a:rPr>
              <a:t>す</a:t>
            </a:r>
            <a:endParaRPr lang="en-US" altLang="ja-JP" sz="4000" b="1" dirty="0">
              <a:ea typeface="游ゴシック" panose="020B0400000000000000" pitchFamily="50" charset="-128"/>
            </a:endParaRPr>
          </a:p>
          <a:p>
            <a:pPr>
              <a:lnSpc>
                <a:spcPct val="130000"/>
              </a:lnSpc>
            </a:pPr>
            <a:r>
              <a:rPr lang="ja-JP" altLang="en-US" sz="4000" b="1" dirty="0" err="1">
                <a:ea typeface="游ゴシック" panose="020B0400000000000000" pitchFamily="50" charset="-128"/>
              </a:rPr>
              <a:t>べての</a:t>
            </a:r>
            <a:r>
              <a:rPr lang="ja-JP" altLang="en-US" sz="4000" b="1" dirty="0">
                <a:ea typeface="游ゴシック" panose="020B0400000000000000" pitchFamily="50" charset="-128"/>
              </a:rPr>
              <a:t>人々が</a:t>
            </a:r>
            <a:endParaRPr lang="en-US" altLang="ja-JP" sz="4000" b="1" dirty="0">
              <a:ea typeface="游ゴシック" panose="020B0400000000000000" pitchFamily="50" charset="-128"/>
            </a:endParaRPr>
          </a:p>
          <a:p>
            <a:pPr>
              <a:lnSpc>
                <a:spcPct val="130000"/>
              </a:lnSpc>
            </a:pPr>
            <a:r>
              <a:rPr lang="ja-JP" altLang="en-US" sz="4000" b="1" dirty="0">
                <a:solidFill>
                  <a:srgbClr val="0070C0"/>
                </a:solidFill>
                <a:effectLst>
                  <a:outerShdw blurRad="38100" dist="38100" dir="2700000" algn="tl">
                    <a:srgbClr val="000000">
                      <a:alpha val="43137"/>
                    </a:srgbClr>
                  </a:outerShdw>
                </a:effectLst>
                <a:ea typeface="游ゴシック" panose="020B0400000000000000" pitchFamily="50" charset="-128"/>
              </a:rPr>
              <a:t>心から信じて、わたしの国に生れたいと願い、</a:t>
            </a:r>
            <a:endParaRPr lang="en-US" altLang="ja-JP" sz="4000" b="1" dirty="0">
              <a:solidFill>
                <a:srgbClr val="0070C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lang="ja-JP" altLang="en-US" sz="4000" b="1" dirty="0">
                <a:solidFill>
                  <a:srgbClr val="FF0000"/>
                </a:solidFill>
                <a:effectLst>
                  <a:outerShdw blurRad="38100" dist="38100" dir="2700000" algn="tl">
                    <a:srgbClr val="000000">
                      <a:alpha val="43137"/>
                    </a:srgbClr>
                  </a:outerShdw>
                </a:effectLst>
                <a:ea typeface="游ゴシック" panose="020B0400000000000000" pitchFamily="50" charset="-128"/>
              </a:rPr>
              <a:t>わずか十回でも念仏して、</a:t>
            </a:r>
            <a:endParaRPr lang="en-US" altLang="ja-JP" sz="4000" b="1" dirty="0">
              <a:solidFill>
                <a:srgbClr val="FF000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lang="ja-JP" altLang="en-US" sz="4000" b="1" dirty="0">
                <a:solidFill>
                  <a:srgbClr val="00B050"/>
                </a:solidFill>
                <a:effectLst>
                  <a:outerShdw blurRad="38100" dist="38100" dir="2700000" algn="tl">
                    <a:srgbClr val="000000">
                      <a:alpha val="43137"/>
                    </a:srgbClr>
                  </a:outerShdw>
                </a:effectLst>
                <a:ea typeface="游ゴシック" panose="020B0400000000000000" pitchFamily="50" charset="-128"/>
              </a:rPr>
              <a:t>もし生れることができないようなら、</a:t>
            </a:r>
            <a:endParaRPr lang="en-US" altLang="ja-JP" sz="4000" b="1" dirty="0">
              <a:solidFill>
                <a:srgbClr val="00B05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lang="ja-JP" altLang="en-US" sz="4000" b="1" dirty="0">
                <a:ea typeface="游ゴシック" panose="020B0400000000000000" pitchFamily="50" charset="-128"/>
              </a:rPr>
              <a:t>わたしは決してさとりを開きません。</a:t>
            </a:r>
          </a:p>
          <a:p>
            <a:pPr>
              <a:lnSpc>
                <a:spcPct val="130000"/>
              </a:lnSpc>
            </a:pPr>
            <a:endParaRPr kumimoji="1" lang="ja-JP" altLang="en-US" sz="4000" b="1" dirty="0">
              <a:ea typeface="游ゴシック" panose="020B0400000000000000" pitchFamily="50" charset="-128"/>
            </a:endParaRPr>
          </a:p>
        </p:txBody>
      </p:sp>
    </p:spTree>
    <p:extLst>
      <p:ext uri="{BB962C8B-B14F-4D97-AF65-F5344CB8AC3E}">
        <p14:creationId xmlns:p14="http://schemas.microsoft.com/office/powerpoint/2010/main" val="2161745292"/>
      </p:ext>
    </p:extLst>
  </p:cSld>
  <p:clrMapOvr>
    <a:masterClrMapping/>
  </p:clrMapOvr>
  <mc:AlternateContent xmlns:mc="http://schemas.openxmlformats.org/markup-compatibility/2006" xmlns:p14="http://schemas.microsoft.com/office/powerpoint/2010/main">
    <mc:Choice Requires="p14">
      <p:transition spd="med" p14:dur="700" advTm="14114">
        <p:fade/>
      </p:transition>
    </mc:Choice>
    <mc:Fallback xmlns="">
      <p:transition spd="med" advTm="14114">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1522920" y="295028"/>
            <a:ext cx="7466659"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阿弥陀さまの</a:t>
            </a:r>
            <a:r>
              <a:rPr kumimoji="1" lang="ja-JP" altLang="en-US" sz="4800" b="1" dirty="0">
                <a:latin typeface="游ゴシック" panose="020B0400000000000000" pitchFamily="50" charset="-128"/>
                <a:ea typeface="游ゴシック" panose="020B0400000000000000" pitchFamily="50" charset="-128"/>
              </a:rPr>
              <a:t>第</a:t>
            </a:r>
            <a:r>
              <a:rPr kumimoji="1" lang="ja-JP" altLang="en-US" sz="4800" b="1" dirty="0">
                <a:solidFill>
                  <a:srgbClr val="FF0000"/>
                </a:solidFill>
                <a:latin typeface="游ゴシック" panose="020B0400000000000000" pitchFamily="50" charset="-128"/>
                <a:ea typeface="游ゴシック" panose="020B0400000000000000" pitchFamily="50" charset="-128"/>
              </a:rPr>
              <a:t>十八</a:t>
            </a:r>
            <a:r>
              <a:rPr kumimoji="1" lang="ja-JP" altLang="en-US" sz="4800" b="1" dirty="0">
                <a:latin typeface="游ゴシック" panose="020B0400000000000000" pitchFamily="50" charset="-128"/>
                <a:ea typeface="游ゴシック" panose="020B0400000000000000" pitchFamily="50" charset="-128"/>
              </a:rPr>
              <a:t>願</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endParaRPr kumimoji="1" lang="en-US" altLang="ja-JP" sz="800" b="1" dirty="0">
              <a:ea typeface="游ゴシック" panose="020B0400000000000000" pitchFamily="50" charset="-128"/>
            </a:endParaRPr>
          </a:p>
          <a:p>
            <a:pPr>
              <a:lnSpc>
                <a:spcPct val="130000"/>
              </a:lnSpc>
            </a:pPr>
            <a:r>
              <a:rPr lang="ja-JP" altLang="en-US" sz="4800" b="1" dirty="0">
                <a:ea typeface="游ゴシック" panose="020B0400000000000000" pitchFamily="50" charset="-128"/>
              </a:rPr>
              <a:t>人々を</a:t>
            </a:r>
            <a:endParaRPr lang="en-US" altLang="ja-JP" sz="4800" b="1" dirty="0">
              <a:ea typeface="游ゴシック" panose="020B0400000000000000" pitchFamily="50" charset="-128"/>
            </a:endParaRPr>
          </a:p>
          <a:p>
            <a:pPr>
              <a:lnSpc>
                <a:spcPct val="130000"/>
              </a:lnSpc>
            </a:pPr>
            <a:r>
              <a:rPr lang="ja-JP" altLang="en-US" sz="4800" b="1" dirty="0">
                <a:solidFill>
                  <a:srgbClr val="0070C0"/>
                </a:solidFill>
                <a:effectLst>
                  <a:outerShdw blurRad="38100" dist="38100" dir="2700000" algn="tl">
                    <a:srgbClr val="000000">
                      <a:alpha val="43137"/>
                    </a:srgbClr>
                  </a:outerShdw>
                </a:effectLst>
                <a:ea typeface="游ゴシック" panose="020B0400000000000000" pitchFamily="50" charset="-128"/>
              </a:rPr>
              <a:t>信じさ</a:t>
            </a:r>
            <a:r>
              <a:rPr lang="ja-JP" altLang="en-US" sz="4800" b="1" dirty="0">
                <a:solidFill>
                  <a:schemeClr val="tx2">
                    <a:lumMod val="60000"/>
                    <a:lumOff val="40000"/>
                  </a:schemeClr>
                </a:solidFill>
                <a:effectLst>
                  <a:outerShdw blurRad="38100" dist="38100" dir="2700000" algn="tl">
                    <a:srgbClr val="000000">
                      <a:alpha val="43137"/>
                    </a:srgbClr>
                  </a:outerShdw>
                </a:effectLst>
                <a:ea typeface="游ゴシック" panose="020B0400000000000000" pitchFamily="50" charset="-128"/>
              </a:rPr>
              <a:t>せ（信心）</a:t>
            </a:r>
            <a:endParaRPr lang="en-US" altLang="ja-JP" sz="4800" b="1" dirty="0">
              <a:solidFill>
                <a:schemeClr val="tx2">
                  <a:lumMod val="60000"/>
                  <a:lumOff val="40000"/>
                </a:schemeClr>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lang="ja-JP" altLang="en-US" sz="4800" b="1" dirty="0">
                <a:solidFill>
                  <a:srgbClr val="FF0000"/>
                </a:solidFill>
                <a:effectLst>
                  <a:outerShdw blurRad="38100" dist="38100" dir="2700000" algn="tl">
                    <a:srgbClr val="000000">
                      <a:alpha val="43137"/>
                    </a:srgbClr>
                  </a:outerShdw>
                </a:effectLst>
                <a:ea typeface="游ゴシック" panose="020B0400000000000000" pitchFamily="50" charset="-128"/>
              </a:rPr>
              <a:t>念仏させて（念仏）</a:t>
            </a:r>
            <a:endParaRPr lang="en-US" altLang="ja-JP" sz="4800" b="1" dirty="0">
              <a:solidFill>
                <a:srgbClr val="FF000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lang="ja-JP" altLang="en-US" sz="4800" b="1" dirty="0">
                <a:solidFill>
                  <a:srgbClr val="00B050"/>
                </a:solidFill>
                <a:effectLst>
                  <a:outerShdw blurRad="38100" dist="38100" dir="2700000" algn="tl">
                    <a:srgbClr val="000000">
                      <a:alpha val="43137"/>
                    </a:srgbClr>
                  </a:outerShdw>
                </a:effectLst>
                <a:ea typeface="游ゴシック" panose="020B0400000000000000" pitchFamily="50" charset="-128"/>
              </a:rPr>
              <a:t>必ず浄土に往生させる　</a:t>
            </a:r>
            <a:endParaRPr lang="en-US" altLang="ja-JP" sz="4800" b="1" dirty="0">
              <a:solidFill>
                <a:srgbClr val="00B05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lang="ja-JP" altLang="en-US" sz="4800" b="1" dirty="0">
                <a:solidFill>
                  <a:srgbClr val="00B050"/>
                </a:solidFill>
                <a:effectLst>
                  <a:outerShdw blurRad="38100" dist="38100" dir="2700000" algn="tl">
                    <a:srgbClr val="000000">
                      <a:alpha val="43137"/>
                    </a:srgbClr>
                  </a:outerShdw>
                </a:effectLst>
                <a:ea typeface="游ゴシック" panose="020B0400000000000000" pitchFamily="50" charset="-128"/>
              </a:rPr>
              <a:t>　　　　　　（往生）</a:t>
            </a:r>
            <a:endParaRPr lang="en-US" altLang="ja-JP" sz="4800" b="1" dirty="0">
              <a:solidFill>
                <a:srgbClr val="00B05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lang="ja-JP" altLang="en-US" sz="4800" b="1" dirty="0">
                <a:ea typeface="游ゴシック" panose="020B0400000000000000" pitchFamily="50" charset="-128"/>
              </a:rPr>
              <a:t>という願い</a:t>
            </a:r>
          </a:p>
        </p:txBody>
      </p:sp>
    </p:spTree>
    <p:custDataLst>
      <p:tags r:id="rId1"/>
    </p:custDataLst>
    <p:extLst>
      <p:ext uri="{BB962C8B-B14F-4D97-AF65-F5344CB8AC3E}">
        <p14:creationId xmlns:p14="http://schemas.microsoft.com/office/powerpoint/2010/main" val="3945037196"/>
      </p:ext>
    </p:extLst>
  </p:cSld>
  <p:clrMapOvr>
    <a:masterClrMapping/>
  </p:clrMapOvr>
  <mc:AlternateContent xmlns:mc="http://schemas.openxmlformats.org/markup-compatibility/2006" xmlns:p14="http://schemas.microsoft.com/office/powerpoint/2010/main">
    <mc:Choice Requires="p14">
      <p:transition spd="med" p14:dur="700" advTm="81457">
        <p:fade/>
      </p:transition>
    </mc:Choice>
    <mc:Fallback xmlns="">
      <p:transition spd="med" advTm="8145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7" end="7"/>
                                            </p:txEl>
                                          </p:spTgt>
                                        </p:tgtEl>
                                        <p:attrNameLst>
                                          <p:attrName>style.visibility</p:attrName>
                                        </p:attrNameLst>
                                      </p:cBhvr>
                                      <p:to>
                                        <p:strVal val="visible"/>
                                      </p:to>
                                    </p:set>
                                    <p:animEffect transition="in" filter="fade">
                                      <p:cBhvr>
                                        <p:cTn id="2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77519" y="295028"/>
            <a:ext cx="9067098"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第一条・第一段</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弥陀の誓願不思議にたすけられ</a:t>
            </a:r>
            <a:r>
              <a:rPr kumimoji="1" lang="ja-JP" altLang="en-US" sz="4400" b="1" dirty="0" err="1">
                <a:ea typeface="游ゴシック" panose="020B0400000000000000" pitchFamily="50" charset="-128"/>
              </a:rPr>
              <a:t>まゐらせて</a:t>
            </a:r>
            <a:r>
              <a:rPr kumimoji="1" lang="ja-JP" altLang="en-US" sz="4400" b="1" dirty="0">
                <a:ea typeface="游ゴシック" panose="020B0400000000000000" pitchFamily="50" charset="-128"/>
              </a:rPr>
              <a:t>、</a:t>
            </a:r>
            <a:endParaRPr kumimoji="1" lang="en-US" altLang="ja-JP" sz="44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往生を</a:t>
            </a:r>
            <a:r>
              <a:rPr kumimoji="1" lang="ja-JP" altLang="en-US" sz="4400" b="1" dirty="0" err="1">
                <a:ea typeface="游ゴシック" panose="020B0400000000000000" pitchFamily="50" charset="-128"/>
              </a:rPr>
              <a:t>ば</a:t>
            </a:r>
            <a:r>
              <a:rPr kumimoji="1" lang="ja-JP" altLang="en-US" sz="4400" b="1" dirty="0">
                <a:ea typeface="游ゴシック" panose="020B0400000000000000" pitchFamily="50" charset="-128"/>
              </a:rPr>
              <a:t>とぐるなり</a:t>
            </a:r>
            <a:endParaRPr kumimoji="1" lang="en-US" altLang="ja-JP" sz="4400" b="1" dirty="0">
              <a:ea typeface="游ゴシック" panose="020B0400000000000000" pitchFamily="50" charset="-128"/>
            </a:endParaRPr>
          </a:p>
          <a:p>
            <a:pPr>
              <a:lnSpc>
                <a:spcPct val="130000"/>
              </a:lnSpc>
            </a:pPr>
            <a:r>
              <a:rPr lang="ja-JP" altLang="en-US" sz="4400" b="1" dirty="0">
                <a:ea typeface="游ゴシック" panose="020B0400000000000000" pitchFamily="50" charset="-128"/>
              </a:rPr>
              <a:t>と信じて</a:t>
            </a:r>
            <a:endParaRPr lang="en-US" altLang="ja-JP" sz="44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念仏申さん</a:t>
            </a:r>
            <a:endParaRPr kumimoji="1" lang="en-US" altLang="ja-JP" sz="4400" b="1" dirty="0">
              <a:ea typeface="游ゴシック" panose="020B0400000000000000" pitchFamily="50" charset="-128"/>
            </a:endParaRPr>
          </a:p>
          <a:p>
            <a:pPr>
              <a:lnSpc>
                <a:spcPct val="130000"/>
              </a:lnSpc>
            </a:pPr>
            <a:r>
              <a:rPr lang="ja-JP" altLang="en-US" sz="4400" b="1" dirty="0">
                <a:ea typeface="游ゴシック" panose="020B0400000000000000" pitchFamily="50" charset="-128"/>
              </a:rPr>
              <a:t>とおもひた</a:t>
            </a:r>
            <a:r>
              <a:rPr lang="ja-JP" altLang="en-US" sz="4400" b="1" dirty="0" err="1">
                <a:ea typeface="游ゴシック" panose="020B0400000000000000" pitchFamily="50" charset="-128"/>
              </a:rPr>
              <a:t>つこころの</a:t>
            </a:r>
            <a:r>
              <a:rPr lang="ja-JP" altLang="en-US" sz="4400" b="1" dirty="0">
                <a:ea typeface="游ゴシック" panose="020B0400000000000000" pitchFamily="50" charset="-128"/>
              </a:rPr>
              <a:t>おこるとき、</a:t>
            </a:r>
            <a:endParaRPr kumimoji="1" lang="en-US" altLang="ja-JP" sz="4400" b="1" dirty="0">
              <a:ea typeface="游ゴシック" panose="020B0400000000000000" pitchFamily="50" charset="-128"/>
            </a:endParaRPr>
          </a:p>
          <a:p>
            <a:pPr>
              <a:lnSpc>
                <a:spcPct val="130000"/>
              </a:lnSpc>
            </a:pPr>
            <a:endParaRPr kumimoji="1" lang="ja-JP" altLang="en-US" sz="4800" b="1" dirty="0">
              <a:ea typeface="游ゴシック" panose="020B0400000000000000" pitchFamily="50" charset="-128"/>
            </a:endParaRPr>
          </a:p>
        </p:txBody>
      </p:sp>
    </p:spTree>
    <p:extLst>
      <p:ext uri="{BB962C8B-B14F-4D97-AF65-F5344CB8AC3E}">
        <p14:creationId xmlns:p14="http://schemas.microsoft.com/office/powerpoint/2010/main" val="317198355"/>
      </p:ext>
    </p:extLst>
  </p:cSld>
  <p:clrMapOvr>
    <a:masterClrMapping/>
  </p:clrMapOvr>
  <mc:AlternateContent xmlns:mc="http://schemas.openxmlformats.org/markup-compatibility/2006" xmlns:p14="http://schemas.microsoft.com/office/powerpoint/2010/main">
    <mc:Choice Requires="p14">
      <p:transition spd="med" p14:dur="700" advTm="26437">
        <p:fade/>
      </p:transition>
    </mc:Choice>
    <mc:Fallback xmlns="">
      <p:transition spd="med" advTm="264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sz="5400" b="1" dirty="0">
                <a:latin typeface="游ゴシック" panose="020B0400000000000000" pitchFamily="50" charset="-128"/>
                <a:ea typeface="游ゴシック" panose="020B0400000000000000" pitchFamily="50" charset="-128"/>
              </a:rPr>
              <a:t>第一条について</a:t>
            </a:r>
          </a:p>
        </p:txBody>
      </p:sp>
      <p:sp>
        <p:nvSpPr>
          <p:cNvPr id="3" name="コンテンツ プレースホルダー 2"/>
          <p:cNvSpPr>
            <a:spLocks noGrp="1"/>
          </p:cNvSpPr>
          <p:nvPr>
            <p:ph idx="1"/>
          </p:nvPr>
        </p:nvSpPr>
        <p:spPr>
          <a:xfrm>
            <a:off x="282352" y="1844824"/>
            <a:ext cx="8579296" cy="4392488"/>
          </a:xfrm>
          <a:ln w="57150">
            <a:solidFill>
              <a:srgbClr val="00B050"/>
            </a:solidFill>
          </a:ln>
        </p:spPr>
        <p:txBody>
          <a:bodyPr>
            <a:noAutofit/>
          </a:bodyPr>
          <a:lstStyle/>
          <a:p>
            <a:pPr marL="0" indent="0" algn="ctr">
              <a:buNone/>
            </a:pPr>
            <a:r>
              <a:rPr lang="ja-JP" altLang="en-US" sz="6000" b="1" dirty="0">
                <a:latin typeface="游ゴシック" panose="020B0400000000000000" pitchFamily="50" charset="-128"/>
                <a:ea typeface="游ゴシック" panose="020B0400000000000000" pitchFamily="50" charset="-128"/>
              </a:rPr>
              <a:t>浄土真宗のエッセンス</a:t>
            </a:r>
            <a:endParaRPr lang="en-US" altLang="ja-JP" sz="6000" b="1" dirty="0">
              <a:latin typeface="游ゴシック" panose="020B0400000000000000" pitchFamily="50" charset="-128"/>
              <a:ea typeface="游ゴシック" panose="020B0400000000000000" pitchFamily="50" charset="-128"/>
            </a:endParaRPr>
          </a:p>
          <a:p>
            <a:pPr marL="0" indent="0" algn="ctr">
              <a:buNone/>
            </a:pPr>
            <a:endParaRPr lang="ja-JP" altLang="en-US" sz="6000" b="1" dirty="0">
              <a:ea typeface="游ゴシック" panose="020B0400000000000000" pitchFamily="50" charset="-128"/>
            </a:endParaRPr>
          </a:p>
          <a:p>
            <a:pPr marL="0" indent="0" algn="ctr">
              <a:buNone/>
            </a:pPr>
            <a:endParaRPr kumimoji="1" lang="en-US" altLang="ja-JP" b="1" dirty="0">
              <a:ea typeface="游ゴシック" panose="020B0400000000000000" pitchFamily="50" charset="-128"/>
            </a:endParaRPr>
          </a:p>
          <a:p>
            <a:pPr marL="0" indent="0" algn="ctr">
              <a:buNone/>
            </a:pPr>
            <a:r>
              <a:rPr lang="ja-JP" altLang="en-US" sz="6000" b="1" dirty="0">
                <a:latin typeface="游ゴシック" panose="020B0400000000000000" pitchFamily="50" charset="-128"/>
                <a:ea typeface="游ゴシック" panose="020B0400000000000000" pitchFamily="50" charset="-128"/>
              </a:rPr>
              <a:t>師訓篇を総括する条</a:t>
            </a:r>
            <a:endParaRPr lang="en-US" altLang="ja-JP" sz="6000" b="1" dirty="0">
              <a:latin typeface="游ゴシック" panose="020B0400000000000000" pitchFamily="50" charset="-128"/>
              <a:ea typeface="游ゴシック" panose="020B0400000000000000" pitchFamily="50" charset="-128"/>
            </a:endParaRPr>
          </a:p>
        </p:txBody>
      </p:sp>
      <p:sp>
        <p:nvSpPr>
          <p:cNvPr id="4" name="右矢印 3">
            <a:extLst>
              <a:ext uri="{FF2B5EF4-FFF2-40B4-BE49-F238E27FC236}">
                <a16:creationId xmlns:a16="http://schemas.microsoft.com/office/drawing/2014/main" xmlns="" id="{3F606F9C-7BA0-4D81-807D-0EC861646649}"/>
              </a:ext>
            </a:extLst>
          </p:cNvPr>
          <p:cNvSpPr/>
          <p:nvPr/>
        </p:nvSpPr>
        <p:spPr>
          <a:xfrm rot="5400000">
            <a:off x="4057333" y="3047548"/>
            <a:ext cx="1029334" cy="136019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spTree>
    <p:extLst>
      <p:ext uri="{BB962C8B-B14F-4D97-AF65-F5344CB8AC3E}">
        <p14:creationId xmlns:p14="http://schemas.microsoft.com/office/powerpoint/2010/main" val="3762491516"/>
      </p:ext>
    </p:extLst>
  </p:cSld>
  <p:clrMapOvr>
    <a:masterClrMapping/>
  </p:clrMapOvr>
  <mc:AlternateContent xmlns:mc="http://schemas.openxmlformats.org/markup-compatibility/2006" xmlns:p14="http://schemas.microsoft.com/office/powerpoint/2010/main">
    <mc:Choice Requires="p14">
      <p:transition spd="med" p14:dur="700" advTm="33117">
        <p:fade/>
      </p:transition>
    </mc:Choice>
    <mc:Fallback xmlns="">
      <p:transition spd="med" advTm="33117">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77519" y="295028"/>
            <a:ext cx="9067098"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第一条・第一段</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弥陀の誓願不思議にたすけられ</a:t>
            </a:r>
            <a:r>
              <a:rPr kumimoji="1" lang="ja-JP" altLang="en-US" sz="4400" b="1" dirty="0" err="1">
                <a:ea typeface="游ゴシック" panose="020B0400000000000000" pitchFamily="50" charset="-128"/>
              </a:rPr>
              <a:t>まゐらせて</a:t>
            </a:r>
            <a:r>
              <a:rPr kumimoji="1" lang="ja-JP" altLang="en-US" sz="4400" b="1" dirty="0">
                <a:ea typeface="游ゴシック" panose="020B0400000000000000" pitchFamily="50" charset="-128"/>
              </a:rPr>
              <a:t>、</a:t>
            </a:r>
            <a:endParaRPr kumimoji="1" lang="en-US" altLang="ja-JP" sz="4400" b="1" dirty="0">
              <a:ea typeface="游ゴシック" panose="020B0400000000000000" pitchFamily="50" charset="-128"/>
            </a:endParaRPr>
          </a:p>
          <a:p>
            <a:pPr>
              <a:lnSpc>
                <a:spcPct val="130000"/>
              </a:lnSpc>
            </a:pPr>
            <a:r>
              <a:rPr kumimoji="1" lang="ja-JP" altLang="en-US" sz="4400" b="1" dirty="0">
                <a:solidFill>
                  <a:srgbClr val="00B050"/>
                </a:solidFill>
                <a:effectLst>
                  <a:outerShdw blurRad="38100" dist="38100" dir="2700000" algn="tl">
                    <a:srgbClr val="000000">
                      <a:alpha val="43137"/>
                    </a:srgbClr>
                  </a:outerShdw>
                </a:effectLst>
                <a:ea typeface="游ゴシック" panose="020B0400000000000000" pitchFamily="50" charset="-128"/>
              </a:rPr>
              <a:t>往生を</a:t>
            </a:r>
            <a:r>
              <a:rPr kumimoji="1" lang="ja-JP" altLang="en-US" sz="4400" b="1" dirty="0" err="1">
                <a:solidFill>
                  <a:srgbClr val="00B050"/>
                </a:solidFill>
                <a:effectLst>
                  <a:outerShdw blurRad="38100" dist="38100" dir="2700000" algn="tl">
                    <a:srgbClr val="000000">
                      <a:alpha val="43137"/>
                    </a:srgbClr>
                  </a:outerShdw>
                </a:effectLst>
                <a:ea typeface="游ゴシック" panose="020B0400000000000000" pitchFamily="50" charset="-128"/>
              </a:rPr>
              <a:t>ば</a:t>
            </a:r>
            <a:r>
              <a:rPr kumimoji="1" lang="ja-JP" altLang="en-US" sz="4400" b="1" dirty="0">
                <a:solidFill>
                  <a:srgbClr val="00B050"/>
                </a:solidFill>
                <a:effectLst>
                  <a:outerShdw blurRad="38100" dist="38100" dir="2700000" algn="tl">
                    <a:srgbClr val="000000">
                      <a:alpha val="43137"/>
                    </a:srgbClr>
                  </a:outerShdw>
                </a:effectLst>
                <a:ea typeface="游ゴシック" panose="020B0400000000000000" pitchFamily="50" charset="-128"/>
              </a:rPr>
              <a:t>とぐるなり</a:t>
            </a:r>
            <a:endParaRPr kumimoji="1" lang="en-US" altLang="ja-JP" sz="4400" b="1" dirty="0">
              <a:solidFill>
                <a:srgbClr val="00B05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lang="ja-JP" altLang="en-US" sz="4400" b="1" dirty="0">
                <a:ea typeface="游ゴシック" panose="020B0400000000000000" pitchFamily="50" charset="-128"/>
              </a:rPr>
              <a:t>と信じて</a:t>
            </a:r>
            <a:endParaRPr lang="en-US" altLang="ja-JP" sz="44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念仏申さん</a:t>
            </a:r>
            <a:endParaRPr kumimoji="1" lang="en-US" altLang="ja-JP" sz="4400" b="1" dirty="0">
              <a:ea typeface="游ゴシック" panose="020B0400000000000000" pitchFamily="50" charset="-128"/>
            </a:endParaRPr>
          </a:p>
          <a:p>
            <a:pPr>
              <a:lnSpc>
                <a:spcPct val="130000"/>
              </a:lnSpc>
            </a:pPr>
            <a:r>
              <a:rPr lang="ja-JP" altLang="en-US" sz="4400" b="1" dirty="0">
                <a:ea typeface="游ゴシック" panose="020B0400000000000000" pitchFamily="50" charset="-128"/>
              </a:rPr>
              <a:t>とおもひた</a:t>
            </a:r>
            <a:r>
              <a:rPr lang="ja-JP" altLang="en-US" sz="4400" b="1" dirty="0" err="1">
                <a:ea typeface="游ゴシック" panose="020B0400000000000000" pitchFamily="50" charset="-128"/>
              </a:rPr>
              <a:t>つこころの</a:t>
            </a:r>
            <a:r>
              <a:rPr lang="ja-JP" altLang="en-US" sz="4400" b="1" dirty="0">
                <a:ea typeface="游ゴシック" panose="020B0400000000000000" pitchFamily="50" charset="-128"/>
              </a:rPr>
              <a:t>おこるとき、</a:t>
            </a:r>
            <a:endParaRPr kumimoji="1" lang="en-US" altLang="ja-JP" sz="4400" b="1" dirty="0">
              <a:ea typeface="游ゴシック" panose="020B0400000000000000" pitchFamily="50" charset="-128"/>
            </a:endParaRPr>
          </a:p>
          <a:p>
            <a:pPr>
              <a:lnSpc>
                <a:spcPct val="130000"/>
              </a:lnSpc>
            </a:pPr>
            <a:endParaRPr kumimoji="1" lang="ja-JP" altLang="en-US" sz="4800" b="1" dirty="0">
              <a:ea typeface="游ゴシック" panose="020B0400000000000000" pitchFamily="50" charset="-128"/>
            </a:endParaRPr>
          </a:p>
        </p:txBody>
      </p:sp>
    </p:spTree>
    <p:extLst>
      <p:ext uri="{BB962C8B-B14F-4D97-AF65-F5344CB8AC3E}">
        <p14:creationId xmlns:p14="http://schemas.microsoft.com/office/powerpoint/2010/main" val="2070157619"/>
      </p:ext>
    </p:extLst>
  </p:cSld>
  <p:clrMapOvr>
    <a:masterClrMapping/>
  </p:clrMapOvr>
  <mc:AlternateContent xmlns:mc="http://schemas.openxmlformats.org/markup-compatibility/2006" xmlns:p14="http://schemas.microsoft.com/office/powerpoint/2010/main">
    <mc:Choice Requires="p14">
      <p:transition spd="med" p14:dur="700" advTm="3716">
        <p:fade/>
      </p:transition>
    </mc:Choice>
    <mc:Fallback xmlns="">
      <p:transition spd="med" advTm="3716">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77519" y="295028"/>
            <a:ext cx="9067098"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第一条・第一段</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弥陀の誓願不思議にたすけられ</a:t>
            </a:r>
            <a:r>
              <a:rPr kumimoji="1" lang="ja-JP" altLang="en-US" sz="4400" b="1" dirty="0" err="1">
                <a:ea typeface="游ゴシック" panose="020B0400000000000000" pitchFamily="50" charset="-128"/>
              </a:rPr>
              <a:t>まゐらせて</a:t>
            </a:r>
            <a:r>
              <a:rPr kumimoji="1" lang="ja-JP" altLang="en-US" sz="4400" b="1" dirty="0">
                <a:ea typeface="游ゴシック" panose="020B0400000000000000" pitchFamily="50" charset="-128"/>
              </a:rPr>
              <a:t>、</a:t>
            </a:r>
            <a:endParaRPr kumimoji="1" lang="en-US" altLang="ja-JP" sz="44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往生を</a:t>
            </a:r>
            <a:r>
              <a:rPr kumimoji="1" lang="ja-JP" altLang="en-US" sz="4400" b="1" dirty="0" err="1">
                <a:ea typeface="游ゴシック" panose="020B0400000000000000" pitchFamily="50" charset="-128"/>
              </a:rPr>
              <a:t>ば</a:t>
            </a:r>
            <a:r>
              <a:rPr kumimoji="1" lang="ja-JP" altLang="en-US" sz="4400" b="1" dirty="0">
                <a:ea typeface="游ゴシック" panose="020B0400000000000000" pitchFamily="50" charset="-128"/>
              </a:rPr>
              <a:t>とぐるなり</a:t>
            </a:r>
            <a:endParaRPr kumimoji="1" lang="en-US" altLang="ja-JP" sz="4400" b="1" dirty="0">
              <a:ea typeface="游ゴシック" panose="020B0400000000000000" pitchFamily="50" charset="-128"/>
            </a:endParaRPr>
          </a:p>
          <a:p>
            <a:pPr>
              <a:lnSpc>
                <a:spcPct val="130000"/>
              </a:lnSpc>
            </a:pPr>
            <a:r>
              <a:rPr lang="ja-JP" altLang="en-US" sz="4400" b="1" dirty="0">
                <a:solidFill>
                  <a:srgbClr val="00B0F0"/>
                </a:solidFill>
                <a:effectLst>
                  <a:outerShdw blurRad="38100" dist="38100" dir="2700000" algn="tl">
                    <a:srgbClr val="000000">
                      <a:alpha val="43137"/>
                    </a:srgbClr>
                  </a:outerShdw>
                </a:effectLst>
                <a:ea typeface="游ゴシック" panose="020B0400000000000000" pitchFamily="50" charset="-128"/>
              </a:rPr>
              <a:t>と信じて</a:t>
            </a:r>
            <a:endParaRPr lang="en-US" altLang="ja-JP" sz="4400" b="1" dirty="0">
              <a:solidFill>
                <a:srgbClr val="00B0F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念仏申さん</a:t>
            </a:r>
            <a:endParaRPr kumimoji="1" lang="en-US" altLang="ja-JP" sz="4400" b="1" dirty="0">
              <a:ea typeface="游ゴシック" panose="020B0400000000000000" pitchFamily="50" charset="-128"/>
            </a:endParaRPr>
          </a:p>
          <a:p>
            <a:pPr>
              <a:lnSpc>
                <a:spcPct val="130000"/>
              </a:lnSpc>
            </a:pPr>
            <a:r>
              <a:rPr lang="ja-JP" altLang="en-US" sz="4400" b="1" dirty="0">
                <a:ea typeface="游ゴシック" panose="020B0400000000000000" pitchFamily="50" charset="-128"/>
              </a:rPr>
              <a:t>とおもひた</a:t>
            </a:r>
            <a:r>
              <a:rPr lang="ja-JP" altLang="en-US" sz="4400" b="1" dirty="0" err="1">
                <a:ea typeface="游ゴシック" panose="020B0400000000000000" pitchFamily="50" charset="-128"/>
              </a:rPr>
              <a:t>つこころの</a:t>
            </a:r>
            <a:r>
              <a:rPr lang="ja-JP" altLang="en-US" sz="4400" b="1" dirty="0">
                <a:ea typeface="游ゴシック" panose="020B0400000000000000" pitchFamily="50" charset="-128"/>
              </a:rPr>
              <a:t>おこるとき、</a:t>
            </a:r>
            <a:endParaRPr kumimoji="1" lang="en-US" altLang="ja-JP" sz="4400" b="1" dirty="0">
              <a:ea typeface="游ゴシック" panose="020B0400000000000000" pitchFamily="50" charset="-128"/>
            </a:endParaRPr>
          </a:p>
          <a:p>
            <a:pPr>
              <a:lnSpc>
                <a:spcPct val="130000"/>
              </a:lnSpc>
            </a:pPr>
            <a:endParaRPr kumimoji="1" lang="ja-JP" altLang="en-US" sz="4800" b="1" dirty="0">
              <a:ea typeface="游ゴシック" panose="020B0400000000000000" pitchFamily="50" charset="-128"/>
            </a:endParaRPr>
          </a:p>
        </p:txBody>
      </p:sp>
    </p:spTree>
    <p:extLst>
      <p:ext uri="{BB962C8B-B14F-4D97-AF65-F5344CB8AC3E}">
        <p14:creationId xmlns:p14="http://schemas.microsoft.com/office/powerpoint/2010/main" val="1327409216"/>
      </p:ext>
    </p:extLst>
  </p:cSld>
  <p:clrMapOvr>
    <a:masterClrMapping/>
  </p:clrMapOvr>
  <mc:AlternateContent xmlns:mc="http://schemas.openxmlformats.org/markup-compatibility/2006" xmlns:p14="http://schemas.microsoft.com/office/powerpoint/2010/main">
    <mc:Choice Requires="p14">
      <p:transition spd="med" p14:dur="700" advTm="2299">
        <p:fade/>
      </p:transition>
    </mc:Choice>
    <mc:Fallback xmlns="">
      <p:transition spd="med" advTm="2299">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77519" y="295028"/>
            <a:ext cx="9067098"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第一条・第一段</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弥陀の誓願不思議にたすけられ</a:t>
            </a:r>
            <a:r>
              <a:rPr kumimoji="1" lang="ja-JP" altLang="en-US" sz="4400" b="1" dirty="0" err="1">
                <a:ea typeface="游ゴシック" panose="020B0400000000000000" pitchFamily="50" charset="-128"/>
              </a:rPr>
              <a:t>まゐらせて</a:t>
            </a:r>
            <a:r>
              <a:rPr kumimoji="1" lang="ja-JP" altLang="en-US" sz="4400" b="1" dirty="0">
                <a:ea typeface="游ゴシック" panose="020B0400000000000000" pitchFamily="50" charset="-128"/>
              </a:rPr>
              <a:t>、</a:t>
            </a:r>
            <a:endParaRPr kumimoji="1" lang="en-US" altLang="ja-JP" sz="44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往生を</a:t>
            </a:r>
            <a:r>
              <a:rPr kumimoji="1" lang="ja-JP" altLang="en-US" sz="4400" b="1" dirty="0" err="1">
                <a:ea typeface="游ゴシック" panose="020B0400000000000000" pitchFamily="50" charset="-128"/>
              </a:rPr>
              <a:t>ば</a:t>
            </a:r>
            <a:r>
              <a:rPr kumimoji="1" lang="ja-JP" altLang="en-US" sz="4400" b="1" dirty="0">
                <a:ea typeface="游ゴシック" panose="020B0400000000000000" pitchFamily="50" charset="-128"/>
              </a:rPr>
              <a:t>とぐるなり</a:t>
            </a:r>
            <a:endParaRPr kumimoji="1" lang="en-US" altLang="ja-JP" sz="4400" b="1" dirty="0">
              <a:ea typeface="游ゴシック" panose="020B0400000000000000" pitchFamily="50" charset="-128"/>
            </a:endParaRPr>
          </a:p>
          <a:p>
            <a:pPr>
              <a:lnSpc>
                <a:spcPct val="130000"/>
              </a:lnSpc>
            </a:pPr>
            <a:r>
              <a:rPr lang="ja-JP" altLang="en-US" sz="4400" b="1" dirty="0">
                <a:ea typeface="游ゴシック" panose="020B0400000000000000" pitchFamily="50" charset="-128"/>
              </a:rPr>
              <a:t>と信じて</a:t>
            </a:r>
            <a:endParaRPr lang="en-US" altLang="ja-JP" sz="4400" b="1" dirty="0">
              <a:ea typeface="游ゴシック" panose="020B0400000000000000" pitchFamily="50" charset="-128"/>
            </a:endParaRPr>
          </a:p>
          <a:p>
            <a:pPr>
              <a:lnSpc>
                <a:spcPct val="130000"/>
              </a:lnSpc>
            </a:pPr>
            <a:r>
              <a:rPr kumimoji="1" lang="ja-JP" altLang="en-US" sz="4400" b="1" dirty="0">
                <a:solidFill>
                  <a:srgbClr val="FF0000"/>
                </a:solidFill>
                <a:effectLst>
                  <a:outerShdw blurRad="38100" dist="38100" dir="2700000" algn="tl">
                    <a:srgbClr val="000000">
                      <a:alpha val="43137"/>
                    </a:srgbClr>
                  </a:outerShdw>
                </a:effectLst>
                <a:ea typeface="游ゴシック" panose="020B0400000000000000" pitchFamily="50" charset="-128"/>
              </a:rPr>
              <a:t>念仏申さん</a:t>
            </a:r>
            <a:endParaRPr kumimoji="1" lang="en-US" altLang="ja-JP" sz="4400" b="1" dirty="0">
              <a:solidFill>
                <a:srgbClr val="FF000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lang="ja-JP" altLang="en-US" sz="4400" b="1" dirty="0">
                <a:ea typeface="游ゴシック" panose="020B0400000000000000" pitchFamily="50" charset="-128"/>
              </a:rPr>
              <a:t>とおもひた</a:t>
            </a:r>
            <a:r>
              <a:rPr lang="ja-JP" altLang="en-US" sz="4400" b="1" dirty="0" err="1">
                <a:ea typeface="游ゴシック" panose="020B0400000000000000" pitchFamily="50" charset="-128"/>
              </a:rPr>
              <a:t>つこころの</a:t>
            </a:r>
            <a:r>
              <a:rPr lang="ja-JP" altLang="en-US" sz="4400" b="1" dirty="0">
                <a:ea typeface="游ゴシック" panose="020B0400000000000000" pitchFamily="50" charset="-128"/>
              </a:rPr>
              <a:t>おこるとき、</a:t>
            </a:r>
            <a:endParaRPr kumimoji="1" lang="en-US" altLang="ja-JP" sz="4400" b="1" dirty="0">
              <a:ea typeface="游ゴシック" panose="020B0400000000000000" pitchFamily="50" charset="-128"/>
            </a:endParaRPr>
          </a:p>
          <a:p>
            <a:pPr>
              <a:lnSpc>
                <a:spcPct val="130000"/>
              </a:lnSpc>
            </a:pPr>
            <a:endParaRPr kumimoji="1" lang="ja-JP" altLang="en-US" sz="4800" b="1" dirty="0">
              <a:ea typeface="游ゴシック" panose="020B0400000000000000" pitchFamily="50" charset="-128"/>
            </a:endParaRPr>
          </a:p>
        </p:txBody>
      </p:sp>
    </p:spTree>
    <p:extLst>
      <p:ext uri="{BB962C8B-B14F-4D97-AF65-F5344CB8AC3E}">
        <p14:creationId xmlns:p14="http://schemas.microsoft.com/office/powerpoint/2010/main" val="261673417"/>
      </p:ext>
    </p:extLst>
  </p:cSld>
  <p:clrMapOvr>
    <a:masterClrMapping/>
  </p:clrMapOvr>
  <mc:AlternateContent xmlns:mc="http://schemas.openxmlformats.org/markup-compatibility/2006" xmlns:p14="http://schemas.microsoft.com/office/powerpoint/2010/main">
    <mc:Choice Requires="p14">
      <p:transition spd="med" p14:dur="700" advTm="2045">
        <p:fade/>
      </p:transition>
    </mc:Choice>
    <mc:Fallback xmlns="">
      <p:transition spd="med" advTm="2045">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957617" y="295028"/>
            <a:ext cx="9947339"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第一条・第一段</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弥陀の誓願不思議にたすけられ</a:t>
            </a:r>
            <a:r>
              <a:rPr kumimoji="1" lang="ja-JP" altLang="en-US" sz="4400" b="1" dirty="0" err="1">
                <a:ea typeface="游ゴシック" panose="020B0400000000000000" pitchFamily="50" charset="-128"/>
              </a:rPr>
              <a:t>まゐらせて</a:t>
            </a:r>
            <a:r>
              <a:rPr kumimoji="1" lang="ja-JP" altLang="en-US" sz="4400" b="1" dirty="0">
                <a:ea typeface="游ゴシック" panose="020B0400000000000000" pitchFamily="50" charset="-128"/>
              </a:rPr>
              <a:t>、</a:t>
            </a:r>
            <a:endParaRPr kumimoji="1" lang="en-US" altLang="ja-JP" sz="4400" b="1" dirty="0">
              <a:ea typeface="游ゴシック" panose="020B0400000000000000" pitchFamily="50" charset="-128"/>
            </a:endParaRPr>
          </a:p>
          <a:p>
            <a:pPr>
              <a:lnSpc>
                <a:spcPct val="130000"/>
              </a:lnSpc>
            </a:pPr>
            <a:r>
              <a:rPr kumimoji="1" lang="ja-JP" altLang="en-US" sz="4400" b="1" dirty="0">
                <a:solidFill>
                  <a:srgbClr val="00B050"/>
                </a:solidFill>
                <a:effectLst>
                  <a:outerShdw blurRad="38100" dist="38100" dir="2700000" algn="tl">
                    <a:srgbClr val="000000">
                      <a:alpha val="43137"/>
                    </a:srgbClr>
                  </a:outerShdw>
                </a:effectLst>
                <a:ea typeface="游ゴシック" panose="020B0400000000000000" pitchFamily="50" charset="-128"/>
              </a:rPr>
              <a:t>往生を</a:t>
            </a:r>
            <a:r>
              <a:rPr kumimoji="1" lang="ja-JP" altLang="en-US" sz="4400" b="1" dirty="0" err="1">
                <a:solidFill>
                  <a:srgbClr val="00B050"/>
                </a:solidFill>
                <a:effectLst>
                  <a:outerShdw blurRad="38100" dist="38100" dir="2700000" algn="tl">
                    <a:srgbClr val="000000">
                      <a:alpha val="43137"/>
                    </a:srgbClr>
                  </a:outerShdw>
                </a:effectLst>
                <a:ea typeface="游ゴシック" panose="020B0400000000000000" pitchFamily="50" charset="-128"/>
              </a:rPr>
              <a:t>ば</a:t>
            </a:r>
            <a:r>
              <a:rPr kumimoji="1" lang="ja-JP" altLang="en-US" sz="4400" b="1" dirty="0">
                <a:solidFill>
                  <a:srgbClr val="00B050"/>
                </a:solidFill>
                <a:effectLst>
                  <a:outerShdw blurRad="38100" dist="38100" dir="2700000" algn="tl">
                    <a:srgbClr val="000000">
                      <a:alpha val="43137"/>
                    </a:srgbClr>
                  </a:outerShdw>
                </a:effectLst>
                <a:ea typeface="游ゴシック" panose="020B0400000000000000" pitchFamily="50" charset="-128"/>
              </a:rPr>
              <a:t>とぐるなり　　　　　　</a:t>
            </a:r>
            <a:endParaRPr kumimoji="1" lang="en-US" altLang="ja-JP" sz="4400" b="1" dirty="0">
              <a:solidFill>
                <a:srgbClr val="00B05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kumimoji="1" lang="ja-JP" altLang="en-US" sz="4400" b="1" dirty="0">
                <a:solidFill>
                  <a:srgbClr val="00B050"/>
                </a:solidFill>
                <a:effectLst>
                  <a:outerShdw blurRad="38100" dist="38100" dir="2700000" algn="tl">
                    <a:srgbClr val="000000">
                      <a:alpha val="43137"/>
                    </a:srgbClr>
                  </a:outerShdw>
                </a:effectLst>
                <a:ea typeface="游ゴシック" panose="020B0400000000000000" pitchFamily="50" charset="-128"/>
              </a:rPr>
              <a:t>　　　　　　　（往生）</a:t>
            </a:r>
            <a:endParaRPr kumimoji="1" lang="en-US" altLang="ja-JP" sz="4400" b="1" dirty="0">
              <a:solidFill>
                <a:srgbClr val="00B05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lang="ja-JP" altLang="en-US" sz="4400" b="1" dirty="0">
                <a:solidFill>
                  <a:srgbClr val="00B0F0"/>
                </a:solidFill>
                <a:effectLst>
                  <a:outerShdw blurRad="38100" dist="38100" dir="2700000" algn="tl">
                    <a:srgbClr val="000000">
                      <a:alpha val="43137"/>
                    </a:srgbClr>
                  </a:outerShdw>
                </a:effectLst>
                <a:ea typeface="游ゴシック" panose="020B0400000000000000" pitchFamily="50" charset="-128"/>
              </a:rPr>
              <a:t>と信じて（信心）</a:t>
            </a:r>
            <a:endParaRPr lang="en-US" altLang="ja-JP" sz="4400" b="1" dirty="0">
              <a:solidFill>
                <a:srgbClr val="00B0F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kumimoji="1" lang="ja-JP" altLang="en-US" sz="4400" b="1" dirty="0">
                <a:solidFill>
                  <a:srgbClr val="FF0000"/>
                </a:solidFill>
                <a:effectLst>
                  <a:outerShdw blurRad="38100" dist="38100" dir="2700000" algn="tl">
                    <a:srgbClr val="000000">
                      <a:alpha val="43137"/>
                    </a:srgbClr>
                  </a:outerShdw>
                </a:effectLst>
                <a:ea typeface="游ゴシック" panose="020B0400000000000000" pitchFamily="50" charset="-128"/>
              </a:rPr>
              <a:t>念仏申さん（念仏）</a:t>
            </a:r>
            <a:endParaRPr kumimoji="1" lang="en-US" altLang="ja-JP" sz="4400" b="1" dirty="0">
              <a:solidFill>
                <a:srgbClr val="FF000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lang="ja-JP" altLang="en-US" sz="4400" b="1" dirty="0">
                <a:ea typeface="游ゴシック" panose="020B0400000000000000" pitchFamily="50" charset="-128"/>
              </a:rPr>
              <a:t>とおもひた</a:t>
            </a:r>
            <a:r>
              <a:rPr lang="ja-JP" altLang="en-US" sz="4400" b="1" dirty="0" err="1">
                <a:ea typeface="游ゴシック" panose="020B0400000000000000" pitchFamily="50" charset="-128"/>
              </a:rPr>
              <a:t>つこころの</a:t>
            </a:r>
            <a:r>
              <a:rPr lang="ja-JP" altLang="en-US" sz="4400" b="1" dirty="0">
                <a:ea typeface="游ゴシック" panose="020B0400000000000000" pitchFamily="50" charset="-128"/>
              </a:rPr>
              <a:t>おこるとき、</a:t>
            </a:r>
            <a:endParaRPr kumimoji="1" lang="en-US" altLang="ja-JP" sz="4400" b="1" dirty="0">
              <a:ea typeface="游ゴシック" panose="020B0400000000000000" pitchFamily="50" charset="-128"/>
            </a:endParaRPr>
          </a:p>
          <a:p>
            <a:pPr>
              <a:lnSpc>
                <a:spcPct val="130000"/>
              </a:lnSpc>
            </a:pPr>
            <a:endParaRPr kumimoji="1" lang="ja-JP" altLang="en-US" sz="4800" b="1" dirty="0">
              <a:ea typeface="游ゴシック" panose="020B0400000000000000" pitchFamily="50" charset="-128"/>
            </a:endParaRPr>
          </a:p>
        </p:txBody>
      </p:sp>
    </p:spTree>
    <p:extLst>
      <p:ext uri="{BB962C8B-B14F-4D97-AF65-F5344CB8AC3E}">
        <p14:creationId xmlns:p14="http://schemas.microsoft.com/office/powerpoint/2010/main" val="1756509260"/>
      </p:ext>
    </p:extLst>
  </p:cSld>
  <p:clrMapOvr>
    <a:masterClrMapping/>
  </p:clrMapOvr>
  <mc:AlternateContent xmlns:mc="http://schemas.openxmlformats.org/markup-compatibility/2006" xmlns:p14="http://schemas.microsoft.com/office/powerpoint/2010/main">
    <mc:Choice Requires="p14">
      <p:transition spd="med" p14:dur="700" advTm="22015">
        <p:fade/>
      </p:transition>
    </mc:Choice>
    <mc:Fallback xmlns="">
      <p:transition spd="med" advTm="22015">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3780928" y="-2187624"/>
            <a:ext cx="9613908" cy="9612000"/>
            <a:chOff x="-3636912" y="-963488"/>
            <a:chExt cx="9613908" cy="9612000"/>
          </a:xfrm>
        </p:grpSpPr>
        <p:sp>
          <p:nvSpPr>
            <p:cNvPr id="11" name="円/楕円 10"/>
            <p:cNvSpPr>
              <a:spLocks noChangeAspect="1"/>
            </p:cNvSpPr>
            <p:nvPr/>
          </p:nvSpPr>
          <p:spPr>
            <a:xfrm>
              <a:off x="-3636912" y="-963488"/>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268760"/>
              <a:ext cx="3110010" cy="7012421"/>
            </a:xfrm>
            <a:prstGeom prst="rect">
              <a:avLst/>
            </a:prstGeom>
          </p:spPr>
        </p:pic>
      </p:grpSp>
      <p:sp>
        <p:nvSpPr>
          <p:cNvPr id="6" name="テキスト ボックス 5"/>
          <p:cNvSpPr txBox="1"/>
          <p:nvPr/>
        </p:nvSpPr>
        <p:spPr>
          <a:xfrm>
            <a:off x="5283949" y="295028"/>
            <a:ext cx="3705630"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第一条・第一段</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r>
              <a:rPr kumimoji="1" lang="ja-JP" altLang="en-US" sz="4400" b="1" dirty="0">
                <a:solidFill>
                  <a:srgbClr val="FF0000"/>
                </a:solidFill>
                <a:ea typeface="游ゴシック" panose="020B0400000000000000" pitchFamily="50" charset="-128"/>
              </a:rPr>
              <a:t>弥陀の誓願</a:t>
            </a:r>
            <a:r>
              <a:rPr kumimoji="1" lang="ja-JP" altLang="en-US" sz="4400" b="1" dirty="0">
                <a:ea typeface="游ゴシック" panose="020B0400000000000000" pitchFamily="50" charset="-128"/>
              </a:rPr>
              <a:t>不思議にたすけられ</a:t>
            </a:r>
            <a:r>
              <a:rPr kumimoji="1" lang="ja-JP" altLang="en-US" sz="4400" b="1" dirty="0" err="1">
                <a:ea typeface="游ゴシック" panose="020B0400000000000000" pitchFamily="50" charset="-128"/>
              </a:rPr>
              <a:t>まゐらせて</a:t>
            </a:r>
            <a:r>
              <a:rPr kumimoji="1" lang="ja-JP" altLang="en-US" sz="4400" b="1" dirty="0">
                <a:ea typeface="游ゴシック" panose="020B0400000000000000" pitchFamily="50" charset="-128"/>
              </a:rPr>
              <a:t>、</a:t>
            </a:r>
            <a:endParaRPr kumimoji="1" lang="en-US" altLang="ja-JP" sz="4400" b="1" dirty="0">
              <a:ea typeface="游ゴシック" panose="020B0400000000000000" pitchFamily="50" charset="-128"/>
            </a:endParaRPr>
          </a:p>
        </p:txBody>
      </p:sp>
      <p:sp>
        <p:nvSpPr>
          <p:cNvPr id="10" name="テキスト ボックス 9"/>
          <p:cNvSpPr txBox="1"/>
          <p:nvPr/>
        </p:nvSpPr>
        <p:spPr>
          <a:xfrm>
            <a:off x="3332293" y="404664"/>
            <a:ext cx="1264962" cy="5688632"/>
          </a:xfrm>
          <a:prstGeom prst="rect">
            <a:avLst/>
          </a:prstGeom>
          <a:solidFill>
            <a:srgbClr val="FFFF00"/>
          </a:solidFill>
          <a:ln>
            <a:noFill/>
          </a:ln>
          <a:effectLst/>
        </p:spPr>
        <p:txBody>
          <a:bodyPr vert="eaVert" wrap="square" rtlCol="0">
            <a:spAutoFit/>
          </a:bodyPr>
          <a:lstStyle/>
          <a:p>
            <a:pPr>
              <a:lnSpc>
                <a:spcPct val="130000"/>
              </a:lnSpc>
            </a:pPr>
            <a:r>
              <a:rPr lang="ja-JP" altLang="en-US" sz="5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本願（第十八願）</a:t>
            </a:r>
            <a:endParaRPr kumimoji="1" lang="en-US" altLang="ja-JP" sz="5400" b="1" dirty="0">
              <a:effectLst>
                <a:glow rad="228600">
                  <a:schemeClr val="bg1"/>
                </a:glow>
              </a:effectLst>
              <a:latin typeface="游ゴシック" panose="020B0400000000000000" pitchFamily="50" charset="-128"/>
              <a:ea typeface="游ゴシック" panose="020B0400000000000000" pitchFamily="50" charset="-128"/>
            </a:endParaRPr>
          </a:p>
        </p:txBody>
      </p:sp>
      <p:sp>
        <p:nvSpPr>
          <p:cNvPr id="3" name="下矢印 2"/>
          <p:cNvSpPr/>
          <p:nvPr/>
        </p:nvSpPr>
        <p:spPr>
          <a:xfrm rot="5400000">
            <a:off x="4460547" y="1020798"/>
            <a:ext cx="1016243" cy="64807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dirty="0">
              <a:solidFill>
                <a:srgbClr val="FF0000"/>
              </a:solidFill>
              <a:ea typeface="游ゴシック" panose="020B0400000000000000" pitchFamily="50" charset="-128"/>
            </a:endParaRPr>
          </a:p>
        </p:txBody>
      </p:sp>
    </p:spTree>
    <p:custDataLst>
      <p:tags r:id="rId1"/>
    </p:custDataLst>
    <p:extLst>
      <p:ext uri="{BB962C8B-B14F-4D97-AF65-F5344CB8AC3E}">
        <p14:creationId xmlns:p14="http://schemas.microsoft.com/office/powerpoint/2010/main" val="4246342598"/>
      </p:ext>
    </p:extLst>
  </p:cSld>
  <p:clrMapOvr>
    <a:masterClrMapping/>
  </p:clrMapOvr>
  <mc:AlternateContent xmlns:mc="http://schemas.openxmlformats.org/markup-compatibility/2006" xmlns:p14="http://schemas.microsoft.com/office/powerpoint/2010/main">
    <mc:Choice Requires="p14">
      <p:transition spd="med" p14:dur="700" advTm="36959">
        <p:fade/>
      </p:transition>
    </mc:Choice>
    <mc:Fallback xmlns="">
      <p:transition spd="med" advTm="3695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5283949" y="295028"/>
            <a:ext cx="3705630" cy="6552728"/>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第一条・第一段</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弥陀の誓願不思議にたすけられ</a:t>
            </a:r>
            <a:r>
              <a:rPr kumimoji="1" lang="ja-JP" altLang="en-US" sz="4400" b="1" i="0" u="none" strike="noStrike" kern="1200" cap="none" spc="0" normalizeH="0" baseline="0" noProof="0" dirty="0" err="1">
                <a:ln>
                  <a:noFill/>
                </a:ln>
                <a:solidFill>
                  <a:prstClr val="black"/>
                </a:solidFill>
                <a:effectLst/>
                <a:uLnTx/>
                <a:uFillTx/>
                <a:latin typeface="Calibri"/>
                <a:ea typeface="游ゴシック" panose="020B0400000000000000" pitchFamily="50" charset="-128"/>
                <a:cs typeface="+mn-cs"/>
              </a:rPr>
              <a:t>まゐらせて</a:t>
            </a: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a:t>
            </a:r>
            <a:endParaRPr kumimoji="1" lang="en-US" altLang="ja-JP"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Tree>
    <p:extLst>
      <p:ext uri="{BB962C8B-B14F-4D97-AF65-F5344CB8AC3E}">
        <p14:creationId xmlns:p14="http://schemas.microsoft.com/office/powerpoint/2010/main" val="3421865269"/>
      </p:ext>
    </p:extLst>
  </p:cSld>
  <p:clrMapOvr>
    <a:masterClrMapping/>
  </p:clrMapOvr>
  <mc:AlternateContent xmlns:mc="http://schemas.openxmlformats.org/markup-compatibility/2006" xmlns:p14="http://schemas.microsoft.com/office/powerpoint/2010/main">
    <mc:Choice Requires="p14">
      <p:transition spd="med" p14:dur="700" advTm="6078">
        <p:fade/>
      </p:transition>
    </mc:Choice>
    <mc:Fallback xmlns="">
      <p:transition spd="med" advTm="6078">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5283949" y="295028"/>
            <a:ext cx="3705630" cy="6552728"/>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第一条・第一段</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弥陀の誓願</a:t>
            </a:r>
            <a:r>
              <a:rPr kumimoji="1" lang="ja-JP" altLang="en-US"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不思議</a:t>
            </a: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にたすけられ</a:t>
            </a:r>
            <a:r>
              <a:rPr kumimoji="1" lang="ja-JP" altLang="en-US" sz="4400" b="1" i="0" u="none" strike="noStrike" kern="1200" cap="none" spc="0" normalizeH="0" baseline="0" noProof="0" dirty="0" err="1">
                <a:ln>
                  <a:noFill/>
                </a:ln>
                <a:solidFill>
                  <a:prstClr val="black"/>
                </a:solidFill>
                <a:effectLst/>
                <a:uLnTx/>
                <a:uFillTx/>
                <a:latin typeface="Calibri"/>
                <a:ea typeface="游ゴシック" panose="020B0400000000000000" pitchFamily="50" charset="-128"/>
                <a:cs typeface="+mn-cs"/>
              </a:rPr>
              <a:t>まゐらせて</a:t>
            </a: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a:t>
            </a:r>
            <a:endParaRPr kumimoji="1" lang="en-US" altLang="ja-JP"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
        <p:nvSpPr>
          <p:cNvPr id="3" name="テキスト ボックス 2"/>
          <p:cNvSpPr txBox="1"/>
          <p:nvPr/>
        </p:nvSpPr>
        <p:spPr>
          <a:xfrm>
            <a:off x="159010" y="308324"/>
            <a:ext cx="4025717" cy="6336704"/>
          </a:xfrm>
          <a:prstGeom prst="rect">
            <a:avLst/>
          </a:prstGeom>
          <a:solidFill>
            <a:schemeClr val="accent5">
              <a:lumMod val="50000"/>
            </a:schemeClr>
          </a:solid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私たちの言葉や</a:t>
            </a:r>
            <a:endParaRPr kumimoji="1" lang="en-US" altLang="ja-JP"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考えを超えた</a:t>
            </a:r>
            <a:endParaRPr kumimoji="1" lang="en-US" altLang="ja-JP"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glow rad="203200">
                    <a:schemeClr val="bg1"/>
                  </a:glow>
                </a:effectLst>
                <a:uLnTx/>
                <a:uFillTx/>
                <a:latin typeface="游ゴシック" panose="020B0400000000000000" pitchFamily="50" charset="-128"/>
                <a:ea typeface="游ゴシック" panose="020B0400000000000000" pitchFamily="50" charset="-128"/>
                <a:cs typeface="+mn-cs"/>
              </a:rPr>
              <a:t>阿弥陀仏のはたらき</a:t>
            </a:r>
            <a:r>
              <a:rPr kumimoji="1" lang="ja-JP" altLang="en-US"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を讃めたたえる言葉</a:t>
            </a:r>
            <a:endParaRPr kumimoji="1" lang="en-US" altLang="ja-JP"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 name="下矢印 2">
            <a:extLst>
              <a:ext uri="{FF2B5EF4-FFF2-40B4-BE49-F238E27FC236}">
                <a16:creationId xmlns:a16="http://schemas.microsoft.com/office/drawing/2014/main" xmlns="" id="{3673F6B8-D4AA-4698-BD80-4A278705FC2A}"/>
              </a:ext>
            </a:extLst>
          </p:cNvPr>
          <p:cNvSpPr/>
          <p:nvPr/>
        </p:nvSpPr>
        <p:spPr>
          <a:xfrm rot="5400000">
            <a:off x="4402201" y="3613086"/>
            <a:ext cx="1016243" cy="64807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dirty="0">
              <a:solidFill>
                <a:srgbClr val="FF0000"/>
              </a:solidFill>
              <a:ea typeface="游ゴシック" panose="020B0400000000000000" pitchFamily="50" charset="-128"/>
            </a:endParaRPr>
          </a:p>
        </p:txBody>
      </p:sp>
    </p:spTree>
    <p:custDataLst>
      <p:tags r:id="rId1"/>
    </p:custDataLst>
    <p:extLst>
      <p:ext uri="{BB962C8B-B14F-4D97-AF65-F5344CB8AC3E}">
        <p14:creationId xmlns:p14="http://schemas.microsoft.com/office/powerpoint/2010/main" val="3434263016"/>
      </p:ext>
    </p:extLst>
  </p:cSld>
  <p:clrMapOvr>
    <a:masterClrMapping/>
  </p:clrMapOvr>
  <mc:AlternateContent xmlns:mc="http://schemas.openxmlformats.org/markup-compatibility/2006" xmlns:p14="http://schemas.microsoft.com/office/powerpoint/2010/main">
    <mc:Choice Requires="p14">
      <p:transition spd="med" p14:dur="700" advTm="63244">
        <p:fade/>
      </p:transition>
    </mc:Choice>
    <mc:Fallback xmlns="">
      <p:transition spd="med" advTm="6324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484784"/>
            <a:ext cx="8229600" cy="2871192"/>
          </a:xfrm>
          <a:solidFill>
            <a:schemeClr val="bg1"/>
          </a:solidFill>
          <a:ln w="57150">
            <a:solidFill>
              <a:srgbClr val="00B0F0"/>
            </a:solidFill>
          </a:ln>
        </p:spPr>
        <p:txBody>
          <a:bodyPr>
            <a:normAutofit/>
          </a:bodyPr>
          <a:lstStyle/>
          <a:p>
            <a:r>
              <a:rPr lang="ja-JP" altLang="en-US" sz="6000" b="1" dirty="0">
                <a:ea typeface="游ゴシック" panose="020B0400000000000000" pitchFamily="50" charset="-128"/>
              </a:rPr>
              <a:t>「</a:t>
            </a:r>
            <a:r>
              <a:rPr lang="ja-JP" altLang="en-US" sz="6000" b="1" dirty="0">
                <a:solidFill>
                  <a:srgbClr val="FF0000"/>
                </a:solidFill>
                <a:ea typeface="游ゴシック" panose="020B0400000000000000" pitchFamily="50" charset="-128"/>
              </a:rPr>
              <a:t>不思議</a:t>
            </a:r>
            <a:r>
              <a:rPr lang="ja-JP" altLang="en-US" sz="6000" b="1" dirty="0">
                <a:ea typeface="游ゴシック" panose="020B0400000000000000" pitchFamily="50" charset="-128"/>
              </a:rPr>
              <a:t>」</a:t>
            </a:r>
            <a:r>
              <a:rPr lang="ja-JP" altLang="en-US" sz="6000" b="1" dirty="0">
                <a:latin typeface="游ゴシック" panose="020B0400000000000000" pitchFamily="50" charset="-128"/>
                <a:ea typeface="游ゴシック" panose="020B0400000000000000" pitchFamily="50" charset="-128"/>
              </a:rPr>
              <a:t>にまつわる</a:t>
            </a:r>
            <a:r>
              <a:rPr lang="en-US" altLang="ja-JP" sz="6000" b="1" dirty="0">
                <a:latin typeface="ＤＦ平成ゴシック体W5" panose="020B0509000000000000" pitchFamily="49" charset="-128"/>
                <a:ea typeface="ＤＦ平成ゴシック体W5" panose="020B0509000000000000" pitchFamily="49" charset="-128"/>
              </a:rPr>
              <a:t/>
            </a:r>
            <a:br>
              <a:rPr lang="en-US" altLang="ja-JP" sz="6000" b="1" dirty="0">
                <a:latin typeface="ＤＦ平成ゴシック体W5" panose="020B0509000000000000" pitchFamily="49" charset="-128"/>
                <a:ea typeface="ＤＦ平成ゴシック体W5" panose="020B0509000000000000" pitchFamily="49" charset="-128"/>
              </a:rPr>
            </a:br>
            <a:r>
              <a:rPr lang="ja-JP" altLang="en-US" sz="6000" b="1" dirty="0">
                <a:latin typeface="ＤＦ平成ゴシック体W5" panose="020B0509000000000000" pitchFamily="49" charset="-128"/>
                <a:ea typeface="ＤＦ平成ゴシック体W5" panose="020B0509000000000000" pitchFamily="49" charset="-128"/>
              </a:rPr>
              <a:t>エピソード</a:t>
            </a:r>
            <a:endParaRPr kumimoji="1" lang="ja-JP" altLang="en-US" sz="6000" b="1" dirty="0">
              <a:latin typeface="ＤＦ平成ゴシック体W5" panose="020B0509000000000000" pitchFamily="49" charset="-128"/>
              <a:ea typeface="ＤＦ平成ゴシック体W5" panose="020B0509000000000000" pitchFamily="49" charset="-128"/>
            </a:endParaRPr>
          </a:p>
        </p:txBody>
      </p:sp>
      <p:sp>
        <p:nvSpPr>
          <p:cNvPr id="3" name="テキスト ボックス 2"/>
          <p:cNvSpPr txBox="1"/>
          <p:nvPr/>
        </p:nvSpPr>
        <p:spPr>
          <a:xfrm>
            <a:off x="1619672" y="5157192"/>
            <a:ext cx="61206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蓮如上人御一代記聞書</a:t>
            </a:r>
            <a:r>
              <a:rPr kumimoji="1" lang="en-US" altLang="ja-JP"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p>
        </p:txBody>
      </p:sp>
    </p:spTree>
    <p:custDataLst>
      <p:tags r:id="rId1"/>
    </p:custDataLst>
    <p:extLst>
      <p:ext uri="{BB962C8B-B14F-4D97-AF65-F5344CB8AC3E}">
        <p14:creationId xmlns:p14="http://schemas.microsoft.com/office/powerpoint/2010/main" val="2437224042"/>
      </p:ext>
    </p:extLst>
  </p:cSld>
  <p:clrMapOvr>
    <a:masterClrMapping/>
  </p:clrMapOvr>
  <mc:AlternateContent xmlns:mc="http://schemas.openxmlformats.org/markup-compatibility/2006" xmlns:p14="http://schemas.microsoft.com/office/powerpoint/2010/main">
    <mc:Choice Requires="p14">
      <p:transition spd="med" p14:dur="700" advTm="18786">
        <p:fade/>
      </p:transition>
    </mc:Choice>
    <mc:Fallback xmlns="">
      <p:transition spd="med" advTm="187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692696"/>
            <a:ext cx="7436870" cy="5937253"/>
          </a:xfrm>
          <a:prstGeom prst="rect">
            <a:avLst/>
          </a:prstGeom>
          <a:effectLst>
            <a:glow rad="381000">
              <a:schemeClr val="bg1"/>
            </a:glow>
          </a:effectLst>
        </p:spPr>
      </p:pic>
      <p:sp>
        <p:nvSpPr>
          <p:cNvPr id="6" name="テキスト ボックス 5"/>
          <p:cNvSpPr txBox="1"/>
          <p:nvPr/>
        </p:nvSpPr>
        <p:spPr>
          <a:xfrm>
            <a:off x="7651187" y="0"/>
            <a:ext cx="677108" cy="6858000"/>
          </a:xfrm>
          <a:prstGeom prst="rect">
            <a:avLst/>
          </a:prstGeom>
          <a:solidFill>
            <a:srgbClr val="002060"/>
          </a:solid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Calibri"/>
                <a:ea typeface="游ゴシック" panose="020B0400000000000000" pitchFamily="50" charset="-128"/>
                <a:cs typeface="+mn-cs"/>
              </a:rPr>
              <a:t>第八代宗主　蓮如上人</a:t>
            </a:r>
          </a:p>
        </p:txBody>
      </p:sp>
    </p:spTree>
    <p:extLst>
      <p:ext uri="{BB962C8B-B14F-4D97-AF65-F5344CB8AC3E}">
        <p14:creationId xmlns:p14="http://schemas.microsoft.com/office/powerpoint/2010/main" val="2529270897"/>
      </p:ext>
    </p:extLst>
  </p:cSld>
  <p:clrMapOvr>
    <a:masterClrMapping/>
  </p:clrMapOvr>
  <mc:AlternateContent xmlns:mc="http://schemas.openxmlformats.org/markup-compatibility/2006" xmlns:p14="http://schemas.microsoft.com/office/powerpoint/2010/main">
    <mc:Choice Requires="p14">
      <p:transition spd="med" p14:dur="700" advTm="9131">
        <p:fade/>
      </p:transition>
    </mc:Choice>
    <mc:Fallback xmlns="">
      <p:transition spd="med" advTm="9131">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3081772" y="6002288"/>
            <a:ext cx="2943944" cy="8557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j-cs"/>
              </a:rPr>
              <a:t>法敬坊順誓</a:t>
            </a:r>
            <a:r>
              <a:rPr kumimoji="1" lang="en-US" altLang="ja-JP" sz="4000" b="0" i="0" u="none" strike="noStrike" kern="120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j-cs"/>
              </a:rPr>
              <a:t/>
            </a:r>
            <a:br>
              <a:rPr kumimoji="1" lang="en-US" altLang="ja-JP" sz="4000" b="0" i="0" u="none" strike="noStrike" kern="120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j-cs"/>
              </a:rPr>
            </a:br>
            <a:endParaRPr kumimoji="1" lang="ja-JP" altLang="en-US" sz="4000" b="0" i="0" u="none" strike="noStrike" kern="120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j-cs"/>
            </a:endParaRP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799" y="1124744"/>
            <a:ext cx="3073285" cy="4521031"/>
          </a:xfrm>
          <a:prstGeom prst="rect">
            <a:avLst/>
          </a:prstGeom>
        </p:spPr>
      </p:pic>
      <p:cxnSp>
        <p:nvCxnSpPr>
          <p:cNvPr id="3" name="直線コネクタ 2"/>
          <p:cNvCxnSpPr>
            <a:cxnSpLocks/>
          </p:cNvCxnSpPr>
          <p:nvPr/>
        </p:nvCxnSpPr>
        <p:spPr>
          <a:xfrm flipV="1">
            <a:off x="5845084" y="3068960"/>
            <a:ext cx="2532983" cy="360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直線コネクタ 6"/>
          <p:cNvCxnSpPr>
            <a:cxnSpLocks/>
          </p:cNvCxnSpPr>
          <p:nvPr/>
        </p:nvCxnSpPr>
        <p:spPr>
          <a:xfrm flipV="1">
            <a:off x="6025716" y="2272312"/>
            <a:ext cx="2116361" cy="2880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直線コネクタ 7"/>
          <p:cNvCxnSpPr>
            <a:cxnSpLocks/>
          </p:cNvCxnSpPr>
          <p:nvPr/>
        </p:nvCxnSpPr>
        <p:spPr>
          <a:xfrm flipV="1">
            <a:off x="6025716" y="3920385"/>
            <a:ext cx="2352351" cy="316299"/>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81436504"/>
      </p:ext>
    </p:extLst>
  </p:cSld>
  <p:clrMapOvr>
    <a:masterClrMapping/>
  </p:clrMapOvr>
  <mc:AlternateContent xmlns:mc="http://schemas.openxmlformats.org/markup-compatibility/2006" xmlns:p14="http://schemas.microsoft.com/office/powerpoint/2010/main">
    <mc:Choice Requires="p14">
      <p:transition spd="med" p14:dur="700" advTm="21059">
        <p:fade/>
      </p:transition>
    </mc:Choice>
    <mc:Fallback xmlns="">
      <p:transition spd="med" advTm="2105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3779" y="0"/>
            <a:ext cx="4196442" cy="6858000"/>
          </a:xfrm>
          <a:prstGeom prst="rect">
            <a:avLst/>
          </a:prstGeom>
        </p:spPr>
      </p:pic>
      <p:sp>
        <p:nvSpPr>
          <p:cNvPr id="4" name="正方形/長方形 3"/>
          <p:cNvSpPr/>
          <p:nvPr/>
        </p:nvSpPr>
        <p:spPr>
          <a:xfrm>
            <a:off x="4860032" y="44624"/>
            <a:ext cx="1008112" cy="2304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dirty="0">
              <a:solidFill>
                <a:srgbClr val="FF0000"/>
              </a:solidFill>
              <a:ea typeface="游ゴシック" panose="020B0400000000000000" pitchFamily="50" charset="-128"/>
            </a:endParaRPr>
          </a:p>
        </p:txBody>
      </p:sp>
      <p:sp>
        <p:nvSpPr>
          <p:cNvPr id="5" name="正方形/長方形 4"/>
          <p:cNvSpPr/>
          <p:nvPr/>
        </p:nvSpPr>
        <p:spPr>
          <a:xfrm>
            <a:off x="3851920" y="44624"/>
            <a:ext cx="1008112" cy="2304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dirty="0">
              <a:solidFill>
                <a:srgbClr val="FF0000"/>
              </a:solidFill>
              <a:ea typeface="游ゴシック" panose="020B0400000000000000" pitchFamily="50" charset="-128"/>
            </a:endParaRPr>
          </a:p>
        </p:txBody>
      </p:sp>
      <p:sp>
        <p:nvSpPr>
          <p:cNvPr id="6" name="正方形/長方形 5"/>
          <p:cNvSpPr/>
          <p:nvPr/>
        </p:nvSpPr>
        <p:spPr>
          <a:xfrm>
            <a:off x="2771800" y="44624"/>
            <a:ext cx="1079765" cy="2304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dirty="0">
              <a:solidFill>
                <a:srgbClr val="FF0000"/>
              </a:solidFill>
              <a:ea typeface="游ゴシック" panose="020B0400000000000000" pitchFamily="50" charset="-128"/>
            </a:endParaRPr>
          </a:p>
        </p:txBody>
      </p:sp>
      <p:sp>
        <p:nvSpPr>
          <p:cNvPr id="2" name="テキスト ボックス 1"/>
          <p:cNvSpPr txBox="1"/>
          <p:nvPr/>
        </p:nvSpPr>
        <p:spPr>
          <a:xfrm>
            <a:off x="1199249" y="3429000"/>
            <a:ext cx="492443" cy="2448272"/>
          </a:xfrm>
          <a:prstGeom prst="rect">
            <a:avLst/>
          </a:prstGeom>
          <a:noFill/>
        </p:spPr>
        <p:txBody>
          <a:bodyPr vert="eaVert" wrap="square" rtlCol="0">
            <a:spAutoFit/>
          </a:bodyPr>
          <a:lstStyle/>
          <a:p>
            <a:r>
              <a:rPr lang="ja-JP" altLang="en-US" sz="2000" b="1" dirty="0">
                <a:solidFill>
                  <a:prstClr val="black"/>
                </a:solidFill>
                <a:effectLst>
                  <a:glow rad="228600">
                    <a:prstClr val="white"/>
                  </a:glow>
                </a:effectLst>
                <a:ea typeface="游ゴシック" panose="020B0400000000000000" pitchFamily="50" charset="-128"/>
              </a:rPr>
              <a:t>（共通資料・</a:t>
            </a:r>
            <a:r>
              <a:rPr lang="ja-JP" altLang="en-US" sz="2000" b="1" dirty="0">
                <a:ea typeface="游ゴシック" panose="020B0400000000000000" pitchFamily="50" charset="-128"/>
              </a:rPr>
              <a:t>Ｐ２ </a:t>
            </a:r>
            <a:r>
              <a:rPr lang="ja-JP" altLang="en-US" sz="2000" b="1" dirty="0">
                <a:solidFill>
                  <a:prstClr val="black"/>
                </a:solidFill>
                <a:effectLst>
                  <a:glow rad="228600">
                    <a:prstClr val="white"/>
                  </a:glow>
                </a:effectLst>
                <a:ea typeface="游ゴシック" panose="020B0400000000000000" pitchFamily="50" charset="-128"/>
              </a:rPr>
              <a:t>）</a:t>
            </a:r>
          </a:p>
        </p:txBody>
      </p:sp>
    </p:spTree>
    <p:custDataLst>
      <p:tags r:id="rId1"/>
    </p:custDataLst>
    <p:extLst>
      <p:ext uri="{BB962C8B-B14F-4D97-AF65-F5344CB8AC3E}">
        <p14:creationId xmlns:p14="http://schemas.microsoft.com/office/powerpoint/2010/main" val="3641692349"/>
      </p:ext>
    </p:extLst>
  </p:cSld>
  <p:clrMapOvr>
    <a:masterClrMapping/>
  </p:clrMapOvr>
  <mc:AlternateContent xmlns:mc="http://schemas.openxmlformats.org/markup-compatibility/2006" xmlns:p14="http://schemas.microsoft.com/office/powerpoint/2010/main">
    <mc:Choice Requires="p14">
      <p:transition spd="med" p14:dur="700" advTm="46455">
        <p:fade/>
      </p:transition>
    </mc:Choice>
    <mc:Fallback xmlns="">
      <p:transition spd="med" advTm="4645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xmlns="" id="{865AD7BB-0E88-38B7-BA1D-F62F4FC423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799" y="1124744"/>
            <a:ext cx="3073285" cy="4521031"/>
          </a:xfrm>
          <a:prstGeom prst="rect">
            <a:avLst/>
          </a:prstGeom>
        </p:spPr>
      </p:pic>
      <p:sp>
        <p:nvSpPr>
          <p:cNvPr id="4" name="タイトル 1"/>
          <p:cNvSpPr txBox="1">
            <a:spLocks/>
          </p:cNvSpPr>
          <p:nvPr/>
        </p:nvSpPr>
        <p:spPr>
          <a:xfrm>
            <a:off x="3081772" y="6002288"/>
            <a:ext cx="2943944" cy="8557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j-cs"/>
              </a:rPr>
              <a:t>法敬坊順誓</a:t>
            </a:r>
            <a:r>
              <a:rPr kumimoji="1" lang="en-US" altLang="ja-JP" sz="4000" b="0" i="0" u="none" strike="noStrike" kern="120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j-cs"/>
              </a:rPr>
              <a:t/>
            </a:r>
            <a:br>
              <a:rPr kumimoji="1" lang="en-US" altLang="ja-JP" sz="4000" b="0" i="0" u="none" strike="noStrike" kern="120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j-cs"/>
              </a:rPr>
            </a:br>
            <a:endParaRPr kumimoji="1" lang="ja-JP" altLang="en-US" sz="4000" b="0" i="0" u="none" strike="noStrike" kern="120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j-cs"/>
            </a:endParaRPr>
          </a:p>
        </p:txBody>
      </p:sp>
      <p:sp>
        <p:nvSpPr>
          <p:cNvPr id="2" name="タイトル 1"/>
          <p:cNvSpPr>
            <a:spLocks noGrp="1"/>
          </p:cNvSpPr>
          <p:nvPr>
            <p:ph type="title"/>
          </p:nvPr>
        </p:nvSpPr>
        <p:spPr>
          <a:xfrm>
            <a:off x="265605" y="3001513"/>
            <a:ext cx="8892480" cy="2592288"/>
          </a:xfrm>
          <a:noFill/>
          <a:ln>
            <a:noFill/>
          </a:ln>
          <a:effectLst>
            <a:glow rad="127000">
              <a:schemeClr val="accent1"/>
            </a:glow>
          </a:effectLst>
        </p:spPr>
        <p:txBody>
          <a:bodyPr>
            <a:normAutofit fontScale="90000"/>
          </a:bodyPr>
          <a:lstStyle/>
          <a:p>
            <a:pPr algn="l"/>
            <a:r>
              <a:rPr lang="ja-JP" altLang="en-US" sz="5400" dirty="0">
                <a:ln w="12700">
                  <a:noFill/>
                </a:ln>
                <a:effectLst>
                  <a:glow rad="228600">
                    <a:schemeClr val="bg1"/>
                  </a:glow>
                </a:effectLst>
                <a:latin typeface="ＤＦ平成ゴシック体W5" panose="020B0509000000000000" pitchFamily="49" charset="-128"/>
                <a:ea typeface="ＤＦ平成ゴシック体W5" panose="020B0509000000000000" pitchFamily="49" charset="-128"/>
              </a:rPr>
              <a:t>お寺が火事に遭い、</a:t>
            </a:r>
            <a:r>
              <a:rPr lang="en-US" altLang="ja-JP" sz="5400" dirty="0">
                <a:ln w="12700">
                  <a:noFill/>
                </a:ln>
                <a:effectLst>
                  <a:glow rad="228600">
                    <a:schemeClr val="bg1"/>
                  </a:glow>
                </a:effectLst>
                <a:latin typeface="ＤＦ平成ゴシック体W5" panose="020B0509000000000000" pitchFamily="49" charset="-128"/>
                <a:ea typeface="ＤＦ平成ゴシック体W5" panose="020B0509000000000000" pitchFamily="49" charset="-128"/>
              </a:rPr>
              <a:t/>
            </a:r>
            <a:br>
              <a:rPr lang="en-US" altLang="ja-JP" sz="5400" dirty="0">
                <a:ln w="12700">
                  <a:noFill/>
                </a:ln>
                <a:effectLst>
                  <a:glow rad="228600">
                    <a:schemeClr val="bg1"/>
                  </a:glow>
                </a:effectLst>
                <a:latin typeface="ＤＦ平成ゴシック体W5" panose="020B0509000000000000" pitchFamily="49" charset="-128"/>
                <a:ea typeface="ＤＦ平成ゴシック体W5" panose="020B0509000000000000" pitchFamily="49" charset="-128"/>
              </a:rPr>
            </a:br>
            <a:r>
              <a:rPr lang="ja-JP" altLang="en-US" sz="5400" dirty="0">
                <a:ln w="12700">
                  <a:noFill/>
                </a:ln>
                <a:effectLst>
                  <a:glow rad="228600">
                    <a:schemeClr val="bg1"/>
                  </a:glow>
                </a:effectLst>
                <a:latin typeface="ＤＦ平成ゴシック体W5" panose="020B0509000000000000" pitchFamily="49" charset="-128"/>
                <a:ea typeface="ＤＦ平成ゴシック体W5" panose="020B0509000000000000" pitchFamily="49" charset="-128"/>
              </a:rPr>
              <a:t>蓮如上人がお書きになった</a:t>
            </a:r>
            <a:r>
              <a:rPr lang="en-US" altLang="ja-JP" sz="5400" dirty="0">
                <a:ln w="12700">
                  <a:noFill/>
                </a:ln>
                <a:effectLst>
                  <a:glow rad="228600">
                    <a:schemeClr val="bg1"/>
                  </a:glow>
                </a:effectLst>
                <a:latin typeface="ＤＦ平成ゴシック体W5" panose="020B0509000000000000" pitchFamily="49" charset="-128"/>
                <a:ea typeface="ＤＦ平成ゴシック体W5" panose="020B0509000000000000" pitchFamily="49" charset="-128"/>
              </a:rPr>
              <a:t/>
            </a:r>
            <a:br>
              <a:rPr lang="en-US" altLang="ja-JP" sz="5400" dirty="0">
                <a:ln w="12700">
                  <a:noFill/>
                </a:ln>
                <a:effectLst>
                  <a:glow rad="228600">
                    <a:schemeClr val="bg1"/>
                  </a:glow>
                </a:effectLst>
                <a:latin typeface="ＤＦ平成ゴシック体W5" panose="020B0509000000000000" pitchFamily="49" charset="-128"/>
                <a:ea typeface="ＤＦ平成ゴシック体W5" panose="020B0509000000000000" pitchFamily="49" charset="-128"/>
              </a:rPr>
            </a:br>
            <a:r>
              <a:rPr lang="ja-JP" altLang="en-US" sz="5400" dirty="0">
                <a:ln w="12700">
                  <a:noFill/>
                </a:ln>
                <a:effectLst>
                  <a:glow rad="228600">
                    <a:schemeClr val="bg1"/>
                  </a:glow>
                </a:effectLst>
                <a:latin typeface="ＤＦ平成ゴシック体W5" panose="020B0509000000000000" pitchFamily="49" charset="-128"/>
                <a:ea typeface="ＤＦ平成ゴシック体W5" panose="020B0509000000000000" pitchFamily="49" charset="-128"/>
              </a:rPr>
              <a:t>名号本尊が焼けてしまった</a:t>
            </a:r>
            <a:r>
              <a:rPr lang="en-US" altLang="ja-JP" sz="5400" dirty="0">
                <a:ln w="12700">
                  <a:noFill/>
                </a:ln>
                <a:effectLst>
                  <a:glow rad="228600">
                    <a:schemeClr val="bg1"/>
                  </a:glow>
                </a:effectLst>
                <a:latin typeface="ＤＦ平成ゴシック体W5" panose="020B0509000000000000" pitchFamily="49" charset="-128"/>
                <a:ea typeface="ＤＦ平成ゴシック体W5" panose="020B0509000000000000" pitchFamily="49" charset="-128"/>
              </a:rPr>
              <a:t>…</a:t>
            </a:r>
            <a:endParaRPr kumimoji="1" lang="ja-JP" altLang="en-US" sz="5400" dirty="0">
              <a:ln w="12700">
                <a:noFill/>
              </a:ln>
              <a:effectLst>
                <a:glow rad="228600">
                  <a:schemeClr val="bg1"/>
                </a:glow>
              </a:effectLst>
              <a:latin typeface="ＤＦ平成ゴシック体W5" panose="020B0509000000000000" pitchFamily="49" charset="-128"/>
              <a:ea typeface="ＤＦ平成ゴシック体W5" panose="020B0509000000000000" pitchFamily="49" charset="-128"/>
            </a:endParaRPr>
          </a:p>
        </p:txBody>
      </p:sp>
      <p:cxnSp>
        <p:nvCxnSpPr>
          <p:cNvPr id="10" name="直線コネクタ 9">
            <a:extLst>
              <a:ext uri="{FF2B5EF4-FFF2-40B4-BE49-F238E27FC236}">
                <a16:creationId xmlns:a16="http://schemas.microsoft.com/office/drawing/2014/main" xmlns="" id="{4A755DB1-F85B-4F06-72A3-6D9ABD73A6C7}"/>
              </a:ext>
            </a:extLst>
          </p:cNvPr>
          <p:cNvCxnSpPr>
            <a:cxnSpLocks/>
          </p:cNvCxnSpPr>
          <p:nvPr/>
        </p:nvCxnSpPr>
        <p:spPr>
          <a:xfrm flipV="1">
            <a:off x="6025716" y="2272312"/>
            <a:ext cx="2116361" cy="2880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xmlns="" id="{433445DF-2373-1006-F6ED-FB44F30F49A4}"/>
              </a:ext>
            </a:extLst>
          </p:cNvPr>
          <p:cNvCxnSpPr>
            <a:cxnSpLocks/>
          </p:cNvCxnSpPr>
          <p:nvPr/>
        </p:nvCxnSpPr>
        <p:spPr>
          <a:xfrm flipV="1">
            <a:off x="5845084" y="3068960"/>
            <a:ext cx="2532983" cy="360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xmlns="" id="{EEAAB706-EA63-E8FA-8790-CAD67B097DF6}"/>
              </a:ext>
            </a:extLst>
          </p:cNvPr>
          <p:cNvCxnSpPr>
            <a:cxnSpLocks/>
          </p:cNvCxnSpPr>
          <p:nvPr/>
        </p:nvCxnSpPr>
        <p:spPr>
          <a:xfrm flipV="1">
            <a:off x="6025716" y="3920385"/>
            <a:ext cx="2352351" cy="31629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923058"/>
      </p:ext>
    </p:extLst>
  </p:cSld>
  <p:clrMapOvr>
    <a:masterClrMapping/>
  </p:clrMapOvr>
  <mc:AlternateContent xmlns:mc="http://schemas.openxmlformats.org/markup-compatibility/2006" xmlns:p14="http://schemas.microsoft.com/office/powerpoint/2010/main">
    <mc:Choice Requires="p14">
      <p:transition spd="med" p14:dur="700" advTm="14695">
        <p:fade/>
      </p:transition>
    </mc:Choice>
    <mc:Fallback xmlns="">
      <p:transition spd="med" advTm="146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0"/>
            <a:ext cx="2969843" cy="6858000"/>
          </a:xfrm>
          <a:prstGeom prst="rect">
            <a:avLst/>
          </a:prstGeom>
        </p:spPr>
      </p:pic>
      <p:sp>
        <p:nvSpPr>
          <p:cNvPr id="7" name="テキスト ボックス 6"/>
          <p:cNvSpPr txBox="1"/>
          <p:nvPr/>
        </p:nvSpPr>
        <p:spPr>
          <a:xfrm>
            <a:off x="6660232" y="548680"/>
            <a:ext cx="2105192" cy="6552728"/>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蓮如上人がお書きに</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なられた名号本尊</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 name="テキスト ボックス 8"/>
          <p:cNvSpPr txBox="1"/>
          <p:nvPr/>
        </p:nvSpPr>
        <p:spPr>
          <a:xfrm>
            <a:off x="899592" y="328431"/>
            <a:ext cx="1785104" cy="6552728"/>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8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南無阿弥陀仏</a:t>
            </a:r>
            <a:endParaRPr kumimoji="1" lang="en-US" altLang="ja-JP" sz="8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3760015272"/>
      </p:ext>
    </p:extLst>
  </p:cSld>
  <p:clrMapOvr>
    <a:masterClrMapping/>
  </p:clrMapOvr>
  <mc:AlternateContent xmlns:mc="http://schemas.openxmlformats.org/markup-compatibility/2006" xmlns:p14="http://schemas.microsoft.com/office/powerpoint/2010/main">
    <mc:Choice Requires="p14">
      <p:transition spd="med" p14:dur="700" advTm="38795">
        <p:fade/>
      </p:transition>
    </mc:Choice>
    <mc:Fallback xmlns="">
      <p:transition spd="med" advTm="387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グループ化 2"/>
          <p:cNvGrpSpPr/>
          <p:nvPr/>
        </p:nvGrpSpPr>
        <p:grpSpPr>
          <a:xfrm>
            <a:off x="107504" y="404664"/>
            <a:ext cx="9395349" cy="6081485"/>
            <a:chOff x="-108520" y="404664"/>
            <a:chExt cx="9395349" cy="6081485"/>
          </a:xfrm>
        </p:grpSpPr>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404664"/>
              <a:ext cx="9395349" cy="6081485"/>
            </a:xfrm>
            <a:prstGeom prst="rect">
              <a:avLst/>
            </a:prstGeom>
          </p:spPr>
        </p:pic>
        <p:sp>
          <p:nvSpPr>
            <p:cNvPr id="4" name="テキスト ボックス 3"/>
            <p:cNvSpPr txBox="1"/>
            <p:nvPr/>
          </p:nvSpPr>
          <p:spPr>
            <a:xfrm>
              <a:off x="107504" y="4797152"/>
              <a:ext cx="504056" cy="144016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nvGrpSpPr>
          <p:cNvPr id="13" name="グループ化 12"/>
          <p:cNvGrpSpPr/>
          <p:nvPr/>
        </p:nvGrpSpPr>
        <p:grpSpPr>
          <a:xfrm>
            <a:off x="916058" y="3445406"/>
            <a:ext cx="6320238" cy="2275076"/>
            <a:chOff x="916058" y="3445406"/>
            <a:chExt cx="6320238" cy="2275076"/>
          </a:xfrm>
        </p:grpSpPr>
        <p:sp>
          <p:nvSpPr>
            <p:cNvPr id="6" name="テキスト ボックス 5"/>
            <p:cNvSpPr txBox="1"/>
            <p:nvPr/>
          </p:nvSpPr>
          <p:spPr>
            <a:xfrm>
              <a:off x="916058" y="4191471"/>
              <a:ext cx="936104" cy="923330"/>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white"/>
                  </a:solidFill>
                  <a:effectLst>
                    <a:glow rad="228600">
                      <a:prstClr val="black">
                        <a:alpha val="70000"/>
                      </a:prstClr>
                    </a:glow>
                  </a:effectLst>
                  <a:uLnTx/>
                  <a:uFillTx/>
                  <a:latin typeface="Calibri"/>
                  <a:ea typeface="游ゴシック" panose="020B0400000000000000" pitchFamily="50" charset="-128"/>
                  <a:cs typeface="+mn-cs"/>
                </a:rPr>
                <a:t>南</a:t>
              </a:r>
            </a:p>
          </p:txBody>
        </p:sp>
        <p:sp>
          <p:nvSpPr>
            <p:cNvPr id="7" name="テキスト ボックス 6"/>
            <p:cNvSpPr txBox="1"/>
            <p:nvPr/>
          </p:nvSpPr>
          <p:spPr>
            <a:xfrm>
              <a:off x="2159321" y="4797152"/>
              <a:ext cx="936104" cy="923330"/>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white"/>
                  </a:solidFill>
                  <a:effectLst>
                    <a:glow rad="228600">
                      <a:prstClr val="black">
                        <a:alpha val="70000"/>
                      </a:prstClr>
                    </a:glow>
                  </a:effectLst>
                  <a:uLnTx/>
                  <a:uFillTx/>
                  <a:latin typeface="Calibri"/>
                  <a:ea typeface="游ゴシック" panose="020B0400000000000000" pitchFamily="50" charset="-128"/>
                  <a:cs typeface="+mn-cs"/>
                </a:rPr>
                <a:t>無</a:t>
              </a:r>
            </a:p>
          </p:txBody>
        </p:sp>
        <p:sp>
          <p:nvSpPr>
            <p:cNvPr id="8" name="テキスト ボックス 7"/>
            <p:cNvSpPr txBox="1"/>
            <p:nvPr/>
          </p:nvSpPr>
          <p:spPr>
            <a:xfrm>
              <a:off x="2771799" y="3818220"/>
              <a:ext cx="936104" cy="923330"/>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white"/>
                  </a:solidFill>
                  <a:effectLst>
                    <a:glow rad="228600">
                      <a:prstClr val="black">
                        <a:alpha val="70000"/>
                      </a:prstClr>
                    </a:glow>
                  </a:effectLst>
                  <a:uLnTx/>
                  <a:uFillTx/>
                  <a:latin typeface="Calibri"/>
                  <a:ea typeface="游ゴシック" panose="020B0400000000000000" pitchFamily="50" charset="-128"/>
                  <a:cs typeface="+mn-cs"/>
                </a:rPr>
                <a:t>阿</a:t>
              </a:r>
            </a:p>
          </p:txBody>
        </p:sp>
        <p:sp>
          <p:nvSpPr>
            <p:cNvPr id="9" name="テキスト ボックス 8"/>
            <p:cNvSpPr txBox="1"/>
            <p:nvPr/>
          </p:nvSpPr>
          <p:spPr>
            <a:xfrm>
              <a:off x="3795093" y="4212591"/>
              <a:ext cx="936104" cy="923330"/>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white"/>
                  </a:solidFill>
                  <a:effectLst>
                    <a:glow rad="228600">
                      <a:prstClr val="black">
                        <a:alpha val="70000"/>
                      </a:prstClr>
                    </a:glow>
                  </a:effectLst>
                  <a:uLnTx/>
                  <a:uFillTx/>
                  <a:latin typeface="Calibri"/>
                  <a:ea typeface="游ゴシック" panose="020B0400000000000000" pitchFamily="50" charset="-128"/>
                  <a:cs typeface="+mn-cs"/>
                </a:rPr>
                <a:t>弥</a:t>
              </a:r>
            </a:p>
          </p:txBody>
        </p:sp>
        <p:sp>
          <p:nvSpPr>
            <p:cNvPr id="10" name="テキスト ボックス 9"/>
            <p:cNvSpPr txBox="1"/>
            <p:nvPr/>
          </p:nvSpPr>
          <p:spPr>
            <a:xfrm>
              <a:off x="5022198" y="4544547"/>
              <a:ext cx="936104" cy="923330"/>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white"/>
                  </a:solidFill>
                  <a:effectLst>
                    <a:glow rad="228600">
                      <a:prstClr val="black">
                        <a:alpha val="70000"/>
                      </a:prstClr>
                    </a:glow>
                  </a:effectLst>
                  <a:uLnTx/>
                  <a:uFillTx/>
                  <a:latin typeface="Calibri"/>
                  <a:ea typeface="游ゴシック" panose="020B0400000000000000" pitchFamily="50" charset="-128"/>
                  <a:cs typeface="+mn-cs"/>
                </a:rPr>
                <a:t>陀</a:t>
              </a:r>
            </a:p>
          </p:txBody>
        </p:sp>
        <p:sp>
          <p:nvSpPr>
            <p:cNvPr id="11" name="テキスト ボックス 10"/>
            <p:cNvSpPr txBox="1"/>
            <p:nvPr/>
          </p:nvSpPr>
          <p:spPr>
            <a:xfrm>
              <a:off x="6300192" y="3445406"/>
              <a:ext cx="936104" cy="923330"/>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white"/>
                  </a:solidFill>
                  <a:effectLst>
                    <a:glow rad="228600">
                      <a:prstClr val="black">
                        <a:alpha val="70000"/>
                      </a:prstClr>
                    </a:glow>
                  </a:effectLst>
                  <a:uLnTx/>
                  <a:uFillTx/>
                  <a:latin typeface="Calibri"/>
                  <a:ea typeface="游ゴシック" panose="020B0400000000000000" pitchFamily="50" charset="-128"/>
                  <a:cs typeface="+mn-cs"/>
                </a:rPr>
                <a:t>仏</a:t>
              </a:r>
            </a:p>
          </p:txBody>
        </p:sp>
      </p:grpSp>
      <p:sp>
        <p:nvSpPr>
          <p:cNvPr id="5" name="タイトル 1"/>
          <p:cNvSpPr txBox="1">
            <a:spLocks/>
          </p:cNvSpPr>
          <p:nvPr/>
        </p:nvSpPr>
        <p:spPr>
          <a:xfrm>
            <a:off x="340346" y="476672"/>
            <a:ext cx="4392488" cy="25202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j-cs"/>
              </a:rPr>
              <a:t>焼けた本尊から</a:t>
            </a:r>
            <a:endParaRPr kumimoji="1" lang="en-US" altLang="ja-JP" sz="4000" b="0" i="0" u="none" strike="noStrike" kern="120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j-cs"/>
              </a:rPr>
              <a:t>六体の仏さまが</a:t>
            </a:r>
            <a:endParaRPr kumimoji="1" lang="en-US" altLang="ja-JP" sz="4000" b="0" i="0" u="none" strike="noStrike" kern="120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j-cs"/>
              </a:rPr>
              <a:t>おでましになった</a:t>
            </a:r>
            <a:endParaRPr kumimoji="1" lang="en-US" altLang="ja-JP" sz="4000" b="0" i="0" u="none" strike="noStrike" kern="120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j-cs"/>
            </a:endParaRPr>
          </a:p>
        </p:txBody>
      </p:sp>
      <p:sp>
        <p:nvSpPr>
          <p:cNvPr id="12" name="円/楕円 11"/>
          <p:cNvSpPr/>
          <p:nvPr/>
        </p:nvSpPr>
        <p:spPr>
          <a:xfrm>
            <a:off x="7452320" y="1268760"/>
            <a:ext cx="1008112" cy="43204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7200" b="0"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3720676768"/>
      </p:ext>
    </p:extLst>
  </p:cSld>
  <p:clrMapOvr>
    <a:masterClrMapping/>
  </p:clrMapOvr>
  <mc:AlternateContent xmlns:mc="http://schemas.openxmlformats.org/markup-compatibility/2006" xmlns:p14="http://schemas.microsoft.com/office/powerpoint/2010/main">
    <mc:Choice Requires="p14">
      <p:transition spd="med" p14:dur="700" advTm="26424">
        <p:fade/>
      </p:transition>
    </mc:Choice>
    <mc:Fallback xmlns="">
      <p:transition spd="med" advTm="2642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角丸四角形吹き出し 6"/>
          <p:cNvSpPr/>
          <p:nvPr/>
        </p:nvSpPr>
        <p:spPr>
          <a:xfrm>
            <a:off x="239556" y="892006"/>
            <a:ext cx="2460236" cy="3977154"/>
          </a:xfrm>
          <a:prstGeom prst="wedgeRoundRectCallout">
            <a:avLst>
              <a:gd name="adj1" fmla="val 77862"/>
              <a:gd name="adj2" fmla="val -93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蓮如さま！</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不思議なことがありました！</a:t>
            </a:r>
          </a:p>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xmlns="" id="{DE22AE78-18BA-4136-81E8-B8FEC552C2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2899" y="2092185"/>
            <a:ext cx="3073285" cy="4521031"/>
          </a:xfrm>
          <a:prstGeom prst="rect">
            <a:avLst/>
          </a:prstGeom>
        </p:spPr>
      </p:pic>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9541" y="-363245"/>
            <a:ext cx="4595577" cy="4470777"/>
          </a:xfrm>
          <a:prstGeom prst="rect">
            <a:avLst/>
          </a:prstGeom>
          <a:effectLst>
            <a:glow rad="127000">
              <a:schemeClr val="bg1"/>
            </a:glow>
          </a:effectLst>
          <a:scene3d>
            <a:camera prst="orthographicFront">
              <a:rot lat="0" lon="0" rev="0"/>
            </a:camera>
            <a:lightRig rig="threePt" dir="t"/>
          </a:scene3d>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2493" y="574496"/>
            <a:ext cx="2923472" cy="1892325"/>
          </a:xfrm>
          <a:prstGeom prst="rect">
            <a:avLst/>
          </a:prstGeom>
        </p:spPr>
      </p:pic>
      <p:sp>
        <p:nvSpPr>
          <p:cNvPr id="4" name="テキスト ボックス 3"/>
          <p:cNvSpPr txBox="1"/>
          <p:nvPr/>
        </p:nvSpPr>
        <p:spPr>
          <a:xfrm>
            <a:off x="5220072" y="1900608"/>
            <a:ext cx="288032" cy="64807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2" name="直線コネクタ 11">
            <a:extLst>
              <a:ext uri="{FF2B5EF4-FFF2-40B4-BE49-F238E27FC236}">
                <a16:creationId xmlns:a16="http://schemas.microsoft.com/office/drawing/2014/main" xmlns="" id="{7FA3A43D-D7CE-6E5F-12EE-B9676D118AE5}"/>
              </a:ext>
            </a:extLst>
          </p:cNvPr>
          <p:cNvCxnSpPr>
            <a:cxnSpLocks/>
          </p:cNvCxnSpPr>
          <p:nvPr/>
        </p:nvCxnSpPr>
        <p:spPr>
          <a:xfrm flipV="1">
            <a:off x="6128336" y="3501985"/>
            <a:ext cx="2116361" cy="2880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xmlns="" id="{63EF9631-B60E-AE75-F395-4D451C3BD25C}"/>
              </a:ext>
            </a:extLst>
          </p:cNvPr>
          <p:cNvCxnSpPr>
            <a:cxnSpLocks/>
          </p:cNvCxnSpPr>
          <p:nvPr/>
        </p:nvCxnSpPr>
        <p:spPr>
          <a:xfrm flipV="1">
            <a:off x="5880813" y="4298846"/>
            <a:ext cx="2532983" cy="360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xmlns="" id="{10D374FF-BFBC-8225-3844-CF958DBA3963}"/>
              </a:ext>
            </a:extLst>
          </p:cNvPr>
          <p:cNvCxnSpPr>
            <a:cxnSpLocks/>
          </p:cNvCxnSpPr>
          <p:nvPr/>
        </p:nvCxnSpPr>
        <p:spPr>
          <a:xfrm flipV="1">
            <a:off x="6145104" y="5041513"/>
            <a:ext cx="2352351" cy="316299"/>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05309143"/>
      </p:ext>
    </p:extLst>
  </p:cSld>
  <p:clrMapOvr>
    <a:masterClrMapping/>
  </p:clrMapOvr>
  <mc:AlternateContent xmlns:mc="http://schemas.openxmlformats.org/markup-compatibility/2006" xmlns:p14="http://schemas.microsoft.com/office/powerpoint/2010/main">
    <mc:Choice Requires="p14">
      <p:transition spd="med" p14:dur="700" advTm="27099">
        <p:fade/>
      </p:transition>
    </mc:Choice>
    <mc:Fallback xmlns="">
      <p:transition spd="med" advTm="2709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772816"/>
            <a:ext cx="8229600" cy="2583160"/>
          </a:xfrm>
        </p:spPr>
        <p:txBody>
          <a:bodyPr>
            <a:normAutofit/>
          </a:bodyPr>
          <a:lstStyle/>
          <a:p>
            <a:r>
              <a:rPr lang="en-US" altLang="ja-JP" sz="5400" dirty="0">
                <a:ea typeface="游ゴシック" panose="020B0400000000000000" pitchFamily="50" charset="-128"/>
              </a:rPr>
              <a:t/>
            </a:r>
            <a:br>
              <a:rPr lang="en-US" altLang="ja-JP" sz="5400" dirty="0">
                <a:ea typeface="游ゴシック" panose="020B0400000000000000" pitchFamily="50" charset="-128"/>
              </a:rPr>
            </a:br>
            <a:r>
              <a:rPr lang="ja-JP" altLang="en-US" sz="5400" b="1" dirty="0">
                <a:latin typeface="游ゴシック" panose="020B0400000000000000" pitchFamily="50" charset="-128"/>
                <a:ea typeface="游ゴシック" panose="020B0400000000000000" pitchFamily="50" charset="-128"/>
              </a:rPr>
              <a:t>すると、蓮如上人は</a:t>
            </a:r>
            <a:r>
              <a:rPr lang="en-US" altLang="ja-JP" sz="5400" b="1" dirty="0">
                <a:latin typeface="游ゴシック" panose="020B0400000000000000" pitchFamily="50" charset="-128"/>
                <a:ea typeface="游ゴシック" panose="020B0400000000000000" pitchFamily="50" charset="-128"/>
              </a:rPr>
              <a:t>…</a:t>
            </a:r>
            <a:endParaRPr kumimoji="1"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196854526"/>
      </p:ext>
    </p:extLst>
  </p:cSld>
  <p:clrMapOvr>
    <a:masterClrMapping/>
  </p:clrMapOvr>
  <mc:AlternateContent xmlns:mc="http://schemas.openxmlformats.org/markup-compatibility/2006" xmlns:p14="http://schemas.microsoft.com/office/powerpoint/2010/main">
    <mc:Choice Requires="p14">
      <p:transition spd="med" p14:dur="700" advTm="4417">
        <p:fade/>
      </p:transition>
    </mc:Choice>
    <mc:Fallback xmlns="">
      <p:transition spd="med" advTm="44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4784" y="1052736"/>
            <a:ext cx="9762719" cy="7794104"/>
          </a:xfrm>
          <a:prstGeom prst="rect">
            <a:avLst/>
          </a:prstGeom>
        </p:spPr>
      </p:pic>
      <p:sp>
        <p:nvSpPr>
          <p:cNvPr id="4" name="タイトル 1"/>
          <p:cNvSpPr txBox="1">
            <a:spLocks/>
          </p:cNvSpPr>
          <p:nvPr/>
        </p:nvSpPr>
        <p:spPr>
          <a:xfrm>
            <a:off x="3995936" y="332656"/>
            <a:ext cx="4824536" cy="6741368"/>
          </a:xfrm>
          <a:prstGeom prst="rect">
            <a:avLst/>
          </a:prstGeom>
          <a:noFill/>
          <a:effectLst>
            <a:glow rad="127000">
              <a:schemeClr val="accent1"/>
            </a:glow>
          </a:effectLst>
        </p:spPr>
        <p:txBody>
          <a:bodyPr vert="eaVe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cap="none" spc="0" normalizeH="0" baseline="0" noProof="0" dirty="0">
                <a:ln>
                  <a:noFill/>
                </a:ln>
                <a:solidFill>
                  <a:prstClr val="white"/>
                </a:solidFill>
                <a:effectLst>
                  <a:glow rad="228600">
                    <a:prstClr val="black"/>
                  </a:glow>
                </a:effectLst>
                <a:uLnTx/>
                <a:uFillTx/>
                <a:latin typeface="Calibri"/>
                <a:ea typeface="游ゴシック" panose="020B0400000000000000" pitchFamily="50" charset="-128"/>
                <a:cs typeface="+mj-cs"/>
              </a:rPr>
              <a:t>仏が仏になられたからといって不思議なことではない。</a:t>
            </a:r>
            <a:endParaRPr kumimoji="1" lang="en-US" altLang="ja-JP" sz="4400" b="1" i="0" u="none" strike="noStrike" kern="1200" cap="none" spc="0" normalizeH="0" baseline="0" noProof="0" dirty="0">
              <a:ln>
                <a:noFill/>
              </a:ln>
              <a:solidFill>
                <a:prstClr val="white"/>
              </a:solidFill>
              <a:effectLst>
                <a:glow rad="228600">
                  <a:prstClr val="black"/>
                </a:glow>
              </a:effectLst>
              <a:uLnTx/>
              <a:uFillTx/>
              <a:latin typeface="Calibri"/>
              <a:ea typeface="游ゴシック" panose="020B04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cap="none" spc="0" normalizeH="0" baseline="0" noProof="0" dirty="0">
                <a:ln>
                  <a:noFill/>
                </a:ln>
                <a:solidFill>
                  <a:prstClr val="white"/>
                </a:solidFill>
                <a:effectLst>
                  <a:glow rad="228600">
                    <a:prstClr val="black"/>
                  </a:glow>
                </a:effectLst>
                <a:uLnTx/>
                <a:uFillTx/>
                <a:latin typeface="Calibri"/>
                <a:ea typeface="游ゴシック" panose="020B0400000000000000" pitchFamily="50" charset="-128"/>
                <a:cs typeface="+mj-cs"/>
              </a:rPr>
              <a:t>罪深い私たちが、弥陀におまかせする信心ただ一つで仏になるということこそ、本当に不思議なことではないか。</a:t>
            </a:r>
          </a:p>
        </p:txBody>
      </p:sp>
    </p:spTree>
    <p:custDataLst>
      <p:tags r:id="rId1"/>
    </p:custDataLst>
    <p:extLst>
      <p:ext uri="{BB962C8B-B14F-4D97-AF65-F5344CB8AC3E}">
        <p14:creationId xmlns:p14="http://schemas.microsoft.com/office/powerpoint/2010/main" val="3758771632"/>
      </p:ext>
    </p:extLst>
  </p:cSld>
  <p:clrMapOvr>
    <a:masterClrMapping/>
  </p:clrMapOvr>
  <mc:AlternateContent xmlns:mc="http://schemas.openxmlformats.org/markup-compatibility/2006" xmlns:p14="http://schemas.microsoft.com/office/powerpoint/2010/main">
    <mc:Choice Requires="p14">
      <p:transition spd="med" p14:dur="700" advTm="20249">
        <p:fade/>
      </p:transition>
    </mc:Choice>
    <mc:Fallback xmlns="">
      <p:transition spd="med" advTm="202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784" y="1052736"/>
            <a:ext cx="9762719" cy="7794104"/>
          </a:xfrm>
          <a:prstGeom prst="rect">
            <a:avLst/>
          </a:prstGeom>
        </p:spPr>
      </p:pic>
      <p:sp>
        <p:nvSpPr>
          <p:cNvPr id="4" name="タイトル 1"/>
          <p:cNvSpPr txBox="1">
            <a:spLocks/>
          </p:cNvSpPr>
          <p:nvPr/>
        </p:nvSpPr>
        <p:spPr>
          <a:xfrm>
            <a:off x="3995936" y="332656"/>
            <a:ext cx="4824536" cy="6741368"/>
          </a:xfrm>
          <a:prstGeom prst="rect">
            <a:avLst/>
          </a:prstGeom>
          <a:noFill/>
          <a:effectLst>
            <a:glow rad="127000">
              <a:schemeClr val="accent1"/>
            </a:glow>
          </a:effectLst>
        </p:spPr>
        <p:txBody>
          <a:bodyPr vert="eaVe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cap="none" spc="0" normalizeH="0" baseline="0" noProof="0" dirty="0">
                <a:ln>
                  <a:noFill/>
                </a:ln>
                <a:solidFill>
                  <a:prstClr val="white"/>
                </a:solidFill>
                <a:effectLst>
                  <a:glow rad="228600">
                    <a:prstClr val="black"/>
                  </a:glow>
                </a:effectLst>
                <a:uLnTx/>
                <a:uFillTx/>
                <a:latin typeface="Calibri"/>
                <a:ea typeface="游ゴシック" panose="020B0400000000000000" pitchFamily="50" charset="-128"/>
                <a:cs typeface="+mj-cs"/>
              </a:rPr>
              <a:t>仏が仏になられたからといって不思議なことではない。</a:t>
            </a:r>
            <a:endParaRPr kumimoji="1" lang="en-US" altLang="ja-JP" sz="4400" b="1" i="0" u="none" strike="noStrike" kern="1200" cap="none" spc="0" normalizeH="0" baseline="0" noProof="0" dirty="0">
              <a:ln>
                <a:noFill/>
              </a:ln>
              <a:solidFill>
                <a:prstClr val="white"/>
              </a:solidFill>
              <a:effectLst>
                <a:glow rad="228600">
                  <a:prstClr val="black"/>
                </a:glow>
              </a:effectLst>
              <a:uLnTx/>
              <a:uFillTx/>
              <a:latin typeface="Calibri"/>
              <a:ea typeface="游ゴシック" panose="020B04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cap="none" spc="0" normalizeH="0" baseline="0" noProof="0" dirty="0">
                <a:ln>
                  <a:noFill/>
                </a:ln>
                <a:solidFill>
                  <a:schemeClr val="bg1"/>
                </a:solidFill>
                <a:effectLst>
                  <a:glow rad="215900">
                    <a:schemeClr val="accent2">
                      <a:satMod val="175000"/>
                    </a:schemeClr>
                  </a:glow>
                </a:effectLst>
                <a:uLnTx/>
                <a:uFillTx/>
                <a:latin typeface="Calibri"/>
                <a:ea typeface="游ゴシック" panose="020B0400000000000000" pitchFamily="50" charset="-128"/>
                <a:cs typeface="+mj-cs"/>
              </a:rPr>
              <a:t>罪深い私たちが、弥陀におまかせする信心ただ一つで仏になる</a:t>
            </a:r>
            <a:r>
              <a:rPr kumimoji="1" lang="ja-JP" altLang="en-US" sz="4400" b="1" i="0" u="none" strike="noStrike" kern="1200" cap="none" spc="0" normalizeH="0" baseline="0" noProof="0" dirty="0">
                <a:ln>
                  <a:noFill/>
                </a:ln>
                <a:solidFill>
                  <a:prstClr val="white"/>
                </a:solidFill>
                <a:effectLst>
                  <a:glow rad="228600">
                    <a:prstClr val="black"/>
                  </a:glow>
                </a:effectLst>
                <a:uLnTx/>
                <a:uFillTx/>
                <a:latin typeface="Calibri"/>
                <a:ea typeface="游ゴシック" panose="020B0400000000000000" pitchFamily="50" charset="-128"/>
                <a:cs typeface="+mj-cs"/>
              </a:rPr>
              <a:t>ということこそ、本当に</a:t>
            </a:r>
            <a:r>
              <a:rPr kumimoji="1" lang="ja-JP" altLang="en-US" sz="4400" b="1" i="0" u="none" strike="noStrike" kern="1200" cap="none" spc="0" normalizeH="0" baseline="0" noProof="0" dirty="0">
                <a:ln>
                  <a:noFill/>
                </a:ln>
                <a:solidFill>
                  <a:schemeClr val="bg1"/>
                </a:solidFill>
                <a:effectLst>
                  <a:glow rad="228600">
                    <a:srgbClr val="FF0000"/>
                  </a:glow>
                </a:effectLst>
                <a:uLnTx/>
                <a:uFillTx/>
                <a:latin typeface="Calibri"/>
                <a:ea typeface="游ゴシック" panose="020B0400000000000000" pitchFamily="50" charset="-128"/>
                <a:cs typeface="+mj-cs"/>
              </a:rPr>
              <a:t>不思議</a:t>
            </a:r>
            <a:r>
              <a:rPr kumimoji="1" lang="ja-JP" altLang="en-US" sz="4400" b="1" i="0" u="none" strike="noStrike" kern="1200" cap="none" spc="0" normalizeH="0" baseline="0" noProof="0" dirty="0">
                <a:ln>
                  <a:noFill/>
                </a:ln>
                <a:solidFill>
                  <a:prstClr val="white"/>
                </a:solidFill>
                <a:effectLst>
                  <a:glow rad="228600">
                    <a:prstClr val="black"/>
                  </a:glow>
                </a:effectLst>
                <a:uLnTx/>
                <a:uFillTx/>
                <a:latin typeface="Calibri"/>
                <a:ea typeface="游ゴシック" panose="020B0400000000000000" pitchFamily="50" charset="-128"/>
                <a:cs typeface="+mj-cs"/>
              </a:rPr>
              <a:t>なことではないか。</a:t>
            </a:r>
          </a:p>
        </p:txBody>
      </p:sp>
    </p:spTree>
    <p:extLst>
      <p:ext uri="{BB962C8B-B14F-4D97-AF65-F5344CB8AC3E}">
        <p14:creationId xmlns:p14="http://schemas.microsoft.com/office/powerpoint/2010/main" val="1912173108"/>
      </p:ext>
    </p:extLst>
  </p:cSld>
  <p:clrMapOvr>
    <a:masterClrMapping/>
  </p:clrMapOvr>
  <mc:AlternateContent xmlns:mc="http://schemas.openxmlformats.org/markup-compatibility/2006" xmlns:p14="http://schemas.microsoft.com/office/powerpoint/2010/main">
    <mc:Choice Requires="p14">
      <p:transition spd="med" p14:dur="700" advTm="16110">
        <p:fade/>
      </p:transition>
    </mc:Choice>
    <mc:Fallback xmlns="">
      <p:transition spd="med" advTm="1611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77519" y="295028"/>
            <a:ext cx="9067098"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第一条・第一段</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弥陀の誓願不思議にたすけられ</a:t>
            </a:r>
            <a:r>
              <a:rPr kumimoji="1" lang="ja-JP" altLang="en-US" sz="4400" b="1" dirty="0" err="1">
                <a:ea typeface="游ゴシック" panose="020B0400000000000000" pitchFamily="50" charset="-128"/>
              </a:rPr>
              <a:t>まゐらせて</a:t>
            </a:r>
            <a:r>
              <a:rPr kumimoji="1" lang="ja-JP" altLang="en-US" sz="4400" b="1" dirty="0">
                <a:ea typeface="游ゴシック" panose="020B0400000000000000" pitchFamily="50" charset="-128"/>
              </a:rPr>
              <a:t>、</a:t>
            </a:r>
            <a:endParaRPr kumimoji="1" lang="en-US" altLang="ja-JP" sz="44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往生を</a:t>
            </a:r>
            <a:r>
              <a:rPr kumimoji="1" lang="ja-JP" altLang="en-US" sz="4400" b="1" dirty="0" err="1">
                <a:ea typeface="游ゴシック" panose="020B0400000000000000" pitchFamily="50" charset="-128"/>
              </a:rPr>
              <a:t>ば</a:t>
            </a:r>
            <a:r>
              <a:rPr kumimoji="1" lang="ja-JP" altLang="en-US" sz="4400" b="1" dirty="0">
                <a:ea typeface="游ゴシック" panose="020B0400000000000000" pitchFamily="50" charset="-128"/>
              </a:rPr>
              <a:t>とぐるなり</a:t>
            </a:r>
            <a:endParaRPr kumimoji="1" lang="en-US" altLang="ja-JP" sz="4400" b="1" dirty="0">
              <a:ea typeface="游ゴシック" panose="020B0400000000000000" pitchFamily="50" charset="-128"/>
            </a:endParaRPr>
          </a:p>
          <a:p>
            <a:pPr>
              <a:lnSpc>
                <a:spcPct val="130000"/>
              </a:lnSpc>
            </a:pPr>
            <a:r>
              <a:rPr lang="ja-JP" altLang="en-US" sz="4400" b="1" dirty="0">
                <a:ea typeface="游ゴシック" panose="020B0400000000000000" pitchFamily="50" charset="-128"/>
              </a:rPr>
              <a:t>と信じて</a:t>
            </a:r>
            <a:endParaRPr lang="en-US" altLang="ja-JP" sz="44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念仏申さん</a:t>
            </a:r>
            <a:endParaRPr kumimoji="1" lang="en-US" altLang="ja-JP" sz="4400" b="1" dirty="0">
              <a:ea typeface="游ゴシック" panose="020B0400000000000000" pitchFamily="50" charset="-128"/>
            </a:endParaRPr>
          </a:p>
          <a:p>
            <a:pPr>
              <a:lnSpc>
                <a:spcPct val="130000"/>
              </a:lnSpc>
            </a:pPr>
            <a:r>
              <a:rPr lang="ja-JP" altLang="en-US" sz="4400" b="1" dirty="0">
                <a:ea typeface="游ゴシック" panose="020B0400000000000000" pitchFamily="50" charset="-128"/>
              </a:rPr>
              <a:t>とおもひた</a:t>
            </a:r>
            <a:r>
              <a:rPr lang="ja-JP" altLang="en-US" sz="4400" b="1" dirty="0" err="1">
                <a:ea typeface="游ゴシック" panose="020B0400000000000000" pitchFamily="50" charset="-128"/>
              </a:rPr>
              <a:t>つこころの</a:t>
            </a:r>
            <a:r>
              <a:rPr lang="ja-JP" altLang="en-US" sz="4400" b="1" dirty="0">
                <a:ea typeface="游ゴシック" panose="020B0400000000000000" pitchFamily="50" charset="-128"/>
              </a:rPr>
              <a:t>おこるとき、</a:t>
            </a:r>
            <a:endParaRPr kumimoji="1" lang="en-US" altLang="ja-JP" sz="4400" b="1" dirty="0">
              <a:ea typeface="游ゴシック" panose="020B0400000000000000" pitchFamily="50" charset="-128"/>
            </a:endParaRPr>
          </a:p>
          <a:p>
            <a:pPr>
              <a:lnSpc>
                <a:spcPct val="130000"/>
              </a:lnSpc>
            </a:pPr>
            <a:endParaRPr kumimoji="1" lang="ja-JP" altLang="en-US" sz="4800" b="1" dirty="0">
              <a:ea typeface="游ゴシック" panose="020B0400000000000000" pitchFamily="50" charset="-128"/>
            </a:endParaRPr>
          </a:p>
        </p:txBody>
      </p:sp>
    </p:spTree>
    <p:extLst>
      <p:ext uri="{BB962C8B-B14F-4D97-AF65-F5344CB8AC3E}">
        <p14:creationId xmlns:p14="http://schemas.microsoft.com/office/powerpoint/2010/main" val="2751896356"/>
      </p:ext>
    </p:extLst>
  </p:cSld>
  <p:clrMapOvr>
    <a:masterClrMapping/>
  </p:clrMapOvr>
  <mc:AlternateContent xmlns:mc="http://schemas.openxmlformats.org/markup-compatibility/2006" xmlns:p14="http://schemas.microsoft.com/office/powerpoint/2010/main">
    <mc:Choice Requires="p14">
      <p:transition spd="med" p14:dur="700" advTm="8414">
        <p:fade/>
      </p:transition>
    </mc:Choice>
    <mc:Fallback xmlns="">
      <p:transition spd="med" advTm="8414">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77519" y="295028"/>
            <a:ext cx="9067098" cy="6552728"/>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第一条・第一段</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弥陀の誓願不思議に</a:t>
            </a:r>
            <a:r>
              <a:rPr kumimoji="1" lang="ja-JP" altLang="en-US"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たすけられ</a:t>
            </a:r>
            <a:r>
              <a:rPr kumimoji="1" lang="ja-JP" altLang="en-US" sz="4400" b="1" i="0" u="none" strike="noStrike" kern="1200" cap="none" spc="0" normalizeH="0" baseline="0" noProof="0" dirty="0" err="1">
                <a:ln>
                  <a:noFill/>
                </a:ln>
                <a:solidFill>
                  <a:srgbClr val="FF0000"/>
                </a:solidFill>
                <a:effectLst/>
                <a:uLnTx/>
                <a:uFillTx/>
                <a:latin typeface="Calibri"/>
                <a:ea typeface="游ゴシック" panose="020B0400000000000000" pitchFamily="50" charset="-128"/>
                <a:cs typeface="+mn-cs"/>
              </a:rPr>
              <a:t>まゐらせて</a:t>
            </a:r>
            <a:r>
              <a:rPr kumimoji="1" lang="ja-JP" altLang="en-US"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a:t>
            </a:r>
            <a:endParaRPr kumimoji="1" lang="en-US" altLang="ja-JP"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往生を</a:t>
            </a:r>
            <a:r>
              <a:rPr kumimoji="1" lang="ja-JP" altLang="en-US" sz="4400" b="1" i="0" u="none" strike="noStrike" kern="1200" cap="none" spc="0" normalizeH="0" baseline="0" noProof="0" dirty="0" err="1">
                <a:ln>
                  <a:noFill/>
                </a:ln>
                <a:solidFill>
                  <a:prstClr val="black"/>
                </a:solidFill>
                <a:effectLst/>
                <a:uLnTx/>
                <a:uFillTx/>
                <a:latin typeface="Calibri"/>
                <a:ea typeface="游ゴシック" panose="020B0400000000000000" pitchFamily="50" charset="-128"/>
                <a:cs typeface="+mn-cs"/>
              </a:rPr>
              <a:t>ば</a:t>
            </a: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とぐるなり</a:t>
            </a:r>
            <a:endParaRPr kumimoji="1" lang="en-US" altLang="ja-JP"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と信じて</a:t>
            </a:r>
            <a:endParaRPr kumimoji="1" lang="en-US" altLang="ja-JP"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念仏申さん</a:t>
            </a:r>
            <a:endParaRPr kumimoji="1" lang="en-US" altLang="ja-JP"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とおもひた</a:t>
            </a:r>
            <a:r>
              <a:rPr kumimoji="1" lang="ja-JP" altLang="en-US" sz="4400" b="1" i="0" u="none" strike="noStrike" kern="1200" cap="none" spc="0" normalizeH="0" baseline="0" noProof="0" dirty="0" err="1">
                <a:ln>
                  <a:noFill/>
                </a:ln>
                <a:solidFill>
                  <a:prstClr val="black"/>
                </a:solidFill>
                <a:effectLst/>
                <a:uLnTx/>
                <a:uFillTx/>
                <a:latin typeface="Calibri"/>
                <a:ea typeface="游ゴシック" panose="020B0400000000000000" pitchFamily="50" charset="-128"/>
                <a:cs typeface="+mn-cs"/>
              </a:rPr>
              <a:t>つこころの</a:t>
            </a: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おこるとき、</a:t>
            </a:r>
            <a:endParaRPr kumimoji="1" lang="en-US" altLang="ja-JP"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ja-JP" altLang="en-US" sz="4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Tree>
    <p:extLst>
      <p:ext uri="{BB962C8B-B14F-4D97-AF65-F5344CB8AC3E}">
        <p14:creationId xmlns:p14="http://schemas.microsoft.com/office/powerpoint/2010/main" val="287038453"/>
      </p:ext>
    </p:extLst>
  </p:cSld>
  <p:clrMapOvr>
    <a:masterClrMapping/>
  </p:clrMapOvr>
  <mc:AlternateContent xmlns:mc="http://schemas.openxmlformats.org/markup-compatibility/2006" xmlns:p14="http://schemas.microsoft.com/office/powerpoint/2010/main">
    <mc:Choice Requires="p14">
      <p:transition spd="med" p14:dur="700" advTm="5275">
        <p:fade/>
      </p:transition>
    </mc:Choice>
    <mc:Fallback xmlns="">
      <p:transition spd="med" advTm="5275">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5283949" y="295028"/>
            <a:ext cx="3705630" cy="6552728"/>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第一条・第一段</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弥陀の誓願不思議に</a:t>
            </a:r>
            <a:r>
              <a:rPr kumimoji="1" lang="ja-JP" altLang="en-US"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たすけられ</a:t>
            </a:r>
            <a:r>
              <a:rPr kumimoji="1" lang="ja-JP" altLang="en-US" sz="4400" b="1" i="0" u="none" strike="noStrike" kern="1200" cap="none" spc="0" normalizeH="0" baseline="0" noProof="0" dirty="0" err="1">
                <a:ln>
                  <a:noFill/>
                </a:ln>
                <a:solidFill>
                  <a:srgbClr val="FF0000"/>
                </a:solidFill>
                <a:effectLst/>
                <a:uLnTx/>
                <a:uFillTx/>
                <a:latin typeface="Calibri"/>
                <a:ea typeface="游ゴシック" panose="020B0400000000000000" pitchFamily="50" charset="-128"/>
                <a:cs typeface="+mn-cs"/>
              </a:rPr>
              <a:t>まゐらせて</a:t>
            </a:r>
            <a:r>
              <a:rPr kumimoji="1" lang="ja-JP" altLang="en-US"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a:t>
            </a:r>
            <a:endParaRPr kumimoji="1" lang="ja-JP" altLang="en-US" sz="4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
        <p:nvSpPr>
          <p:cNvPr id="2" name="右矢印 1"/>
          <p:cNvSpPr/>
          <p:nvPr/>
        </p:nvSpPr>
        <p:spPr>
          <a:xfrm rot="10800000">
            <a:off x="4707885" y="1772816"/>
            <a:ext cx="576064" cy="93610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3" name="テキスト ボックス 2"/>
          <p:cNvSpPr txBox="1"/>
          <p:nvPr/>
        </p:nvSpPr>
        <p:spPr>
          <a:xfrm>
            <a:off x="3621008" y="295028"/>
            <a:ext cx="1015663" cy="5688632"/>
          </a:xfrm>
          <a:prstGeom prst="rect">
            <a:avLst/>
          </a:prstGeom>
          <a:solidFill>
            <a:srgbClr val="FFFF00"/>
          </a:solidFill>
        </p:spPr>
        <p:txBody>
          <a:bodyPr vert="eaVert" wrap="square" rtlCol="0">
            <a:spAutoFit/>
          </a:bodyPr>
          <a:lstStyle/>
          <a:p>
            <a:r>
              <a:rPr kumimoji="1" lang="ja-JP" altLang="en-US" sz="5400" b="1" dirty="0">
                <a:latin typeface="游ゴシック" panose="020B0400000000000000" pitchFamily="50" charset="-128"/>
                <a:ea typeface="游ゴシック" panose="020B0400000000000000" pitchFamily="50" charset="-128"/>
              </a:rPr>
              <a:t>お救いいただいて</a:t>
            </a:r>
          </a:p>
        </p:txBody>
      </p:sp>
      <p:sp>
        <p:nvSpPr>
          <p:cNvPr id="5" name="テキスト ボックス 4"/>
          <p:cNvSpPr txBox="1"/>
          <p:nvPr/>
        </p:nvSpPr>
        <p:spPr>
          <a:xfrm>
            <a:off x="683568" y="188640"/>
            <a:ext cx="2400657" cy="6480720"/>
          </a:xfrm>
          <a:prstGeom prst="rect">
            <a:avLst/>
          </a:prstGeom>
          <a:solidFill>
            <a:schemeClr val="accent6">
              <a:lumMod val="20000"/>
              <a:lumOff val="80000"/>
            </a:schemeClr>
          </a:solidFill>
        </p:spPr>
        <p:txBody>
          <a:bodyPr vert="eaVert" wrap="square" rtlCol="0">
            <a:spAutoFit/>
          </a:bodyPr>
          <a:lstStyle/>
          <a:p>
            <a:r>
              <a:rPr kumimoji="1" lang="ja-JP" altLang="en-US" sz="4800" b="1" dirty="0">
                <a:latin typeface="游ゴシック" panose="020B0400000000000000" pitchFamily="50" charset="-128"/>
                <a:ea typeface="游ゴシック" panose="020B0400000000000000" pitchFamily="50" charset="-128"/>
              </a:rPr>
              <a:t>親鸞聖人にとって、</a:t>
            </a:r>
            <a:endParaRPr kumimoji="1" lang="en-US" altLang="ja-JP" sz="4800" b="1" dirty="0">
              <a:latin typeface="游ゴシック" panose="020B0400000000000000" pitchFamily="50" charset="-128"/>
              <a:ea typeface="游ゴシック" panose="020B0400000000000000" pitchFamily="50" charset="-128"/>
            </a:endParaRPr>
          </a:p>
          <a:p>
            <a:r>
              <a:rPr kumimoji="1" lang="ja-JP" altLang="en-US" sz="4800" b="1" dirty="0">
                <a:latin typeface="游ゴシック" panose="020B0400000000000000" pitchFamily="50" charset="-128"/>
                <a:ea typeface="游ゴシック" panose="020B0400000000000000" pitchFamily="50" charset="-128"/>
              </a:rPr>
              <a:t>救われるということは、どういうことなのか？</a:t>
            </a:r>
          </a:p>
        </p:txBody>
      </p:sp>
    </p:spTree>
    <p:custDataLst>
      <p:tags r:id="rId1"/>
    </p:custDataLst>
    <p:extLst>
      <p:ext uri="{BB962C8B-B14F-4D97-AF65-F5344CB8AC3E}">
        <p14:creationId xmlns:p14="http://schemas.microsoft.com/office/powerpoint/2010/main" val="4262368780"/>
      </p:ext>
    </p:extLst>
  </p:cSld>
  <p:clrMapOvr>
    <a:masterClrMapping/>
  </p:clrMapOvr>
  <mc:AlternateContent xmlns:mc="http://schemas.openxmlformats.org/markup-compatibility/2006" xmlns:p14="http://schemas.microsoft.com/office/powerpoint/2010/main">
    <mc:Choice Requires="p14">
      <p:transition spd="med" p14:dur="700" advTm="23452">
        <p:fade/>
      </p:transition>
    </mc:Choice>
    <mc:Fallback xmlns="">
      <p:transition spd="med" advTm="2345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3508" y="1107728"/>
            <a:ext cx="8856984" cy="5328592"/>
          </a:xfrm>
        </p:spPr>
        <p:txBody>
          <a:bodyPr>
            <a:noAutofit/>
          </a:bodyPr>
          <a:lstStyle/>
          <a:p>
            <a:pPr marL="0" indent="0">
              <a:buNone/>
            </a:pPr>
            <a:r>
              <a:rPr lang="ja-JP" altLang="en-US" b="1" dirty="0">
                <a:latin typeface="游ゴシック" panose="020B0400000000000000" pitchFamily="50" charset="-128"/>
                <a:ea typeface="游ゴシック" panose="020B0400000000000000" pitchFamily="50" charset="-128"/>
              </a:rPr>
              <a:t>第一段</a:t>
            </a:r>
            <a:endParaRPr lang="en-US" altLang="ja-JP" b="1" dirty="0">
              <a:latin typeface="游ゴシック" panose="020B0400000000000000" pitchFamily="50" charset="-128"/>
              <a:ea typeface="游ゴシック" panose="020B0400000000000000" pitchFamily="50" charset="-128"/>
            </a:endParaRPr>
          </a:p>
          <a:p>
            <a:pPr marL="0" indent="0">
              <a:buNone/>
            </a:pPr>
            <a:r>
              <a:rPr lang="ja-JP" altLang="en-US" sz="3600" b="1" dirty="0">
                <a:latin typeface="游ゴシック" panose="020B0400000000000000" pitchFamily="50" charset="-128"/>
                <a:ea typeface="游ゴシック" panose="020B0400000000000000" pitchFamily="50" charset="-128"/>
              </a:rPr>
              <a:t>　</a:t>
            </a:r>
            <a:r>
              <a:rPr lang="ja-JP" altLang="en-US" sz="4000" b="1" dirty="0">
                <a:latin typeface="游ゴシック" panose="020B0400000000000000" pitchFamily="50" charset="-128"/>
                <a:ea typeface="游ゴシック" panose="020B0400000000000000" pitchFamily="50" charset="-128"/>
              </a:rPr>
              <a:t>「弥陀の誓願不思議にたすけられ</a:t>
            </a:r>
            <a:endParaRPr lang="en-US" altLang="ja-JP" sz="4000" b="1" dirty="0">
              <a:latin typeface="游ゴシック" panose="020B0400000000000000" pitchFamily="50" charset="-128"/>
              <a:ea typeface="游ゴシック" panose="020B0400000000000000" pitchFamily="50" charset="-128"/>
            </a:endParaRPr>
          </a:p>
          <a:p>
            <a:pPr marL="0" indent="0">
              <a:buNone/>
            </a:pPr>
            <a:r>
              <a:rPr lang="ja-JP" altLang="en-US" sz="4000" b="1" dirty="0">
                <a:latin typeface="游ゴシック" panose="020B0400000000000000" pitchFamily="50" charset="-128"/>
                <a:ea typeface="游ゴシック" panose="020B0400000000000000" pitchFamily="50" charset="-128"/>
              </a:rPr>
              <a:t>　　</a:t>
            </a:r>
            <a:r>
              <a:rPr lang="ja-JP" altLang="en-US" sz="4000" b="1" dirty="0" err="1">
                <a:latin typeface="游ゴシック" panose="020B0400000000000000" pitchFamily="50" charset="-128"/>
                <a:ea typeface="游ゴシック" panose="020B0400000000000000" pitchFamily="50" charset="-128"/>
              </a:rPr>
              <a:t>まゐらせて</a:t>
            </a:r>
            <a:r>
              <a:rPr lang="ja-JP" altLang="en-US" sz="4000" b="1" dirty="0">
                <a:latin typeface="游ゴシック" panose="020B0400000000000000" pitchFamily="50" charset="-128"/>
                <a:ea typeface="游ゴシック" panose="020B0400000000000000" pitchFamily="50" charset="-128"/>
              </a:rPr>
              <a:t>～」</a:t>
            </a:r>
            <a:endParaRPr lang="en-US" altLang="ja-JP" sz="4000" b="1" dirty="0">
              <a:latin typeface="游ゴシック" panose="020B0400000000000000" pitchFamily="50" charset="-128"/>
              <a:ea typeface="游ゴシック" panose="020B0400000000000000" pitchFamily="50" charset="-128"/>
            </a:endParaRPr>
          </a:p>
          <a:p>
            <a:pPr marL="0" indent="0">
              <a:buNone/>
            </a:pPr>
            <a:r>
              <a:rPr kumimoji="1" lang="ja-JP" altLang="en-US" b="1" dirty="0">
                <a:latin typeface="游ゴシック" panose="020B0400000000000000" pitchFamily="50" charset="-128"/>
                <a:ea typeface="游ゴシック" panose="020B0400000000000000" pitchFamily="50" charset="-128"/>
              </a:rPr>
              <a:t>第二段</a:t>
            </a:r>
            <a:endParaRPr kumimoji="1" lang="en-US" altLang="ja-JP" b="1" dirty="0">
              <a:latin typeface="游ゴシック" panose="020B0400000000000000" pitchFamily="50" charset="-128"/>
              <a:ea typeface="游ゴシック" panose="020B0400000000000000" pitchFamily="50" charset="-128"/>
            </a:endParaRPr>
          </a:p>
          <a:p>
            <a:pPr marL="0" indent="0">
              <a:buNone/>
            </a:pPr>
            <a:r>
              <a:rPr kumimoji="1" lang="ja-JP" altLang="en-US" sz="3600" b="1" dirty="0">
                <a:latin typeface="游ゴシック" panose="020B0400000000000000" pitchFamily="50" charset="-128"/>
                <a:ea typeface="游ゴシック" panose="020B0400000000000000" pitchFamily="50" charset="-128"/>
              </a:rPr>
              <a:t>　</a:t>
            </a:r>
            <a:r>
              <a:rPr kumimoji="1" lang="ja-JP" altLang="en-US" sz="4000" b="1" dirty="0">
                <a:latin typeface="游ゴシック" panose="020B0400000000000000" pitchFamily="50" charset="-128"/>
                <a:ea typeface="游ゴシック" panose="020B0400000000000000" pitchFamily="50" charset="-128"/>
              </a:rPr>
              <a:t>「弥陀の本願には、老少・善悪の</a:t>
            </a:r>
            <a:endParaRPr kumimoji="1" lang="en-US" altLang="ja-JP" sz="4000" b="1" dirty="0">
              <a:latin typeface="游ゴシック" panose="020B0400000000000000" pitchFamily="50" charset="-128"/>
              <a:ea typeface="游ゴシック" panose="020B0400000000000000" pitchFamily="50" charset="-128"/>
            </a:endParaRPr>
          </a:p>
          <a:p>
            <a:pPr marL="0" indent="0">
              <a:buNone/>
            </a:pPr>
            <a:r>
              <a:rPr kumimoji="1" lang="ja-JP" altLang="en-US" sz="4000" b="1" dirty="0">
                <a:latin typeface="游ゴシック" panose="020B0400000000000000" pitchFamily="50" charset="-128"/>
                <a:ea typeface="游ゴシック" panose="020B0400000000000000" pitchFamily="50" charset="-128"/>
              </a:rPr>
              <a:t>　　ひとをえらばれず～」</a:t>
            </a:r>
            <a:endParaRPr kumimoji="1" lang="en-US" altLang="ja-JP" sz="4000" b="1" dirty="0">
              <a:latin typeface="游ゴシック" panose="020B0400000000000000" pitchFamily="50" charset="-128"/>
              <a:ea typeface="游ゴシック" panose="020B0400000000000000" pitchFamily="50" charset="-128"/>
            </a:endParaRPr>
          </a:p>
          <a:p>
            <a:pPr marL="0" indent="0">
              <a:buNone/>
            </a:pPr>
            <a:r>
              <a:rPr lang="ja-JP" altLang="en-US" b="1" dirty="0">
                <a:latin typeface="游ゴシック" panose="020B0400000000000000" pitchFamily="50" charset="-128"/>
                <a:ea typeface="游ゴシック" panose="020B0400000000000000" pitchFamily="50" charset="-128"/>
              </a:rPr>
              <a:t>第三段</a:t>
            </a:r>
            <a:endParaRPr lang="en-US" altLang="ja-JP" b="1" dirty="0">
              <a:latin typeface="游ゴシック" panose="020B0400000000000000" pitchFamily="50" charset="-128"/>
              <a:ea typeface="游ゴシック" panose="020B0400000000000000" pitchFamily="50" charset="-128"/>
            </a:endParaRPr>
          </a:p>
          <a:p>
            <a:pPr marL="0" indent="0">
              <a:buNone/>
            </a:pPr>
            <a:r>
              <a:rPr lang="ja-JP" altLang="en-US" sz="3600" b="1" dirty="0">
                <a:latin typeface="游ゴシック" panose="020B0400000000000000" pitchFamily="50" charset="-128"/>
                <a:ea typeface="游ゴシック" panose="020B0400000000000000" pitchFamily="50" charset="-128"/>
              </a:rPr>
              <a:t>　</a:t>
            </a:r>
            <a:r>
              <a:rPr lang="ja-JP" altLang="en-US" sz="4000" b="1" dirty="0">
                <a:latin typeface="游ゴシック" panose="020B0400000000000000" pitchFamily="50" charset="-128"/>
                <a:ea typeface="游ゴシック" panose="020B0400000000000000" pitchFamily="50" charset="-128"/>
              </a:rPr>
              <a:t>「しかれば、本願を信ぜんには～」</a:t>
            </a:r>
            <a:endParaRPr lang="en-US" altLang="ja-JP" sz="4000" b="1" dirty="0">
              <a:latin typeface="游ゴシック" panose="020B0400000000000000" pitchFamily="50" charset="-128"/>
              <a:ea typeface="游ゴシック" panose="020B0400000000000000" pitchFamily="50" charset="-128"/>
            </a:endParaRPr>
          </a:p>
          <a:p>
            <a:pPr marL="0" indent="0">
              <a:buNone/>
            </a:pPr>
            <a:endParaRPr lang="en-US" altLang="ja-JP" sz="4000" b="1" dirty="0">
              <a:latin typeface="ＤＦ平成ゴシック体W5" panose="020B0509000000000000" pitchFamily="49" charset="-128"/>
              <a:ea typeface="ＤＦ平成ゴシック体W5" panose="020B0509000000000000" pitchFamily="49" charset="-128"/>
            </a:endParaRPr>
          </a:p>
        </p:txBody>
      </p:sp>
      <p:sp>
        <p:nvSpPr>
          <p:cNvPr id="5" name="タイトル 1"/>
          <p:cNvSpPr>
            <a:spLocks noGrp="1"/>
          </p:cNvSpPr>
          <p:nvPr>
            <p:ph type="title"/>
          </p:nvPr>
        </p:nvSpPr>
        <p:spPr>
          <a:xfrm>
            <a:off x="457200" y="0"/>
            <a:ext cx="8229600" cy="1143000"/>
          </a:xfrm>
        </p:spPr>
        <p:txBody>
          <a:bodyPr>
            <a:normAutofit/>
          </a:bodyPr>
          <a:lstStyle/>
          <a:p>
            <a:pPr algn="l"/>
            <a:r>
              <a:rPr kumimoji="1" lang="ja-JP" altLang="en-US" sz="5400" b="1" dirty="0">
                <a:latin typeface="游ゴシック" panose="020B0400000000000000" pitchFamily="50" charset="-128"/>
                <a:ea typeface="游ゴシック" panose="020B0400000000000000" pitchFamily="50" charset="-128"/>
              </a:rPr>
              <a:t>第一条について</a:t>
            </a:r>
          </a:p>
        </p:txBody>
      </p:sp>
    </p:spTree>
    <p:custDataLst>
      <p:tags r:id="rId1"/>
    </p:custDataLst>
    <p:extLst>
      <p:ext uri="{BB962C8B-B14F-4D97-AF65-F5344CB8AC3E}">
        <p14:creationId xmlns:p14="http://schemas.microsoft.com/office/powerpoint/2010/main" val="172424215"/>
      </p:ext>
    </p:extLst>
  </p:cSld>
  <p:clrMapOvr>
    <a:masterClrMapping/>
  </p:clrMapOvr>
  <mc:AlternateContent xmlns:mc="http://schemas.openxmlformats.org/markup-compatibility/2006" xmlns:p14="http://schemas.microsoft.com/office/powerpoint/2010/main">
    <mc:Choice Requires="p14">
      <p:transition spd="med" p14:dur="700" advTm="25749">
        <p:fade/>
      </p:transition>
    </mc:Choice>
    <mc:Fallback xmlns="">
      <p:transition spd="med" advTm="257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2563204" y="295028"/>
            <a:ext cx="6426375" cy="6552728"/>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第一条・第一段</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弥陀の誓願不思議にたすけられ</a:t>
            </a:r>
            <a:r>
              <a:rPr kumimoji="1" lang="ja-JP" altLang="en-US" sz="4400" b="1" i="0" u="none" strike="noStrike" kern="1200" cap="none" spc="0" normalizeH="0" baseline="0" noProof="0" dirty="0" err="1">
                <a:ln>
                  <a:noFill/>
                </a:ln>
                <a:solidFill>
                  <a:prstClr val="black"/>
                </a:solidFill>
                <a:effectLst/>
                <a:uLnTx/>
                <a:uFillTx/>
                <a:latin typeface="Calibri"/>
                <a:ea typeface="游ゴシック" panose="020B0400000000000000" pitchFamily="50" charset="-128"/>
                <a:cs typeface="+mn-cs"/>
              </a:rPr>
              <a:t>まゐらせて</a:t>
            </a: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a:t>
            </a:r>
            <a:endParaRPr kumimoji="1" lang="en-US" altLang="ja-JP"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effectLst/>
                <a:uLnTx/>
                <a:uFillTx/>
                <a:latin typeface="Calibri"/>
                <a:ea typeface="游ゴシック" panose="020B0400000000000000" pitchFamily="50" charset="-128"/>
                <a:cs typeface="+mn-cs"/>
              </a:rPr>
              <a:t>往生を</a:t>
            </a:r>
            <a:r>
              <a:rPr kumimoji="1" lang="ja-JP" altLang="en-US" sz="4400" b="1" i="0" u="none" strike="noStrike" kern="1200" cap="none" spc="0" normalizeH="0" baseline="0" noProof="0" dirty="0" err="1">
                <a:ln>
                  <a:noFill/>
                </a:ln>
                <a:effectLst/>
                <a:uLnTx/>
                <a:uFillTx/>
                <a:latin typeface="Calibri"/>
                <a:ea typeface="游ゴシック" panose="020B0400000000000000" pitchFamily="50" charset="-128"/>
                <a:cs typeface="+mn-cs"/>
              </a:rPr>
              <a:t>ば</a:t>
            </a:r>
            <a:r>
              <a:rPr kumimoji="1" lang="ja-JP" altLang="en-US" sz="4400" b="1" i="0" u="none" strike="noStrike" kern="1200" cap="none" spc="0" normalizeH="0" baseline="0" noProof="0" dirty="0">
                <a:ln>
                  <a:noFill/>
                </a:ln>
                <a:effectLst/>
                <a:uLnTx/>
                <a:uFillTx/>
                <a:latin typeface="Calibri"/>
                <a:ea typeface="游ゴシック" panose="020B0400000000000000" pitchFamily="50" charset="-128"/>
                <a:cs typeface="+mn-cs"/>
              </a:rPr>
              <a:t>とぐるなり</a:t>
            </a:r>
            <a:endParaRPr kumimoji="1" lang="en-US" altLang="ja-JP" sz="4400" b="1" i="0" u="none" strike="noStrike" kern="1200" cap="none" spc="0" normalizeH="0" baseline="0" noProof="0" dirty="0">
              <a:ln>
                <a:noFill/>
              </a:ln>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effectLst/>
                <a:uLnTx/>
                <a:uFillTx/>
                <a:latin typeface="Calibri"/>
                <a:ea typeface="游ゴシック" panose="020B0400000000000000" pitchFamily="50" charset="-128"/>
                <a:cs typeface="+mn-cs"/>
              </a:rPr>
              <a:t>と信じて</a:t>
            </a:r>
            <a:endParaRPr kumimoji="1" lang="ja-JP" altLang="en-US" sz="4800" b="1" i="0" u="none" strike="noStrike" kern="1200" cap="none" spc="0" normalizeH="0" baseline="0" noProof="0" dirty="0">
              <a:ln>
                <a:noFill/>
              </a:ln>
              <a:effectLst/>
              <a:uLnTx/>
              <a:uFillTx/>
              <a:latin typeface="Calibri"/>
              <a:ea typeface="游ゴシック" panose="020B0400000000000000" pitchFamily="50" charset="-128"/>
              <a:cs typeface="+mn-cs"/>
            </a:endParaRPr>
          </a:p>
        </p:txBody>
      </p:sp>
    </p:spTree>
    <p:extLst>
      <p:ext uri="{BB962C8B-B14F-4D97-AF65-F5344CB8AC3E}">
        <p14:creationId xmlns:p14="http://schemas.microsoft.com/office/powerpoint/2010/main" val="3821119978"/>
      </p:ext>
    </p:extLst>
  </p:cSld>
  <p:clrMapOvr>
    <a:masterClrMapping/>
  </p:clrMapOvr>
  <mc:AlternateContent xmlns:mc="http://schemas.openxmlformats.org/markup-compatibility/2006" xmlns:p14="http://schemas.microsoft.com/office/powerpoint/2010/main">
    <mc:Choice Requires="p14">
      <p:transition spd="med" p14:dur="700" advTm="3994">
        <p:fade/>
      </p:transition>
    </mc:Choice>
    <mc:Fallback xmlns="">
      <p:transition spd="med" advTm="3994">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2563204" y="295028"/>
            <a:ext cx="6426375" cy="6552728"/>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第一条・第一段</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弥陀の誓願不思議にたすけられ</a:t>
            </a:r>
            <a:r>
              <a:rPr kumimoji="1" lang="ja-JP" altLang="en-US" sz="4400" b="1" i="0" u="none" strike="noStrike" kern="1200" cap="none" spc="0" normalizeH="0" baseline="0" noProof="0" dirty="0" err="1">
                <a:ln>
                  <a:noFill/>
                </a:ln>
                <a:solidFill>
                  <a:prstClr val="black"/>
                </a:solidFill>
                <a:effectLst/>
                <a:uLnTx/>
                <a:uFillTx/>
                <a:latin typeface="Calibri"/>
                <a:ea typeface="游ゴシック" panose="020B0400000000000000" pitchFamily="50" charset="-128"/>
                <a:cs typeface="+mn-cs"/>
              </a:rPr>
              <a:t>まゐらせて</a:t>
            </a: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a:t>
            </a:r>
            <a:endParaRPr kumimoji="1" lang="en-US" altLang="ja-JP"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往生を</a:t>
            </a:r>
            <a:r>
              <a:rPr kumimoji="1" lang="ja-JP" altLang="en-US" sz="4400" b="1" i="0" u="none" strike="noStrike" kern="1200" cap="none" spc="0" normalizeH="0" baseline="0" noProof="0" dirty="0" err="1">
                <a:ln>
                  <a:noFill/>
                </a:ln>
                <a:solidFill>
                  <a:srgbClr val="FF0000"/>
                </a:solidFill>
                <a:effectLst/>
                <a:uLnTx/>
                <a:uFillTx/>
                <a:latin typeface="Calibri"/>
                <a:ea typeface="游ゴシック" panose="020B0400000000000000" pitchFamily="50" charset="-128"/>
                <a:cs typeface="+mn-cs"/>
              </a:rPr>
              <a:t>ば</a:t>
            </a:r>
            <a:r>
              <a:rPr kumimoji="1" lang="ja-JP" altLang="en-US"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とぐるなり</a:t>
            </a:r>
            <a:endParaRPr kumimoji="1" lang="en-US" altLang="ja-JP"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と信じて</a:t>
            </a:r>
            <a:endParaRPr kumimoji="1" lang="ja-JP" altLang="en-US" sz="48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spTree>
    <p:extLst>
      <p:ext uri="{BB962C8B-B14F-4D97-AF65-F5344CB8AC3E}">
        <p14:creationId xmlns:p14="http://schemas.microsoft.com/office/powerpoint/2010/main" val="1979008755"/>
      </p:ext>
    </p:extLst>
  </p:cSld>
  <p:clrMapOvr>
    <a:masterClrMapping/>
  </p:clrMapOvr>
  <mc:AlternateContent xmlns:mc="http://schemas.openxmlformats.org/markup-compatibility/2006" xmlns:p14="http://schemas.microsoft.com/office/powerpoint/2010/main">
    <mc:Choice Requires="p14">
      <p:transition spd="med" p14:dur="700" advTm="4491">
        <p:fade/>
      </p:transition>
    </mc:Choice>
    <mc:Fallback xmlns="">
      <p:transition spd="med" advTm="4491">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2563204" y="295028"/>
            <a:ext cx="6426375" cy="6552728"/>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第一条・第一段</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弥陀の誓願不思議にたすけられ</a:t>
            </a:r>
            <a:r>
              <a:rPr kumimoji="1" lang="ja-JP" altLang="en-US" sz="4400" b="1" i="0" u="none" strike="noStrike" kern="1200" cap="none" spc="0" normalizeH="0" baseline="0" noProof="0" dirty="0" err="1">
                <a:ln>
                  <a:noFill/>
                </a:ln>
                <a:solidFill>
                  <a:prstClr val="black"/>
                </a:solidFill>
                <a:effectLst/>
                <a:uLnTx/>
                <a:uFillTx/>
                <a:latin typeface="Calibri"/>
                <a:ea typeface="游ゴシック" panose="020B0400000000000000" pitchFamily="50" charset="-128"/>
                <a:cs typeface="+mn-cs"/>
              </a:rPr>
              <a:t>まゐらせて</a:t>
            </a: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a:t>
            </a:r>
            <a:endParaRPr kumimoji="1" lang="en-US" altLang="ja-JP"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往生を</a:t>
            </a:r>
            <a:r>
              <a:rPr kumimoji="1" lang="ja-JP" altLang="en-US" sz="4400" b="1" i="0" u="none" strike="noStrike" kern="1200" cap="none" spc="0" normalizeH="0" baseline="0" noProof="0" dirty="0" err="1">
                <a:ln>
                  <a:noFill/>
                </a:ln>
                <a:solidFill>
                  <a:srgbClr val="FF0000"/>
                </a:solidFill>
                <a:effectLst/>
                <a:uLnTx/>
                <a:uFillTx/>
                <a:latin typeface="Calibri"/>
                <a:ea typeface="游ゴシック" panose="020B0400000000000000" pitchFamily="50" charset="-128"/>
                <a:cs typeface="+mn-cs"/>
              </a:rPr>
              <a:t>ば</a:t>
            </a:r>
            <a:r>
              <a:rPr kumimoji="1" lang="ja-JP" altLang="en-US"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とぐるなり</a:t>
            </a:r>
            <a:endParaRPr kumimoji="1" lang="en-US" altLang="ja-JP"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と信じて</a:t>
            </a:r>
            <a:endParaRPr kumimoji="1" lang="ja-JP" altLang="en-US" sz="48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sp>
        <p:nvSpPr>
          <p:cNvPr id="3" name="テキスト ボックス 2"/>
          <p:cNvSpPr txBox="1"/>
          <p:nvPr/>
        </p:nvSpPr>
        <p:spPr>
          <a:xfrm>
            <a:off x="466274" y="152636"/>
            <a:ext cx="2400657" cy="6552728"/>
          </a:xfrm>
          <a:prstGeom prst="rect">
            <a:avLst/>
          </a:prstGeom>
          <a:solidFill>
            <a:srgbClr val="FFFF00"/>
          </a:solidFill>
        </p:spPr>
        <p:txBody>
          <a:bodyPr vert="eaVert" wrap="square" rtlCol="0">
            <a:spAutoFit/>
          </a:bodyPr>
          <a:lstStyle/>
          <a:p>
            <a:r>
              <a:rPr kumimoji="1" lang="ja-JP" altLang="en-US" sz="4800" b="1" dirty="0">
                <a:latin typeface="游ゴシック" panose="020B0400000000000000" pitchFamily="50" charset="-128"/>
                <a:ea typeface="游ゴシック" panose="020B0400000000000000" pitchFamily="50" charset="-128"/>
              </a:rPr>
              <a:t>必ず阿弥陀仏の浄土に往生させていただくことができると信じて</a:t>
            </a:r>
          </a:p>
        </p:txBody>
      </p:sp>
      <p:sp>
        <p:nvSpPr>
          <p:cNvPr id="7" name="右矢印 1">
            <a:extLst>
              <a:ext uri="{FF2B5EF4-FFF2-40B4-BE49-F238E27FC236}">
                <a16:creationId xmlns:a16="http://schemas.microsoft.com/office/drawing/2014/main" xmlns="" id="{1264D5C9-127C-48FA-8717-E61A0837D227}"/>
              </a:ext>
            </a:extLst>
          </p:cNvPr>
          <p:cNvSpPr/>
          <p:nvPr/>
        </p:nvSpPr>
        <p:spPr>
          <a:xfrm rot="10800000">
            <a:off x="2987825" y="1412776"/>
            <a:ext cx="639902" cy="86409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7200" b="0"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181444599"/>
      </p:ext>
    </p:extLst>
  </p:cSld>
  <p:clrMapOvr>
    <a:masterClrMapping/>
  </p:clrMapOvr>
  <mc:AlternateContent xmlns:mc="http://schemas.openxmlformats.org/markup-compatibility/2006" xmlns:p14="http://schemas.microsoft.com/office/powerpoint/2010/main">
    <mc:Choice Requires="p14">
      <p:transition spd="med" p14:dur="700" advTm="18475">
        <p:fade/>
      </p:transition>
    </mc:Choice>
    <mc:Fallback xmlns="">
      <p:transition spd="med" advTm="1847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1522920" y="295028"/>
            <a:ext cx="7466659" cy="6552728"/>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阿弥陀さまの第</a:t>
            </a:r>
            <a:r>
              <a:rPr kumimoji="1" lang="ja-JP" altLang="en-US" sz="4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十八</a:t>
            </a: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願</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人々を</a:t>
            </a:r>
            <a:endParaRPr kumimoji="1" lang="en-US" altLang="ja-JP" sz="4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a:ea typeface="游ゴシック" panose="020B0400000000000000" pitchFamily="50" charset="-128"/>
                <a:cs typeface="+mn-cs"/>
              </a:rPr>
              <a:t>信じさ</a:t>
            </a:r>
            <a:r>
              <a:rPr kumimoji="1" lang="ja-JP" altLang="en-US" sz="4800" b="1" i="0" u="none" strike="noStrike" kern="1200" cap="none" spc="0" normalizeH="0" baseline="0" noProof="0" dirty="0">
                <a:ln>
                  <a:noFill/>
                </a:ln>
                <a:solidFill>
                  <a:srgbClr val="1F497D">
                    <a:lumMod val="60000"/>
                    <a:lumOff val="40000"/>
                  </a:srgbClr>
                </a:solidFill>
                <a:effectLst>
                  <a:outerShdw blurRad="38100" dist="38100" dir="2700000" algn="tl">
                    <a:srgbClr val="000000">
                      <a:alpha val="43137"/>
                    </a:srgbClr>
                  </a:outerShdw>
                </a:effectLst>
                <a:uLnTx/>
                <a:uFillTx/>
                <a:latin typeface="Calibri"/>
                <a:ea typeface="游ゴシック" panose="020B0400000000000000" pitchFamily="50" charset="-128"/>
                <a:cs typeface="+mn-cs"/>
              </a:rPr>
              <a:t>せ（信心）</a:t>
            </a:r>
            <a:endParaRPr kumimoji="1" lang="en-US" altLang="ja-JP" sz="4800" b="1" i="0" u="none" strike="noStrike" kern="1200" cap="none" spc="0" normalizeH="0" baseline="0" noProof="0" dirty="0">
              <a:ln>
                <a:noFill/>
              </a:ln>
              <a:solidFill>
                <a:srgbClr val="1F497D">
                  <a:lumMod val="60000"/>
                  <a:lumOff val="40000"/>
                </a:srgbClr>
              </a:solidFill>
              <a:effectLst>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游ゴシック" panose="020B0400000000000000" pitchFamily="50" charset="-128"/>
                <a:cs typeface="+mn-cs"/>
              </a:rPr>
              <a:t>念仏させて（念仏）</a:t>
            </a:r>
            <a:endParaRPr kumimoji="1" lang="en-US" altLang="ja-JP"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游ゴシック" panose="020B0400000000000000" pitchFamily="50" charset="-128"/>
                <a:cs typeface="+mn-cs"/>
              </a:rPr>
              <a:t>必ず浄土に往生させる　</a:t>
            </a:r>
            <a:endParaRPr kumimoji="1" lang="en-US" altLang="ja-JP" sz="4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游ゴシック" panose="020B0400000000000000" pitchFamily="50" charset="-128"/>
                <a:cs typeface="+mn-cs"/>
              </a:rPr>
              <a:t>　　　　　　（往生）</a:t>
            </a:r>
            <a:endParaRPr kumimoji="1" lang="en-US" altLang="ja-JP" sz="4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という願い</a:t>
            </a:r>
          </a:p>
        </p:txBody>
      </p:sp>
      <p:sp>
        <p:nvSpPr>
          <p:cNvPr id="2" name="正方形/長方形 1">
            <a:extLst>
              <a:ext uri="{FF2B5EF4-FFF2-40B4-BE49-F238E27FC236}">
                <a16:creationId xmlns:a16="http://schemas.microsoft.com/office/drawing/2014/main" xmlns="" id="{6D7449D5-3839-4CA6-8BD7-2FD015ED1D41}"/>
              </a:ext>
            </a:extLst>
          </p:cNvPr>
          <p:cNvSpPr/>
          <p:nvPr/>
        </p:nvSpPr>
        <p:spPr>
          <a:xfrm>
            <a:off x="2590801" y="223020"/>
            <a:ext cx="1765175" cy="6374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Tree>
    <p:custDataLst>
      <p:tags r:id="rId1"/>
    </p:custDataLst>
    <p:extLst>
      <p:ext uri="{BB962C8B-B14F-4D97-AF65-F5344CB8AC3E}">
        <p14:creationId xmlns:p14="http://schemas.microsoft.com/office/powerpoint/2010/main" val="4082486602"/>
      </p:ext>
    </p:extLst>
  </p:cSld>
  <p:clrMapOvr>
    <a:masterClrMapping/>
  </p:clrMapOvr>
  <mc:AlternateContent xmlns:mc="http://schemas.openxmlformats.org/markup-compatibility/2006" xmlns:p14="http://schemas.microsoft.com/office/powerpoint/2010/main">
    <mc:Choice Requires="p14">
      <p:transition spd="med" p14:dur="700" advTm="25297">
        <p:fade/>
      </p:transition>
    </mc:Choice>
    <mc:Fallback xmlns="">
      <p:transition spd="med" advTm="2529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9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640" y="0"/>
            <a:ext cx="11030071" cy="7276462"/>
          </a:xfrm>
          <a:prstGeom prst="rect">
            <a:avLst/>
          </a:prstGeom>
        </p:spPr>
      </p:pic>
      <p:sp>
        <p:nvSpPr>
          <p:cNvPr id="5" name="正方形/長方形 4"/>
          <p:cNvSpPr/>
          <p:nvPr/>
        </p:nvSpPr>
        <p:spPr>
          <a:xfrm>
            <a:off x="214289" y="381803"/>
            <a:ext cx="822421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glow rad="228600">
                    <a:prstClr val="white"/>
                  </a:glow>
                </a:effectLst>
                <a:uLnTx/>
                <a:uFillTx/>
                <a:latin typeface="Calibri"/>
                <a:ea typeface="游ゴシック" panose="020B0400000000000000" pitchFamily="50" charset="-128"/>
                <a:cs typeface="+mn-cs"/>
              </a:rPr>
              <a:t>往生をばとぐるなりと信じて</a:t>
            </a:r>
            <a:endParaRPr kumimoji="1" lang="en-US" altLang="ja-JP" sz="4800" b="1" i="0" u="none" strike="noStrike" kern="1200" cap="none" spc="0" normalizeH="0" baseline="0" noProof="0" dirty="0">
              <a:ln>
                <a:noFill/>
              </a:ln>
              <a:solidFill>
                <a:srgbClr val="FF0000"/>
              </a:solidFill>
              <a:effectLst>
                <a:glow rad="228600">
                  <a:prstClr val="white"/>
                </a:glow>
              </a:effectLst>
              <a:uLnTx/>
              <a:uFillTx/>
              <a:latin typeface="Calibri"/>
              <a:ea typeface="游ゴシック" panose="020B0400000000000000" pitchFamily="50" charset="-128"/>
              <a:cs typeface="+mn-cs"/>
            </a:endParaRPr>
          </a:p>
        </p:txBody>
      </p:sp>
      <p:sp>
        <p:nvSpPr>
          <p:cNvPr id="6" name="下矢印 5"/>
          <p:cNvSpPr/>
          <p:nvPr/>
        </p:nvSpPr>
        <p:spPr>
          <a:xfrm>
            <a:off x="4031940" y="1511660"/>
            <a:ext cx="1080120" cy="72008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72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xmlns="" id="{C284112E-787D-43CA-84D2-C3BDE905BB51}"/>
              </a:ext>
            </a:extLst>
          </p:cNvPr>
          <p:cNvSpPr/>
          <p:nvPr/>
        </p:nvSpPr>
        <p:spPr>
          <a:xfrm>
            <a:off x="-34063" y="2425601"/>
            <a:ext cx="9178063" cy="34778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effectLst>
                  <a:glow rad="228600">
                    <a:prstClr val="white"/>
                  </a:glow>
                </a:effectLst>
                <a:uLnTx/>
                <a:uFillTx/>
                <a:latin typeface="Calibri"/>
                <a:ea typeface="游ゴシック" panose="020B0400000000000000" pitchFamily="50" charset="-128"/>
                <a:cs typeface="+mn-cs"/>
              </a:rPr>
              <a:t>「お願いだから、必ず我が国に生まれることができると思いなさい」という、阿弥陀さまの願いを聞いて、「必ず往生させていただける」と受け入れること</a:t>
            </a:r>
            <a:endParaRPr kumimoji="1" lang="en-US" altLang="ja-JP" sz="44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2472824707"/>
      </p:ext>
    </p:extLst>
  </p:cSld>
  <p:clrMapOvr>
    <a:masterClrMapping/>
  </p:clrMapOvr>
  <mc:AlternateContent xmlns:mc="http://schemas.openxmlformats.org/markup-compatibility/2006" xmlns:p14="http://schemas.microsoft.com/office/powerpoint/2010/main">
    <mc:Choice Requires="p14">
      <p:transition spd="med" p14:dur="700" advTm="26880">
        <p:fade/>
      </p:transition>
    </mc:Choice>
    <mc:Fallback xmlns="">
      <p:transition spd="med" advTm="2688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77519" y="295028"/>
            <a:ext cx="9067098" cy="6552728"/>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第一条・第一段</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弥陀の誓願不思議にたすけられ</a:t>
            </a:r>
            <a:r>
              <a:rPr kumimoji="1" lang="ja-JP" altLang="en-US" sz="4400" b="1" i="0" u="none" strike="noStrike" kern="1200" cap="none" spc="0" normalizeH="0" baseline="0" noProof="0" dirty="0" err="1">
                <a:ln>
                  <a:noFill/>
                </a:ln>
                <a:solidFill>
                  <a:prstClr val="black"/>
                </a:solidFill>
                <a:effectLst/>
                <a:uLnTx/>
                <a:uFillTx/>
                <a:latin typeface="Calibri"/>
                <a:ea typeface="游ゴシック" panose="020B0400000000000000" pitchFamily="50" charset="-128"/>
                <a:cs typeface="+mn-cs"/>
              </a:rPr>
              <a:t>まゐらせて</a:t>
            </a: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a:t>
            </a:r>
            <a:endParaRPr kumimoji="1" lang="en-US" altLang="ja-JP"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往生を</a:t>
            </a:r>
            <a:r>
              <a:rPr kumimoji="1" lang="ja-JP" altLang="en-US" sz="4400" b="1" i="0" u="none" strike="noStrike" kern="1200" cap="none" spc="0" normalizeH="0" baseline="0" noProof="0" dirty="0" err="1">
                <a:ln>
                  <a:noFill/>
                </a:ln>
                <a:solidFill>
                  <a:prstClr val="black"/>
                </a:solidFill>
                <a:effectLst/>
                <a:uLnTx/>
                <a:uFillTx/>
                <a:latin typeface="Calibri"/>
                <a:ea typeface="游ゴシック" panose="020B0400000000000000" pitchFamily="50" charset="-128"/>
                <a:cs typeface="+mn-cs"/>
              </a:rPr>
              <a:t>ば</a:t>
            </a: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とぐるなり</a:t>
            </a:r>
            <a:endParaRPr kumimoji="1" lang="en-US" altLang="ja-JP"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と信じて</a:t>
            </a:r>
            <a:endParaRPr kumimoji="1" lang="en-US" altLang="ja-JP"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念仏申さん</a:t>
            </a:r>
            <a:endParaRPr kumimoji="1" lang="en-US" altLang="ja-JP"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と</a:t>
            </a:r>
            <a:r>
              <a:rPr kumimoji="1" lang="ja-JP" altLang="en-US" sz="4400" b="1" i="0" u="none" strike="noStrike" kern="1200" cap="none" spc="0" normalizeH="0" baseline="0" noProof="0" dirty="0">
                <a:ln>
                  <a:noFill/>
                </a:ln>
                <a:effectLst/>
                <a:uLnTx/>
                <a:uFillTx/>
                <a:latin typeface="Calibri"/>
                <a:ea typeface="游ゴシック" panose="020B0400000000000000" pitchFamily="50" charset="-128"/>
                <a:cs typeface="+mn-cs"/>
              </a:rPr>
              <a:t>おもひた</a:t>
            </a:r>
            <a:r>
              <a:rPr kumimoji="1" lang="ja-JP" altLang="en-US" sz="4400" b="1" i="0" u="none" strike="noStrike" kern="1200" cap="none" spc="0" normalizeH="0" baseline="0" noProof="0" dirty="0" err="1">
                <a:ln>
                  <a:noFill/>
                </a:ln>
                <a:effectLst/>
                <a:uLnTx/>
                <a:uFillTx/>
                <a:latin typeface="Calibri"/>
                <a:ea typeface="游ゴシック" panose="020B0400000000000000" pitchFamily="50" charset="-128"/>
                <a:cs typeface="+mn-cs"/>
              </a:rPr>
              <a:t>つこころの</a:t>
            </a:r>
            <a:r>
              <a:rPr kumimoji="1" lang="ja-JP" altLang="en-US" sz="4400" b="1" i="0" u="none" strike="noStrike" kern="1200" cap="none" spc="0" normalizeH="0" baseline="0" noProof="0" dirty="0">
                <a:ln>
                  <a:noFill/>
                </a:ln>
                <a:effectLst/>
                <a:uLnTx/>
                <a:uFillTx/>
                <a:latin typeface="Calibri"/>
                <a:ea typeface="游ゴシック" panose="020B0400000000000000" pitchFamily="50" charset="-128"/>
                <a:cs typeface="+mn-cs"/>
              </a:rPr>
              <a:t>おこるとき</a:t>
            </a: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a:t>
            </a:r>
            <a:endParaRPr kumimoji="1" lang="en-US" altLang="ja-JP"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ja-JP" altLang="en-US" sz="4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Tree>
    <p:extLst>
      <p:ext uri="{BB962C8B-B14F-4D97-AF65-F5344CB8AC3E}">
        <p14:creationId xmlns:p14="http://schemas.microsoft.com/office/powerpoint/2010/main" val="2331861025"/>
      </p:ext>
    </p:extLst>
  </p:cSld>
  <p:clrMapOvr>
    <a:masterClrMapping/>
  </p:clrMapOvr>
  <mc:AlternateContent xmlns:mc="http://schemas.openxmlformats.org/markup-compatibility/2006" xmlns:p14="http://schemas.microsoft.com/office/powerpoint/2010/main">
    <mc:Choice Requires="p14">
      <p:transition spd="med" p14:dur="700" advTm="15834">
        <p:fade/>
      </p:transition>
    </mc:Choice>
    <mc:Fallback xmlns="">
      <p:transition spd="med" advTm="15834">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77519" y="295028"/>
            <a:ext cx="9067098" cy="6552728"/>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第一条・第一段</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弥陀の誓願不思議にたすけられ</a:t>
            </a:r>
            <a:r>
              <a:rPr kumimoji="1" lang="ja-JP" altLang="en-US" sz="4400" b="1" i="0" u="none" strike="noStrike" kern="1200" cap="none" spc="0" normalizeH="0" baseline="0" noProof="0" dirty="0" err="1">
                <a:ln>
                  <a:noFill/>
                </a:ln>
                <a:solidFill>
                  <a:prstClr val="black"/>
                </a:solidFill>
                <a:effectLst/>
                <a:uLnTx/>
                <a:uFillTx/>
                <a:latin typeface="Calibri"/>
                <a:ea typeface="游ゴシック" panose="020B0400000000000000" pitchFamily="50" charset="-128"/>
                <a:cs typeface="+mn-cs"/>
              </a:rPr>
              <a:t>まゐらせて</a:t>
            </a: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a:t>
            </a:r>
            <a:endParaRPr kumimoji="1" lang="en-US" altLang="ja-JP"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往生を</a:t>
            </a:r>
            <a:r>
              <a:rPr kumimoji="1" lang="ja-JP" altLang="en-US" sz="4400" b="1" i="0" u="none" strike="noStrike" kern="1200" cap="none" spc="0" normalizeH="0" baseline="0" noProof="0" dirty="0" err="1">
                <a:ln>
                  <a:noFill/>
                </a:ln>
                <a:solidFill>
                  <a:prstClr val="black"/>
                </a:solidFill>
                <a:effectLst/>
                <a:uLnTx/>
                <a:uFillTx/>
                <a:latin typeface="Calibri"/>
                <a:ea typeface="游ゴシック" panose="020B0400000000000000" pitchFamily="50" charset="-128"/>
                <a:cs typeface="+mn-cs"/>
              </a:rPr>
              <a:t>ば</a:t>
            </a: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とぐるなり</a:t>
            </a:r>
            <a:endParaRPr kumimoji="1" lang="en-US" altLang="ja-JP"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と信じて</a:t>
            </a:r>
            <a:endParaRPr kumimoji="1" lang="en-US" altLang="ja-JP"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念仏申さん</a:t>
            </a:r>
            <a:endParaRPr kumimoji="1" lang="en-US" altLang="ja-JP"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とおもひた</a:t>
            </a:r>
            <a:r>
              <a:rPr kumimoji="1" lang="ja-JP" altLang="en-US" sz="4400" b="1" i="0" u="none" strike="noStrike" kern="1200" cap="none" spc="0" normalizeH="0" baseline="0" noProof="0" dirty="0" err="1">
                <a:ln>
                  <a:noFill/>
                </a:ln>
                <a:solidFill>
                  <a:srgbClr val="FF0000"/>
                </a:solidFill>
                <a:effectLst/>
                <a:uLnTx/>
                <a:uFillTx/>
                <a:latin typeface="Calibri"/>
                <a:ea typeface="游ゴシック" panose="020B0400000000000000" pitchFamily="50" charset="-128"/>
                <a:cs typeface="+mn-cs"/>
              </a:rPr>
              <a:t>つこころの</a:t>
            </a:r>
            <a:r>
              <a:rPr kumimoji="1" lang="ja-JP" altLang="en-US"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おこるとき</a:t>
            </a: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a:t>
            </a:r>
            <a:endParaRPr kumimoji="1" lang="en-US" altLang="ja-JP"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ja-JP" altLang="en-US" sz="4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Tree>
    <p:extLst>
      <p:ext uri="{BB962C8B-B14F-4D97-AF65-F5344CB8AC3E}">
        <p14:creationId xmlns:p14="http://schemas.microsoft.com/office/powerpoint/2010/main" val="2603567438"/>
      </p:ext>
    </p:extLst>
  </p:cSld>
  <p:clrMapOvr>
    <a:masterClrMapping/>
  </p:clrMapOvr>
  <mc:AlternateContent xmlns:mc="http://schemas.openxmlformats.org/markup-compatibility/2006" xmlns:p14="http://schemas.microsoft.com/office/powerpoint/2010/main">
    <mc:Choice Requires="p14">
      <p:transition spd="med" p14:dur="700" advTm="24645">
        <p:fade/>
      </p:transition>
    </mc:Choice>
    <mc:Fallback xmlns="">
      <p:transition spd="med" advTm="24645">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3443445" y="295028"/>
            <a:ext cx="5546134" cy="6552728"/>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第一条・第一段</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念仏申さん</a:t>
            </a:r>
            <a:endParaRPr kumimoji="1" lang="en-US" altLang="ja-JP"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とおもひたつこころのおこるとき</a:t>
            </a: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a:t>
            </a:r>
            <a:endParaRPr kumimoji="1" lang="en-US" altLang="ja-JP"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ja-JP" altLang="en-US" sz="4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
        <p:nvSpPr>
          <p:cNvPr id="3" name="テキスト ボックス 2"/>
          <p:cNvSpPr txBox="1"/>
          <p:nvPr/>
        </p:nvSpPr>
        <p:spPr>
          <a:xfrm>
            <a:off x="1092756" y="295028"/>
            <a:ext cx="2345257" cy="6264696"/>
          </a:xfrm>
          <a:prstGeom prst="rect">
            <a:avLst/>
          </a:prstGeom>
          <a:solidFill>
            <a:srgbClr val="FFFF00"/>
          </a:solid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阿弥陀仏の本願が</a:t>
            </a:r>
            <a:endParaRPr kumimoji="1" lang="en-US" altLang="ja-JP"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私に至り届いたとき</a:t>
            </a:r>
            <a:endParaRPr kumimoji="1" lang="en-US" altLang="ja-JP"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 name="右矢印 1"/>
          <p:cNvSpPr/>
          <p:nvPr/>
        </p:nvSpPr>
        <p:spPr>
          <a:xfrm rot="10800000">
            <a:off x="3635896" y="1268760"/>
            <a:ext cx="720080" cy="93610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72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3444544176"/>
      </p:ext>
    </p:extLst>
  </p:cSld>
  <p:clrMapOvr>
    <a:masterClrMapping/>
  </p:clrMapOvr>
  <mc:AlternateContent xmlns:mc="http://schemas.openxmlformats.org/markup-compatibility/2006" xmlns:p14="http://schemas.microsoft.com/office/powerpoint/2010/main">
    <mc:Choice Requires="p14">
      <p:transition spd="med" p14:dur="700" advTm="58545">
        <p:fade/>
      </p:transition>
    </mc:Choice>
    <mc:Fallback xmlns="">
      <p:transition spd="med" advTm="5854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1522920" y="295028"/>
            <a:ext cx="7466659" cy="6552728"/>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阿弥陀さまの第</a:t>
            </a:r>
            <a:r>
              <a:rPr kumimoji="1" lang="ja-JP" altLang="en-US" sz="4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十八</a:t>
            </a: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願</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人々を</a:t>
            </a:r>
            <a:endParaRPr kumimoji="1" lang="en-US" altLang="ja-JP" sz="4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a:ea typeface="游ゴシック" panose="020B0400000000000000" pitchFamily="50" charset="-128"/>
                <a:cs typeface="+mn-cs"/>
              </a:rPr>
              <a:t>信じさ</a:t>
            </a:r>
            <a:r>
              <a:rPr kumimoji="1" lang="ja-JP" altLang="en-US" sz="4800" b="1" i="0" u="none" strike="noStrike" kern="1200" cap="none" spc="0" normalizeH="0" baseline="0" noProof="0" dirty="0">
                <a:ln>
                  <a:noFill/>
                </a:ln>
                <a:solidFill>
                  <a:srgbClr val="1F497D">
                    <a:lumMod val="60000"/>
                    <a:lumOff val="40000"/>
                  </a:srgbClr>
                </a:solidFill>
                <a:effectLst>
                  <a:outerShdw blurRad="38100" dist="38100" dir="2700000" algn="tl">
                    <a:srgbClr val="000000">
                      <a:alpha val="43137"/>
                    </a:srgbClr>
                  </a:outerShdw>
                </a:effectLst>
                <a:uLnTx/>
                <a:uFillTx/>
                <a:latin typeface="Calibri"/>
                <a:ea typeface="游ゴシック" panose="020B0400000000000000" pitchFamily="50" charset="-128"/>
                <a:cs typeface="+mn-cs"/>
              </a:rPr>
              <a:t>せ（信心）</a:t>
            </a:r>
            <a:endParaRPr kumimoji="1" lang="en-US" altLang="ja-JP" sz="4800" b="1" i="0" u="none" strike="noStrike" kern="1200" cap="none" spc="0" normalizeH="0" baseline="0" noProof="0" dirty="0">
              <a:ln>
                <a:noFill/>
              </a:ln>
              <a:solidFill>
                <a:srgbClr val="1F497D">
                  <a:lumMod val="60000"/>
                  <a:lumOff val="40000"/>
                </a:srgbClr>
              </a:solidFill>
              <a:effectLst>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游ゴシック" panose="020B0400000000000000" pitchFamily="50" charset="-128"/>
                <a:cs typeface="+mn-cs"/>
              </a:rPr>
              <a:t>念仏させて（念仏）</a:t>
            </a:r>
            <a:endParaRPr kumimoji="1" lang="en-US" altLang="ja-JP"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游ゴシック" panose="020B0400000000000000" pitchFamily="50" charset="-128"/>
                <a:cs typeface="+mn-cs"/>
              </a:rPr>
              <a:t>必ず浄土に往生させる　</a:t>
            </a:r>
            <a:endParaRPr kumimoji="1" lang="en-US" altLang="ja-JP" sz="4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游ゴシック" panose="020B0400000000000000" pitchFamily="50" charset="-128"/>
                <a:cs typeface="+mn-cs"/>
              </a:rPr>
              <a:t>　　　　　　（往生）</a:t>
            </a:r>
            <a:endParaRPr kumimoji="1" lang="en-US" altLang="ja-JP" sz="4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という願い</a:t>
            </a:r>
          </a:p>
        </p:txBody>
      </p:sp>
      <p:sp>
        <p:nvSpPr>
          <p:cNvPr id="2" name="正方形/長方形 1">
            <a:extLst>
              <a:ext uri="{FF2B5EF4-FFF2-40B4-BE49-F238E27FC236}">
                <a16:creationId xmlns:a16="http://schemas.microsoft.com/office/drawing/2014/main" xmlns="" id="{3D576B2E-9AA2-440E-AE01-FC9B4B8FA8CD}"/>
              </a:ext>
            </a:extLst>
          </p:cNvPr>
          <p:cNvSpPr/>
          <p:nvPr/>
        </p:nvSpPr>
        <p:spPr>
          <a:xfrm>
            <a:off x="4355976" y="188640"/>
            <a:ext cx="2088232" cy="60613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Tree>
    <p:custDataLst>
      <p:tags r:id="rId1"/>
    </p:custDataLst>
    <p:extLst>
      <p:ext uri="{BB962C8B-B14F-4D97-AF65-F5344CB8AC3E}">
        <p14:creationId xmlns:p14="http://schemas.microsoft.com/office/powerpoint/2010/main" val="1882204680"/>
      </p:ext>
    </p:extLst>
  </p:cSld>
  <p:clrMapOvr>
    <a:masterClrMapping/>
  </p:clrMapOvr>
  <mc:AlternateContent xmlns:mc="http://schemas.openxmlformats.org/markup-compatibility/2006" xmlns:p14="http://schemas.microsoft.com/office/powerpoint/2010/main">
    <mc:Choice Requires="p14">
      <p:transition spd="med" p14:dur="700" advTm="35582">
        <p:fade/>
      </p:transition>
    </mc:Choice>
    <mc:Fallback xmlns="">
      <p:transition spd="med" advTm="3558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9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4403846" y="295028"/>
            <a:ext cx="4585871"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第一条・第一段</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r>
              <a:rPr kumimoji="1" lang="ja-JP" altLang="en-US" sz="4400" b="1" dirty="0" err="1">
                <a:ea typeface="游ゴシック" panose="020B0400000000000000" pitchFamily="50" charset="-128"/>
              </a:rPr>
              <a:t>すなはち</a:t>
            </a:r>
            <a:endParaRPr kumimoji="1" lang="en-US" altLang="ja-JP" sz="44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摂取不捨の利益</a:t>
            </a:r>
            <a:endParaRPr kumimoji="1" lang="en-US" altLang="ja-JP" sz="44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にあづけしめた</a:t>
            </a:r>
            <a:r>
              <a:rPr kumimoji="1" lang="ja-JP" altLang="en-US" sz="4400" b="1" dirty="0" err="1">
                <a:ea typeface="游ゴシック" panose="020B0400000000000000" pitchFamily="50" charset="-128"/>
              </a:rPr>
              <a:t>まふ</a:t>
            </a:r>
            <a:r>
              <a:rPr kumimoji="1" lang="ja-JP" altLang="en-US" sz="4400" b="1" dirty="0">
                <a:ea typeface="游ゴシック" panose="020B0400000000000000" pitchFamily="50" charset="-128"/>
              </a:rPr>
              <a:t>なり。</a:t>
            </a:r>
            <a:endParaRPr kumimoji="1" lang="ja-JP" altLang="en-US" sz="4800" b="1" dirty="0">
              <a:ea typeface="游ゴシック" panose="020B0400000000000000" pitchFamily="50" charset="-128"/>
            </a:endParaRPr>
          </a:p>
        </p:txBody>
      </p:sp>
    </p:spTree>
    <p:extLst>
      <p:ext uri="{BB962C8B-B14F-4D97-AF65-F5344CB8AC3E}">
        <p14:creationId xmlns:p14="http://schemas.microsoft.com/office/powerpoint/2010/main" val="2886488342"/>
      </p:ext>
    </p:extLst>
  </p:cSld>
  <p:clrMapOvr>
    <a:masterClrMapping/>
  </p:clrMapOvr>
  <mc:AlternateContent xmlns:mc="http://schemas.openxmlformats.org/markup-compatibility/2006" xmlns:p14="http://schemas.microsoft.com/office/powerpoint/2010/main">
    <mc:Choice Requires="p14">
      <p:transition spd="med" p14:dur="700" advTm="15929">
        <p:fade/>
      </p:transition>
    </mc:Choice>
    <mc:Fallback xmlns="">
      <p:transition spd="med" advTm="1592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3508" y="1107728"/>
            <a:ext cx="8856984" cy="5328592"/>
          </a:xfrm>
        </p:spPr>
        <p:txBody>
          <a:bodyPr>
            <a:noAutofit/>
          </a:bodyPr>
          <a:lstStyle/>
          <a:p>
            <a:pPr marL="0" indent="0">
              <a:buNone/>
            </a:pPr>
            <a:r>
              <a:rPr lang="ja-JP" altLang="en-US" b="1" dirty="0">
                <a:latin typeface="游ゴシック" panose="020B0400000000000000" pitchFamily="50" charset="-128"/>
                <a:ea typeface="游ゴシック" panose="020B0400000000000000" pitchFamily="50" charset="-128"/>
              </a:rPr>
              <a:t>第一段</a:t>
            </a:r>
            <a:endParaRPr lang="en-US" altLang="ja-JP" b="1" dirty="0">
              <a:latin typeface="游ゴシック" panose="020B0400000000000000" pitchFamily="50" charset="-128"/>
              <a:ea typeface="游ゴシック" panose="020B0400000000000000" pitchFamily="50" charset="-128"/>
            </a:endParaRPr>
          </a:p>
          <a:p>
            <a:pPr marL="0" indent="0">
              <a:buNone/>
            </a:pPr>
            <a:r>
              <a:rPr lang="ja-JP" altLang="en-US" sz="3600" b="1" dirty="0">
                <a:latin typeface="游ゴシック" panose="020B0400000000000000" pitchFamily="50" charset="-128"/>
                <a:ea typeface="游ゴシック" panose="020B0400000000000000" pitchFamily="50" charset="-128"/>
              </a:rPr>
              <a:t>　</a:t>
            </a:r>
            <a:r>
              <a:rPr lang="ja-JP" altLang="en-US" sz="4000" b="1" dirty="0">
                <a:latin typeface="游ゴシック" panose="020B0400000000000000" pitchFamily="50" charset="-128"/>
                <a:ea typeface="游ゴシック" panose="020B0400000000000000" pitchFamily="50" charset="-128"/>
              </a:rPr>
              <a:t>「弥陀の</a:t>
            </a:r>
            <a:r>
              <a:rPr lang="ja-JP" altLang="en-US" sz="4000" b="1" dirty="0">
                <a:solidFill>
                  <a:srgbClr val="FF0000"/>
                </a:solidFill>
                <a:latin typeface="游ゴシック" panose="020B0400000000000000" pitchFamily="50" charset="-128"/>
                <a:ea typeface="游ゴシック" panose="020B0400000000000000" pitchFamily="50" charset="-128"/>
              </a:rPr>
              <a:t>誓願</a:t>
            </a:r>
            <a:r>
              <a:rPr lang="ja-JP" altLang="en-US" sz="4000" b="1" dirty="0">
                <a:latin typeface="游ゴシック" panose="020B0400000000000000" pitchFamily="50" charset="-128"/>
                <a:ea typeface="游ゴシック" panose="020B0400000000000000" pitchFamily="50" charset="-128"/>
              </a:rPr>
              <a:t>不思議にたすけられ</a:t>
            </a:r>
            <a:endParaRPr lang="en-US" altLang="ja-JP" sz="4000" b="1" dirty="0">
              <a:latin typeface="游ゴシック" panose="020B0400000000000000" pitchFamily="50" charset="-128"/>
              <a:ea typeface="游ゴシック" panose="020B0400000000000000" pitchFamily="50" charset="-128"/>
            </a:endParaRPr>
          </a:p>
          <a:p>
            <a:pPr marL="0" indent="0">
              <a:buNone/>
            </a:pPr>
            <a:r>
              <a:rPr lang="ja-JP" altLang="en-US" sz="4000" b="1" dirty="0">
                <a:latin typeface="游ゴシック" panose="020B0400000000000000" pitchFamily="50" charset="-128"/>
                <a:ea typeface="游ゴシック" panose="020B0400000000000000" pitchFamily="50" charset="-128"/>
              </a:rPr>
              <a:t>　　</a:t>
            </a:r>
            <a:r>
              <a:rPr lang="ja-JP" altLang="en-US" sz="4000" b="1" dirty="0" err="1">
                <a:latin typeface="游ゴシック" panose="020B0400000000000000" pitchFamily="50" charset="-128"/>
                <a:ea typeface="游ゴシック" panose="020B0400000000000000" pitchFamily="50" charset="-128"/>
              </a:rPr>
              <a:t>まゐらせて</a:t>
            </a:r>
            <a:r>
              <a:rPr lang="ja-JP" altLang="en-US" sz="4000" b="1" dirty="0">
                <a:latin typeface="游ゴシック" panose="020B0400000000000000" pitchFamily="50" charset="-128"/>
                <a:ea typeface="游ゴシック" panose="020B0400000000000000" pitchFamily="50" charset="-128"/>
              </a:rPr>
              <a:t>～」</a:t>
            </a:r>
            <a:endParaRPr lang="en-US" altLang="ja-JP" sz="4000" b="1" dirty="0">
              <a:latin typeface="游ゴシック" panose="020B0400000000000000" pitchFamily="50" charset="-128"/>
              <a:ea typeface="游ゴシック" panose="020B0400000000000000" pitchFamily="50" charset="-128"/>
            </a:endParaRPr>
          </a:p>
          <a:p>
            <a:pPr marL="0" indent="0">
              <a:buNone/>
            </a:pPr>
            <a:r>
              <a:rPr kumimoji="1" lang="ja-JP" altLang="en-US" b="1" dirty="0">
                <a:latin typeface="游ゴシック" panose="020B0400000000000000" pitchFamily="50" charset="-128"/>
                <a:ea typeface="游ゴシック" panose="020B0400000000000000" pitchFamily="50" charset="-128"/>
              </a:rPr>
              <a:t>第二段</a:t>
            </a:r>
            <a:endParaRPr kumimoji="1" lang="en-US" altLang="ja-JP" b="1" dirty="0">
              <a:latin typeface="游ゴシック" panose="020B0400000000000000" pitchFamily="50" charset="-128"/>
              <a:ea typeface="游ゴシック" panose="020B0400000000000000" pitchFamily="50" charset="-128"/>
            </a:endParaRPr>
          </a:p>
          <a:p>
            <a:pPr marL="0" indent="0">
              <a:buNone/>
            </a:pPr>
            <a:r>
              <a:rPr kumimoji="1" lang="ja-JP" altLang="en-US" sz="3600" b="1" dirty="0">
                <a:latin typeface="游ゴシック" panose="020B0400000000000000" pitchFamily="50" charset="-128"/>
                <a:ea typeface="游ゴシック" panose="020B0400000000000000" pitchFamily="50" charset="-128"/>
              </a:rPr>
              <a:t>　</a:t>
            </a:r>
            <a:r>
              <a:rPr kumimoji="1" lang="ja-JP" altLang="en-US" sz="4000" b="1" dirty="0">
                <a:latin typeface="游ゴシック" panose="020B0400000000000000" pitchFamily="50" charset="-128"/>
                <a:ea typeface="游ゴシック" panose="020B0400000000000000" pitchFamily="50" charset="-128"/>
              </a:rPr>
              <a:t>「弥陀の</a:t>
            </a:r>
            <a:r>
              <a:rPr kumimoji="1" lang="ja-JP" altLang="en-US" sz="4000" b="1" dirty="0">
                <a:solidFill>
                  <a:srgbClr val="FF0000"/>
                </a:solidFill>
                <a:latin typeface="游ゴシック" panose="020B0400000000000000" pitchFamily="50" charset="-128"/>
                <a:ea typeface="游ゴシック" panose="020B0400000000000000" pitchFamily="50" charset="-128"/>
              </a:rPr>
              <a:t>本願</a:t>
            </a:r>
            <a:r>
              <a:rPr kumimoji="1" lang="ja-JP" altLang="en-US" sz="4000" b="1" dirty="0">
                <a:latin typeface="游ゴシック" panose="020B0400000000000000" pitchFamily="50" charset="-128"/>
                <a:ea typeface="游ゴシック" panose="020B0400000000000000" pitchFamily="50" charset="-128"/>
              </a:rPr>
              <a:t>には、老少・善悪の</a:t>
            </a:r>
            <a:endParaRPr kumimoji="1" lang="en-US" altLang="ja-JP" sz="4000" b="1" dirty="0">
              <a:latin typeface="游ゴシック" panose="020B0400000000000000" pitchFamily="50" charset="-128"/>
              <a:ea typeface="游ゴシック" panose="020B0400000000000000" pitchFamily="50" charset="-128"/>
            </a:endParaRPr>
          </a:p>
          <a:p>
            <a:pPr marL="0" indent="0">
              <a:buNone/>
            </a:pPr>
            <a:r>
              <a:rPr kumimoji="1" lang="ja-JP" altLang="en-US" sz="4000" b="1" dirty="0">
                <a:latin typeface="游ゴシック" panose="020B0400000000000000" pitchFamily="50" charset="-128"/>
                <a:ea typeface="游ゴシック" panose="020B0400000000000000" pitchFamily="50" charset="-128"/>
              </a:rPr>
              <a:t>　　ひとをえらばれず～」</a:t>
            </a:r>
            <a:endParaRPr kumimoji="1" lang="en-US" altLang="ja-JP" sz="4000" b="1" dirty="0">
              <a:latin typeface="游ゴシック" panose="020B0400000000000000" pitchFamily="50" charset="-128"/>
              <a:ea typeface="游ゴシック" panose="020B0400000000000000" pitchFamily="50" charset="-128"/>
            </a:endParaRPr>
          </a:p>
          <a:p>
            <a:pPr marL="0" indent="0">
              <a:buNone/>
            </a:pPr>
            <a:r>
              <a:rPr lang="ja-JP" altLang="en-US" b="1" dirty="0">
                <a:latin typeface="游ゴシック" panose="020B0400000000000000" pitchFamily="50" charset="-128"/>
                <a:ea typeface="游ゴシック" panose="020B0400000000000000" pitchFamily="50" charset="-128"/>
              </a:rPr>
              <a:t>第三段</a:t>
            </a:r>
            <a:endParaRPr lang="en-US" altLang="ja-JP" b="1" dirty="0">
              <a:latin typeface="游ゴシック" panose="020B0400000000000000" pitchFamily="50" charset="-128"/>
              <a:ea typeface="游ゴシック" panose="020B0400000000000000" pitchFamily="50" charset="-128"/>
            </a:endParaRPr>
          </a:p>
          <a:p>
            <a:pPr marL="0" indent="0">
              <a:buNone/>
            </a:pPr>
            <a:r>
              <a:rPr lang="ja-JP" altLang="en-US" sz="3600" b="1" dirty="0">
                <a:latin typeface="游ゴシック" panose="020B0400000000000000" pitchFamily="50" charset="-128"/>
                <a:ea typeface="游ゴシック" panose="020B0400000000000000" pitchFamily="50" charset="-128"/>
              </a:rPr>
              <a:t>　</a:t>
            </a:r>
            <a:r>
              <a:rPr lang="ja-JP" altLang="en-US" sz="4000" b="1" dirty="0">
                <a:latin typeface="游ゴシック" panose="020B0400000000000000" pitchFamily="50" charset="-128"/>
                <a:ea typeface="游ゴシック" panose="020B0400000000000000" pitchFamily="50" charset="-128"/>
              </a:rPr>
              <a:t>「しかれば、</a:t>
            </a:r>
            <a:r>
              <a:rPr lang="ja-JP" altLang="en-US" sz="4000" b="1" dirty="0">
                <a:solidFill>
                  <a:srgbClr val="FF0000"/>
                </a:solidFill>
                <a:latin typeface="游ゴシック" panose="020B0400000000000000" pitchFamily="50" charset="-128"/>
                <a:ea typeface="游ゴシック" panose="020B0400000000000000" pitchFamily="50" charset="-128"/>
              </a:rPr>
              <a:t>本願</a:t>
            </a:r>
            <a:r>
              <a:rPr lang="ja-JP" altLang="en-US" sz="4000" b="1" dirty="0">
                <a:latin typeface="游ゴシック" panose="020B0400000000000000" pitchFamily="50" charset="-128"/>
                <a:ea typeface="游ゴシック" panose="020B0400000000000000" pitchFamily="50" charset="-128"/>
              </a:rPr>
              <a:t>を信ぜんには～」</a:t>
            </a:r>
            <a:endParaRPr lang="en-US" altLang="ja-JP" sz="4000" b="1" dirty="0">
              <a:latin typeface="游ゴシック" panose="020B0400000000000000" pitchFamily="50" charset="-128"/>
              <a:ea typeface="游ゴシック" panose="020B0400000000000000" pitchFamily="50" charset="-128"/>
            </a:endParaRPr>
          </a:p>
          <a:p>
            <a:pPr marL="0" indent="0">
              <a:buNone/>
            </a:pPr>
            <a:endParaRPr lang="en-US" altLang="ja-JP" sz="4000" b="1" dirty="0">
              <a:latin typeface="ＤＦ平成ゴシック体W5" panose="020B0509000000000000" pitchFamily="49" charset="-128"/>
              <a:ea typeface="ＤＦ平成ゴシック体W5" panose="020B0509000000000000" pitchFamily="49" charset="-128"/>
            </a:endParaRPr>
          </a:p>
        </p:txBody>
      </p:sp>
      <p:sp>
        <p:nvSpPr>
          <p:cNvPr id="5" name="タイトル 1"/>
          <p:cNvSpPr>
            <a:spLocks noGrp="1"/>
          </p:cNvSpPr>
          <p:nvPr>
            <p:ph type="title"/>
          </p:nvPr>
        </p:nvSpPr>
        <p:spPr>
          <a:xfrm>
            <a:off x="457200" y="0"/>
            <a:ext cx="8229600" cy="1143000"/>
          </a:xfrm>
        </p:spPr>
        <p:txBody>
          <a:bodyPr>
            <a:normAutofit/>
          </a:bodyPr>
          <a:lstStyle/>
          <a:p>
            <a:pPr algn="l"/>
            <a:r>
              <a:rPr kumimoji="1" lang="ja-JP" altLang="en-US" sz="5400" b="1" dirty="0">
                <a:latin typeface="游ゴシック" panose="020B0400000000000000" pitchFamily="50" charset="-128"/>
                <a:ea typeface="游ゴシック" panose="020B0400000000000000" pitchFamily="50" charset="-128"/>
              </a:rPr>
              <a:t>第一条について</a:t>
            </a:r>
          </a:p>
        </p:txBody>
      </p:sp>
    </p:spTree>
    <p:extLst>
      <p:ext uri="{BB962C8B-B14F-4D97-AF65-F5344CB8AC3E}">
        <p14:creationId xmlns:p14="http://schemas.microsoft.com/office/powerpoint/2010/main" val="1124283571"/>
      </p:ext>
    </p:extLst>
  </p:cSld>
  <p:clrMapOvr>
    <a:masterClrMapping/>
  </p:clrMapOvr>
  <mc:AlternateContent xmlns:mc="http://schemas.openxmlformats.org/markup-compatibility/2006" xmlns:p14="http://schemas.microsoft.com/office/powerpoint/2010/main">
    <mc:Choice Requires="p14">
      <p:transition spd="med" p14:dur="700" advTm="43026">
        <p:fade/>
      </p:transition>
    </mc:Choice>
    <mc:Fallback xmlns="">
      <p:transition spd="med" advTm="43026">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4403846" y="295028"/>
            <a:ext cx="4585871"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第一条・第一段</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r>
              <a:rPr kumimoji="1" lang="ja-JP" altLang="en-US" sz="4400" b="1" dirty="0" err="1">
                <a:solidFill>
                  <a:srgbClr val="FF0000"/>
                </a:solidFill>
                <a:ea typeface="游ゴシック" panose="020B0400000000000000" pitchFamily="50" charset="-128"/>
              </a:rPr>
              <a:t>すなはち</a:t>
            </a:r>
            <a:endParaRPr kumimoji="1" lang="en-US" altLang="ja-JP" sz="4400" b="1" dirty="0">
              <a:solidFill>
                <a:srgbClr val="FF0000"/>
              </a:solidFill>
              <a:ea typeface="游ゴシック" panose="020B0400000000000000" pitchFamily="50" charset="-128"/>
            </a:endParaRPr>
          </a:p>
          <a:p>
            <a:pPr>
              <a:lnSpc>
                <a:spcPct val="130000"/>
              </a:lnSpc>
            </a:pPr>
            <a:r>
              <a:rPr kumimoji="1" lang="ja-JP" altLang="en-US" sz="4400" b="1" dirty="0">
                <a:solidFill>
                  <a:srgbClr val="FF0000"/>
                </a:solidFill>
                <a:ea typeface="游ゴシック" panose="020B0400000000000000" pitchFamily="50" charset="-128"/>
              </a:rPr>
              <a:t>摂取不捨</a:t>
            </a:r>
            <a:r>
              <a:rPr kumimoji="1" lang="ja-JP" altLang="en-US" sz="4400" b="1" dirty="0">
                <a:ea typeface="游ゴシック" panose="020B0400000000000000" pitchFamily="50" charset="-128"/>
              </a:rPr>
              <a:t>の利益</a:t>
            </a:r>
            <a:endParaRPr kumimoji="1" lang="en-US" altLang="ja-JP" sz="44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にあづけしめた</a:t>
            </a:r>
            <a:r>
              <a:rPr kumimoji="1" lang="ja-JP" altLang="en-US" sz="4400" b="1" dirty="0" err="1">
                <a:ea typeface="游ゴシック" panose="020B0400000000000000" pitchFamily="50" charset="-128"/>
              </a:rPr>
              <a:t>まふ</a:t>
            </a:r>
            <a:r>
              <a:rPr kumimoji="1" lang="ja-JP" altLang="en-US" sz="4400" b="1" dirty="0">
                <a:ea typeface="游ゴシック" panose="020B0400000000000000" pitchFamily="50" charset="-128"/>
              </a:rPr>
              <a:t>なり。</a:t>
            </a:r>
            <a:endParaRPr kumimoji="1" lang="ja-JP" altLang="en-US" sz="4800" b="1" dirty="0">
              <a:ea typeface="游ゴシック" panose="020B0400000000000000" pitchFamily="50" charset="-128"/>
            </a:endParaRPr>
          </a:p>
        </p:txBody>
      </p:sp>
      <p:sp>
        <p:nvSpPr>
          <p:cNvPr id="3" name="テキスト ボックス 2"/>
          <p:cNvSpPr txBox="1"/>
          <p:nvPr/>
        </p:nvSpPr>
        <p:spPr>
          <a:xfrm>
            <a:off x="301260" y="295028"/>
            <a:ext cx="861774" cy="5798268"/>
          </a:xfrm>
          <a:prstGeom prst="rect">
            <a:avLst/>
          </a:prstGeom>
          <a:solidFill>
            <a:srgbClr val="FFFF00"/>
          </a:solidFill>
        </p:spPr>
        <p:txBody>
          <a:bodyPr vert="eaVert" wrap="square" rtlCol="0">
            <a:spAutoFit/>
          </a:bodyPr>
          <a:lstStyle/>
          <a:p>
            <a:r>
              <a:rPr lang="ja-JP" altLang="en-US" sz="4400" b="1" dirty="0">
                <a:solidFill>
                  <a:srgbClr val="002060"/>
                </a:solidFill>
                <a:latin typeface="游ゴシック" panose="020B0400000000000000" pitchFamily="50" charset="-128"/>
                <a:ea typeface="游ゴシック" panose="020B0400000000000000" pitchFamily="50" charset="-128"/>
              </a:rPr>
              <a:t>おさめとって捨てない</a:t>
            </a:r>
            <a:endParaRPr kumimoji="1" lang="ja-JP" altLang="en-US" sz="4400" b="1" dirty="0">
              <a:solidFill>
                <a:srgbClr val="002060"/>
              </a:solidFill>
              <a:latin typeface="游ゴシック" panose="020B0400000000000000" pitchFamily="50" charset="-128"/>
              <a:ea typeface="游ゴシック" panose="020B0400000000000000" pitchFamily="50" charset="-128"/>
            </a:endParaRPr>
          </a:p>
        </p:txBody>
      </p:sp>
      <p:sp>
        <p:nvSpPr>
          <p:cNvPr id="2" name="テキスト ボックス 1"/>
          <p:cNvSpPr txBox="1"/>
          <p:nvPr/>
        </p:nvSpPr>
        <p:spPr>
          <a:xfrm>
            <a:off x="3049710" y="295028"/>
            <a:ext cx="800219" cy="2125860"/>
          </a:xfrm>
          <a:prstGeom prst="rect">
            <a:avLst/>
          </a:prstGeom>
          <a:solidFill>
            <a:srgbClr val="FFFF00"/>
          </a:solidFill>
        </p:spPr>
        <p:txBody>
          <a:bodyPr vert="eaVert" wrap="square" rtlCol="0">
            <a:spAutoFit/>
          </a:bodyPr>
          <a:lstStyle/>
          <a:p>
            <a:r>
              <a:rPr kumimoji="1" lang="ja-JP" altLang="en-US" sz="4000" b="1" dirty="0">
                <a:solidFill>
                  <a:srgbClr val="FF0000"/>
                </a:solidFill>
                <a:latin typeface="游ゴシック" panose="020B0400000000000000" pitchFamily="50" charset="-128"/>
                <a:ea typeface="游ゴシック" panose="020B0400000000000000" pitchFamily="50" charset="-128"/>
              </a:rPr>
              <a:t>すなはち</a:t>
            </a:r>
          </a:p>
        </p:txBody>
      </p:sp>
      <p:sp>
        <p:nvSpPr>
          <p:cNvPr id="5" name="等号 4"/>
          <p:cNvSpPr/>
          <p:nvPr/>
        </p:nvSpPr>
        <p:spPr>
          <a:xfrm>
            <a:off x="-1454856" y="1772816"/>
            <a:ext cx="482240" cy="432048"/>
          </a:xfrm>
          <a:prstGeom prst="mathEqua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dirty="0">
              <a:solidFill>
                <a:srgbClr val="FF0000"/>
              </a:solidFill>
              <a:ea typeface="游ゴシック" panose="020B0400000000000000" pitchFamily="50" charset="-128"/>
            </a:endParaRPr>
          </a:p>
        </p:txBody>
      </p:sp>
      <p:sp>
        <p:nvSpPr>
          <p:cNvPr id="7" name="等号 6"/>
          <p:cNvSpPr/>
          <p:nvPr/>
        </p:nvSpPr>
        <p:spPr>
          <a:xfrm>
            <a:off x="-1260649" y="1916832"/>
            <a:ext cx="759819" cy="1296144"/>
          </a:xfrm>
          <a:prstGeom prst="mathEqua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dirty="0">
              <a:solidFill>
                <a:srgbClr val="FF0000"/>
              </a:solidFill>
              <a:ea typeface="游ゴシック" panose="020B0400000000000000" pitchFamily="50" charset="-128"/>
            </a:endParaRPr>
          </a:p>
        </p:txBody>
      </p:sp>
      <p:sp>
        <p:nvSpPr>
          <p:cNvPr id="9" name="下矢印 8"/>
          <p:cNvSpPr/>
          <p:nvPr/>
        </p:nvSpPr>
        <p:spPr>
          <a:xfrm>
            <a:off x="3207503" y="2564904"/>
            <a:ext cx="484632" cy="623526"/>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10" name="テキスト ボックス 9"/>
          <p:cNvSpPr txBox="1"/>
          <p:nvPr/>
        </p:nvSpPr>
        <p:spPr>
          <a:xfrm>
            <a:off x="2803488" y="3332446"/>
            <a:ext cx="1292662" cy="2125860"/>
          </a:xfrm>
          <a:prstGeom prst="rect">
            <a:avLst/>
          </a:prstGeom>
          <a:solidFill>
            <a:srgbClr val="FFFF00"/>
          </a:solidFill>
        </p:spPr>
        <p:txBody>
          <a:bodyPr vert="eaVert" wrap="square" rtlCol="0">
            <a:spAutoFit/>
          </a:bodyPr>
          <a:lstStyle/>
          <a:p>
            <a:r>
              <a:rPr kumimoji="1" lang="ja-JP" altLang="en-US" sz="3600" b="1" dirty="0">
                <a:solidFill>
                  <a:schemeClr val="tx2"/>
                </a:solidFill>
                <a:latin typeface="游ゴシック" panose="020B0400000000000000" pitchFamily="50" charset="-128"/>
                <a:ea typeface="游ゴシック" panose="020B0400000000000000" pitchFamily="50" charset="-128"/>
              </a:rPr>
              <a:t>即時に</a:t>
            </a:r>
            <a:endParaRPr kumimoji="1" lang="en-US" altLang="ja-JP" sz="3600" b="1" dirty="0">
              <a:solidFill>
                <a:schemeClr val="tx2"/>
              </a:solidFill>
              <a:latin typeface="游ゴシック" panose="020B0400000000000000" pitchFamily="50" charset="-128"/>
              <a:ea typeface="游ゴシック" panose="020B0400000000000000" pitchFamily="50" charset="-128"/>
            </a:endParaRPr>
          </a:p>
          <a:p>
            <a:r>
              <a:rPr lang="ja-JP" altLang="en-US" sz="3600" b="1" dirty="0">
                <a:solidFill>
                  <a:schemeClr val="tx2"/>
                </a:solidFill>
                <a:latin typeface="游ゴシック" panose="020B0400000000000000" pitchFamily="50" charset="-128"/>
                <a:ea typeface="游ゴシック" panose="020B0400000000000000" pitchFamily="50" charset="-128"/>
              </a:rPr>
              <a:t>ただちに</a:t>
            </a:r>
            <a:endParaRPr kumimoji="1" lang="ja-JP" altLang="en-US" sz="3600" b="1" dirty="0">
              <a:solidFill>
                <a:schemeClr val="tx2"/>
              </a:solidFill>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1939763" y="295028"/>
            <a:ext cx="800219" cy="2269876"/>
          </a:xfrm>
          <a:prstGeom prst="rect">
            <a:avLst/>
          </a:prstGeom>
          <a:solidFill>
            <a:srgbClr val="FFFF00"/>
          </a:solidFill>
        </p:spPr>
        <p:txBody>
          <a:bodyPr vert="eaVert" wrap="square" rtlCol="0">
            <a:spAutoFit/>
          </a:bodyPr>
          <a:lstStyle/>
          <a:p>
            <a:r>
              <a:rPr kumimoji="1" lang="ja-JP" altLang="en-US" sz="4000" b="1" dirty="0">
                <a:solidFill>
                  <a:srgbClr val="FF0000"/>
                </a:solidFill>
                <a:latin typeface="游ゴシック" panose="020B0400000000000000" pitchFamily="50" charset="-128"/>
                <a:ea typeface="游ゴシック" panose="020B0400000000000000" pitchFamily="50" charset="-128"/>
              </a:rPr>
              <a:t>摂取不捨</a:t>
            </a:r>
          </a:p>
        </p:txBody>
      </p:sp>
      <p:sp>
        <p:nvSpPr>
          <p:cNvPr id="12" name="下矢印 11"/>
          <p:cNvSpPr/>
          <p:nvPr/>
        </p:nvSpPr>
        <p:spPr>
          <a:xfrm rot="5400000">
            <a:off x="1307718" y="1046195"/>
            <a:ext cx="484632" cy="623526"/>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Tree>
    <p:custDataLst>
      <p:tags r:id="rId1"/>
    </p:custDataLst>
    <p:extLst>
      <p:ext uri="{BB962C8B-B14F-4D97-AF65-F5344CB8AC3E}">
        <p14:creationId xmlns:p14="http://schemas.microsoft.com/office/powerpoint/2010/main" val="3036123835"/>
      </p:ext>
    </p:extLst>
  </p:cSld>
  <p:clrMapOvr>
    <a:masterClrMapping/>
  </p:clrMapOvr>
  <mc:AlternateContent xmlns:mc="http://schemas.openxmlformats.org/markup-compatibility/2006" xmlns:p14="http://schemas.microsoft.com/office/powerpoint/2010/main">
    <mc:Choice Requires="p14">
      <p:transition spd="med" p14:dur="700" advTm="19884">
        <p:fade/>
      </p:transition>
    </mc:Choice>
    <mc:Fallback xmlns="">
      <p:transition spd="med" advTm="198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1000"/>
                            </p:stCondLst>
                            <p:childTnLst>
                              <p:par>
                                <p:cTn id="28" presetID="16" presetClass="entr" presetSubtype="2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9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9" grpId="0" animBg="1"/>
      <p:bldP spid="10" grpId="0" animBg="1"/>
      <p:bldP spid="11" grpId="0" animBg="1"/>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4403846" y="295028"/>
            <a:ext cx="4585871" cy="6552728"/>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第一条・第一段</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err="1">
                <a:ln>
                  <a:noFill/>
                </a:ln>
                <a:effectLst/>
                <a:uLnTx/>
                <a:uFillTx/>
                <a:latin typeface="Calibri"/>
                <a:ea typeface="游ゴシック" panose="020B0400000000000000" pitchFamily="50" charset="-128"/>
                <a:cs typeface="+mn-cs"/>
              </a:rPr>
              <a:t>すなはち</a:t>
            </a:r>
            <a:endParaRPr kumimoji="1" lang="en-US" altLang="ja-JP" sz="4400" b="1" i="0" u="none" strike="noStrike" kern="1200" cap="none" spc="0" normalizeH="0" baseline="0" noProof="0" dirty="0">
              <a:ln>
                <a:noFill/>
              </a:ln>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effectLst/>
                <a:uLnTx/>
                <a:uFillTx/>
                <a:latin typeface="Calibri"/>
                <a:ea typeface="游ゴシック" panose="020B0400000000000000" pitchFamily="50" charset="-128"/>
                <a:cs typeface="+mn-cs"/>
              </a:rPr>
              <a:t>摂取不捨</a:t>
            </a: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の利益</a:t>
            </a:r>
            <a:endParaRPr kumimoji="1" lang="en-US" altLang="ja-JP"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に</a:t>
            </a:r>
            <a:r>
              <a:rPr kumimoji="1" lang="ja-JP" altLang="en-US" sz="4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あづけしめた</a:t>
            </a:r>
            <a:r>
              <a:rPr kumimoji="1" lang="ja-JP" altLang="en-US" sz="4400" b="1" i="0" u="none" strike="noStrike" kern="1200" cap="none" spc="0" normalizeH="0" baseline="0" noProof="0" dirty="0" err="1">
                <a:ln>
                  <a:noFill/>
                </a:ln>
                <a:solidFill>
                  <a:srgbClr val="FF0000"/>
                </a:solidFill>
                <a:effectLst/>
                <a:uLnTx/>
                <a:uFillTx/>
                <a:latin typeface="Calibri"/>
                <a:ea typeface="游ゴシック" panose="020B0400000000000000" pitchFamily="50" charset="-128"/>
                <a:cs typeface="+mn-cs"/>
              </a:rPr>
              <a:t>まふ</a:t>
            </a:r>
            <a:r>
              <a:rPr kumimoji="1" lang="ja-JP" altLang="en-US" sz="4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なり。</a:t>
            </a:r>
            <a:endParaRPr kumimoji="1" lang="ja-JP" altLang="en-US" sz="48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
        <p:nvSpPr>
          <p:cNvPr id="3" name="テキスト ボックス 2"/>
          <p:cNvSpPr txBox="1"/>
          <p:nvPr/>
        </p:nvSpPr>
        <p:spPr>
          <a:xfrm>
            <a:off x="1098161" y="548680"/>
            <a:ext cx="861774" cy="4176464"/>
          </a:xfrm>
          <a:prstGeom prst="rect">
            <a:avLst/>
          </a:prstGeom>
          <a:solidFill>
            <a:srgbClr val="FFFF66"/>
          </a:solid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002060"/>
                </a:solidFill>
                <a:effectLst/>
                <a:uLnTx/>
                <a:uFillTx/>
                <a:latin typeface="游ゴシック" panose="020B0400000000000000" pitchFamily="50" charset="-128"/>
                <a:ea typeface="游ゴシック" panose="020B0400000000000000" pitchFamily="50" charset="-128"/>
                <a:cs typeface="+mn-cs"/>
              </a:rPr>
              <a:t>お与えくださる</a:t>
            </a:r>
          </a:p>
        </p:txBody>
      </p:sp>
      <p:sp>
        <p:nvSpPr>
          <p:cNvPr id="5" name="等号 4"/>
          <p:cNvSpPr/>
          <p:nvPr/>
        </p:nvSpPr>
        <p:spPr>
          <a:xfrm>
            <a:off x="-1454856" y="1772816"/>
            <a:ext cx="482240" cy="432048"/>
          </a:xfrm>
          <a:prstGeom prst="mathEqua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7200" b="0"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sp>
        <p:nvSpPr>
          <p:cNvPr id="7" name="等号 6"/>
          <p:cNvSpPr/>
          <p:nvPr/>
        </p:nvSpPr>
        <p:spPr>
          <a:xfrm>
            <a:off x="-1260649" y="1916832"/>
            <a:ext cx="759819" cy="1296144"/>
          </a:xfrm>
          <a:prstGeom prst="mathEqua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7200" b="0"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sp>
        <p:nvSpPr>
          <p:cNvPr id="11" name="テキスト ボックス 10"/>
          <p:cNvSpPr txBox="1"/>
          <p:nvPr/>
        </p:nvSpPr>
        <p:spPr>
          <a:xfrm>
            <a:off x="2852313" y="548680"/>
            <a:ext cx="861774" cy="4752528"/>
          </a:xfrm>
          <a:prstGeom prst="rect">
            <a:avLst/>
          </a:prstGeom>
          <a:solidFill>
            <a:srgbClr val="FFFF66"/>
          </a:solid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あづけしめた</a:t>
            </a:r>
            <a:r>
              <a:rPr kumimoji="1" lang="ja-JP" altLang="en-US" sz="4400" b="1" i="0" u="none" strike="noStrike" kern="1200" cap="none" spc="0" normalizeH="0" baseline="0" noProof="0" dirty="0" err="1">
                <a:ln>
                  <a:noFill/>
                </a:ln>
                <a:solidFill>
                  <a:srgbClr val="FF0000"/>
                </a:solidFill>
                <a:effectLst/>
                <a:uLnTx/>
                <a:uFillTx/>
                <a:latin typeface="游ゴシック" panose="020B0400000000000000" pitchFamily="50" charset="-128"/>
                <a:ea typeface="游ゴシック" panose="020B0400000000000000" pitchFamily="50" charset="-128"/>
                <a:cs typeface="+mn-cs"/>
              </a:rPr>
              <a:t>まふ</a:t>
            </a:r>
            <a:endParaRPr kumimoji="1" lang="ja-JP" altLang="en-US" sz="4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12" name="下矢印 11"/>
          <p:cNvSpPr/>
          <p:nvPr/>
        </p:nvSpPr>
        <p:spPr>
          <a:xfrm rot="5400000">
            <a:off x="1934421" y="2328907"/>
            <a:ext cx="856580" cy="623526"/>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72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2146818643"/>
      </p:ext>
    </p:extLst>
  </p:cSld>
  <p:clrMapOvr>
    <a:masterClrMapping/>
  </p:clrMapOvr>
  <mc:AlternateContent xmlns:mc="http://schemas.openxmlformats.org/markup-compatibility/2006" xmlns:p14="http://schemas.microsoft.com/office/powerpoint/2010/main">
    <mc:Choice Requires="p14">
      <p:transition spd="med" p14:dur="700" advTm="25635">
        <p:fade/>
      </p:transition>
    </mc:Choice>
    <mc:Fallback xmlns="">
      <p:transition spd="med" advTm="2563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9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14853" y="444018"/>
            <a:ext cx="5314275" cy="1631216"/>
          </a:xfrm>
          <a:prstGeom prst="rect">
            <a:avLst/>
          </a:prstGeom>
          <a:noFill/>
        </p:spPr>
        <p:txBody>
          <a:bodyPr wrap="none" rtlCol="0">
            <a:spAutoFit/>
          </a:bodyPr>
          <a:lstStyle/>
          <a:p>
            <a:r>
              <a:rPr kumimoji="1" lang="ja-JP" altLang="en-US" sz="10000" b="1" dirty="0">
                <a:solidFill>
                  <a:srgbClr val="FF0000"/>
                </a:solidFill>
                <a:ea typeface="游ゴシック" panose="020B0400000000000000" pitchFamily="50" charset="-128"/>
              </a:rPr>
              <a:t>摂取不捨</a:t>
            </a:r>
            <a:endParaRPr kumimoji="1" lang="ja-JP" altLang="en-US" sz="10000" b="1" dirty="0">
              <a:ea typeface="游ゴシック" panose="020B0400000000000000" pitchFamily="50" charset="-128"/>
            </a:endParaRPr>
          </a:p>
        </p:txBody>
      </p:sp>
      <p:sp>
        <p:nvSpPr>
          <p:cNvPr id="6" name="テキスト ボックス 5"/>
          <p:cNvSpPr txBox="1"/>
          <p:nvPr/>
        </p:nvSpPr>
        <p:spPr>
          <a:xfrm>
            <a:off x="-136994" y="3684746"/>
            <a:ext cx="9417963" cy="1938992"/>
          </a:xfrm>
          <a:prstGeom prst="rect">
            <a:avLst/>
          </a:prstGeom>
          <a:solidFill>
            <a:srgbClr val="FFFF00"/>
          </a:solidFill>
          <a:effectLst>
            <a:glow rad="228600">
              <a:schemeClr val="accent6">
                <a:satMod val="175000"/>
                <a:alpha val="40000"/>
              </a:schemeClr>
            </a:glow>
          </a:effectLst>
        </p:spPr>
        <p:txBody>
          <a:bodyPr wrap="none" rtlCol="0">
            <a:spAutoFit/>
          </a:bodyPr>
          <a:lstStyle/>
          <a:p>
            <a:pPr algn="ctr"/>
            <a:r>
              <a:rPr kumimoji="1" lang="ja-JP" altLang="en-US" sz="6000" b="1" dirty="0">
                <a:latin typeface="游ゴシック" panose="020B0400000000000000" pitchFamily="50" charset="-128"/>
                <a:ea typeface="游ゴシック" panose="020B0400000000000000" pitchFamily="50" charset="-128"/>
              </a:rPr>
              <a:t>おさめとって捨てない</a:t>
            </a:r>
            <a:endParaRPr kumimoji="1" lang="en-US" altLang="ja-JP" sz="6000" b="1" dirty="0">
              <a:latin typeface="游ゴシック" panose="020B0400000000000000" pitchFamily="50" charset="-128"/>
              <a:ea typeface="游ゴシック" panose="020B0400000000000000" pitchFamily="50" charset="-128"/>
            </a:endParaRPr>
          </a:p>
          <a:p>
            <a:pPr algn="ctr"/>
            <a:r>
              <a:rPr lang="ja-JP" altLang="en-US" sz="6000" b="1" dirty="0">
                <a:latin typeface="游ゴシック" panose="020B0400000000000000" pitchFamily="50" charset="-128"/>
                <a:ea typeface="游ゴシック" panose="020B0400000000000000" pitchFamily="50" charset="-128"/>
              </a:rPr>
              <a:t>（阿弥陀仏の現実の救い）</a:t>
            </a:r>
            <a:endParaRPr kumimoji="1" lang="ja-JP" altLang="en-US" sz="6000" b="1" dirty="0">
              <a:latin typeface="游ゴシック" panose="020B0400000000000000" pitchFamily="50" charset="-128"/>
              <a:ea typeface="游ゴシック" panose="020B0400000000000000" pitchFamily="50" charset="-128"/>
            </a:endParaRPr>
          </a:p>
        </p:txBody>
      </p:sp>
      <p:sp>
        <p:nvSpPr>
          <p:cNvPr id="7" name="右矢印 6">
            <a:extLst>
              <a:ext uri="{FF2B5EF4-FFF2-40B4-BE49-F238E27FC236}">
                <a16:creationId xmlns:a16="http://schemas.microsoft.com/office/drawing/2014/main" xmlns="" id="{3F606F9C-7BA0-4D81-807D-0EC861646649}"/>
              </a:ext>
            </a:extLst>
          </p:cNvPr>
          <p:cNvSpPr/>
          <p:nvPr/>
        </p:nvSpPr>
        <p:spPr>
          <a:xfrm rot="5400000">
            <a:off x="3934522" y="2007981"/>
            <a:ext cx="1274932" cy="1366031"/>
          </a:xfrm>
          <a:prstGeom prst="rightArrow">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spTree>
    <p:custDataLst>
      <p:tags r:id="rId1"/>
    </p:custDataLst>
    <p:extLst>
      <p:ext uri="{BB962C8B-B14F-4D97-AF65-F5344CB8AC3E}">
        <p14:creationId xmlns:p14="http://schemas.microsoft.com/office/powerpoint/2010/main" val="1716016608"/>
      </p:ext>
    </p:extLst>
  </p:cSld>
  <p:clrMapOvr>
    <a:masterClrMapping/>
  </p:clrMapOvr>
  <mc:AlternateContent xmlns:mc="http://schemas.openxmlformats.org/markup-compatibility/2006" xmlns:p14="http://schemas.microsoft.com/office/powerpoint/2010/main">
    <mc:Choice Requires="p14">
      <p:transition spd="med" p14:dur="700" advTm="14017">
        <p:fade/>
      </p:transition>
    </mc:Choice>
    <mc:Fallback xmlns="">
      <p:transition spd="med" advTm="140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200" fill="hold"/>
                                        <p:tgtEl>
                                          <p:spTgt spid="6"/>
                                        </p:tgtEl>
                                        <p:attrNameLst>
                                          <p:attrName>ppt_x</p:attrName>
                                        </p:attrNameLst>
                                      </p:cBhvr>
                                      <p:tavLst>
                                        <p:tav tm="0">
                                          <p:val>
                                            <p:strVal val="#ppt_x"/>
                                          </p:val>
                                        </p:tav>
                                        <p:tav tm="100000">
                                          <p:val>
                                            <p:strVal val="#ppt_x"/>
                                          </p:val>
                                        </p:tav>
                                      </p:tavLst>
                                    </p:anim>
                                    <p:anim calcmode="lin" valueType="num">
                                      <p:cBhvr additive="base">
                                        <p:cTn id="17" dur="12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008064" y="188640"/>
            <a:ext cx="923330" cy="4464496"/>
          </a:xfrm>
          <a:prstGeom prst="rect">
            <a:avLst/>
          </a:prstGeom>
          <a:solidFill>
            <a:schemeClr val="accent6">
              <a:lumMod val="40000"/>
              <a:lumOff val="60000"/>
            </a:schemeClr>
          </a:solidFill>
          <a:effectLst/>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観無量寿経</a:t>
            </a:r>
            <a:r>
              <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p:cNvSpPr txBox="1"/>
          <p:nvPr/>
        </p:nvSpPr>
        <p:spPr>
          <a:xfrm>
            <a:off x="187102" y="250867"/>
            <a:ext cx="4265783" cy="6264696"/>
          </a:xfrm>
          <a:prstGeom prst="rect">
            <a:avLst/>
          </a:prstGeom>
          <a:solidFill>
            <a:schemeClr val="bg1"/>
          </a:solidFill>
          <a:ln w="38100">
            <a:solidFill>
              <a:srgbClr val="00B0F0"/>
            </a:solidFill>
          </a:ln>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その一つ一つの光明はひろくすべての世界を照らして、仏を念ずる人々を残らずその中に</a:t>
            </a:r>
            <a:r>
              <a:rPr kumimoji="1" lang="ja-JP" altLang="en-US" sz="36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摂め取り、お捨てになることがない</a:t>
            </a:r>
            <a:r>
              <a:rPr kumimoji="1" lang="ja-JP" altLang="en-US" sz="36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のである。</a:t>
            </a:r>
            <a:endParaRPr kumimoji="1" lang="en-US" altLang="ja-JP" sz="36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　　　　　　　　　　　　　（現代語訳）</a:t>
            </a:r>
          </a:p>
        </p:txBody>
      </p:sp>
      <p:sp>
        <p:nvSpPr>
          <p:cNvPr id="5" name="右矢印 4"/>
          <p:cNvSpPr/>
          <p:nvPr/>
        </p:nvSpPr>
        <p:spPr>
          <a:xfrm rot="10800000">
            <a:off x="4488347" y="1916832"/>
            <a:ext cx="773185" cy="1008112"/>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72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sp>
        <p:nvSpPr>
          <p:cNvPr id="2" name="テキスト ボックス 1"/>
          <p:cNvSpPr txBox="1"/>
          <p:nvPr/>
        </p:nvSpPr>
        <p:spPr>
          <a:xfrm>
            <a:off x="5724128" y="205082"/>
            <a:ext cx="2031325" cy="6356266"/>
          </a:xfrm>
          <a:prstGeom prst="rect">
            <a:avLst/>
          </a:prstGeom>
          <a:solidFill>
            <a:srgbClr val="FFFF00"/>
          </a:solid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一々の光明は、あまねく十方世界を照らし、念仏の衆生を</a:t>
            </a:r>
            <a:r>
              <a:rPr kumimoji="1" lang="ja-JP" altLang="en-US" sz="4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摂取して捨てたまはず</a:t>
            </a: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3752151930"/>
      </p:ext>
    </p:extLst>
  </p:cSld>
  <p:clrMapOvr>
    <a:masterClrMapping/>
  </p:clrMapOvr>
  <mc:AlternateContent xmlns:mc="http://schemas.openxmlformats.org/markup-compatibility/2006" xmlns:p14="http://schemas.microsoft.com/office/powerpoint/2010/main">
    <mc:Choice Requires="p14">
      <p:transition spd="med" p14:dur="700" advTm="78988">
        <p:fade/>
      </p:transition>
    </mc:Choice>
    <mc:Fallback xmlns="">
      <p:transition spd="med" advTm="7898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2" y="0"/>
            <a:ext cx="9839739" cy="6858000"/>
          </a:xfrm>
          <a:prstGeom prst="rect">
            <a:avLst/>
          </a:prstGeom>
        </p:spPr>
      </p:pic>
      <p:sp>
        <p:nvSpPr>
          <p:cNvPr id="4" name="タイトル 1"/>
          <p:cNvSpPr txBox="1">
            <a:spLocks/>
          </p:cNvSpPr>
          <p:nvPr/>
        </p:nvSpPr>
        <p:spPr>
          <a:xfrm>
            <a:off x="3923928" y="404664"/>
            <a:ext cx="5508104" cy="6741368"/>
          </a:xfrm>
          <a:prstGeom prst="rect">
            <a:avLst/>
          </a:prstGeom>
          <a:noFill/>
          <a:effectLst>
            <a:glow rad="127000">
              <a:schemeClr val="accent1"/>
            </a:glow>
          </a:effectLst>
        </p:spPr>
        <p:txBody>
          <a:bodyPr vert="eaVe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b="1" dirty="0">
              <a:solidFill>
                <a:schemeClr val="bg1"/>
              </a:solidFill>
              <a:effectLst>
                <a:glow rad="228600">
                  <a:schemeClr val="tx1"/>
                </a:glow>
              </a:effectLst>
              <a:ea typeface="游ゴシック" panose="020B0400000000000000" pitchFamily="50" charset="-128"/>
            </a:endParaRPr>
          </a:p>
          <a:p>
            <a:pPr algn="l"/>
            <a:r>
              <a:rPr lang="ja-JP" altLang="en-US" b="1" dirty="0">
                <a:effectLst>
                  <a:glow rad="228600">
                    <a:srgbClr val="FFFF00"/>
                  </a:glow>
                </a:effectLst>
                <a:ea typeface="游ゴシック" panose="020B0400000000000000" pitchFamily="50" charset="-128"/>
              </a:rPr>
              <a:t>月かげの</a:t>
            </a:r>
            <a:endParaRPr lang="en-US" altLang="ja-JP" b="1" dirty="0">
              <a:effectLst>
                <a:glow rad="228600">
                  <a:srgbClr val="FFFF00"/>
                </a:glow>
              </a:effectLst>
              <a:ea typeface="游ゴシック" panose="020B0400000000000000" pitchFamily="50" charset="-128"/>
            </a:endParaRPr>
          </a:p>
          <a:p>
            <a:pPr algn="l"/>
            <a:endParaRPr lang="en-US" altLang="ja-JP" b="1" dirty="0">
              <a:effectLst>
                <a:glow rad="228600">
                  <a:srgbClr val="FFFF00"/>
                </a:glow>
              </a:effectLst>
              <a:ea typeface="游ゴシック" panose="020B0400000000000000" pitchFamily="50" charset="-128"/>
            </a:endParaRPr>
          </a:p>
          <a:p>
            <a:pPr algn="l"/>
            <a:r>
              <a:rPr lang="ja-JP" altLang="en-US" b="1" dirty="0">
                <a:effectLst>
                  <a:glow rad="228600">
                    <a:srgbClr val="FFFF00"/>
                  </a:glow>
                </a:effectLst>
                <a:ea typeface="游ゴシック" panose="020B0400000000000000" pitchFamily="50" charset="-128"/>
              </a:rPr>
              <a:t>いたらぬ</a:t>
            </a:r>
            <a:r>
              <a:rPr lang="ja-JP" altLang="en-US" b="1" dirty="0" err="1">
                <a:effectLst>
                  <a:glow rad="228600">
                    <a:srgbClr val="FFFF00"/>
                  </a:glow>
                </a:effectLst>
                <a:ea typeface="游ゴシック" panose="020B0400000000000000" pitchFamily="50" charset="-128"/>
              </a:rPr>
              <a:t>さ</a:t>
            </a:r>
            <a:r>
              <a:rPr lang="ja-JP" altLang="en-US" b="1" dirty="0">
                <a:effectLst>
                  <a:glow rad="228600">
                    <a:srgbClr val="FFFF00"/>
                  </a:glow>
                </a:effectLst>
                <a:ea typeface="游ゴシック" panose="020B0400000000000000" pitchFamily="50" charset="-128"/>
              </a:rPr>
              <a:t>とは</a:t>
            </a:r>
            <a:endParaRPr lang="en-US" altLang="ja-JP" b="1" dirty="0">
              <a:effectLst>
                <a:glow rad="228600">
                  <a:srgbClr val="FFFF00"/>
                </a:glow>
              </a:effectLst>
              <a:ea typeface="游ゴシック" panose="020B0400000000000000" pitchFamily="50" charset="-128"/>
            </a:endParaRPr>
          </a:p>
          <a:p>
            <a:pPr algn="l"/>
            <a:endParaRPr lang="en-US" altLang="ja-JP" b="1" dirty="0">
              <a:effectLst>
                <a:glow rad="228600">
                  <a:srgbClr val="FFFF00"/>
                </a:glow>
              </a:effectLst>
              <a:ea typeface="游ゴシック" panose="020B0400000000000000" pitchFamily="50" charset="-128"/>
            </a:endParaRPr>
          </a:p>
          <a:p>
            <a:pPr algn="l"/>
            <a:r>
              <a:rPr lang="ja-JP" altLang="en-US" b="1" dirty="0">
                <a:effectLst>
                  <a:glow rad="228600">
                    <a:srgbClr val="FFFF00"/>
                  </a:glow>
                </a:effectLst>
                <a:ea typeface="游ゴシック" panose="020B0400000000000000" pitchFamily="50" charset="-128"/>
              </a:rPr>
              <a:t>なけれども</a:t>
            </a:r>
            <a:endParaRPr lang="en-US" altLang="ja-JP" b="1" dirty="0">
              <a:effectLst>
                <a:glow rad="228600">
                  <a:srgbClr val="FFFF00"/>
                </a:glow>
              </a:effectLst>
              <a:ea typeface="游ゴシック" panose="020B0400000000000000" pitchFamily="50" charset="-128"/>
            </a:endParaRPr>
          </a:p>
          <a:p>
            <a:pPr algn="l"/>
            <a:endParaRPr lang="en-US" altLang="ja-JP" b="1" dirty="0">
              <a:effectLst>
                <a:glow rad="228600">
                  <a:srgbClr val="FFFF00"/>
                </a:glow>
              </a:effectLst>
              <a:ea typeface="游ゴシック" panose="020B0400000000000000" pitchFamily="50" charset="-128"/>
            </a:endParaRPr>
          </a:p>
          <a:p>
            <a:pPr algn="l"/>
            <a:r>
              <a:rPr lang="ja-JP" altLang="en-US" b="1" dirty="0" err="1">
                <a:effectLst>
                  <a:glow rad="228600">
                    <a:srgbClr val="FFFF00"/>
                  </a:glow>
                </a:effectLst>
                <a:ea typeface="游ゴシック" panose="020B0400000000000000" pitchFamily="50" charset="-128"/>
              </a:rPr>
              <a:t>ながむる</a:t>
            </a:r>
            <a:r>
              <a:rPr lang="ja-JP" altLang="en-US" b="1" dirty="0">
                <a:effectLst>
                  <a:glow rad="228600">
                    <a:srgbClr val="FFFF00"/>
                  </a:glow>
                </a:effectLst>
                <a:ea typeface="游ゴシック" panose="020B0400000000000000" pitchFamily="50" charset="-128"/>
              </a:rPr>
              <a:t>人の</a:t>
            </a:r>
            <a:endParaRPr lang="en-US" altLang="ja-JP" b="1" dirty="0">
              <a:effectLst>
                <a:glow rad="228600">
                  <a:srgbClr val="FFFF00"/>
                </a:glow>
              </a:effectLst>
              <a:ea typeface="游ゴシック" panose="020B0400000000000000" pitchFamily="50" charset="-128"/>
            </a:endParaRPr>
          </a:p>
          <a:p>
            <a:pPr algn="l"/>
            <a:endParaRPr lang="en-US" altLang="ja-JP" b="1" dirty="0">
              <a:effectLst>
                <a:glow rad="228600">
                  <a:srgbClr val="FFFF00"/>
                </a:glow>
              </a:effectLst>
              <a:ea typeface="游ゴシック" panose="020B0400000000000000" pitchFamily="50" charset="-128"/>
            </a:endParaRPr>
          </a:p>
          <a:p>
            <a:pPr algn="l"/>
            <a:r>
              <a:rPr lang="ja-JP" altLang="en-US" b="1" dirty="0">
                <a:effectLst>
                  <a:glow rad="228600">
                    <a:srgbClr val="FFFF00"/>
                  </a:glow>
                </a:effectLst>
                <a:ea typeface="游ゴシック" panose="020B0400000000000000" pitchFamily="50" charset="-128"/>
              </a:rPr>
              <a:t>こころに</a:t>
            </a:r>
            <a:r>
              <a:rPr lang="ja-JP" altLang="en-US" b="1" dirty="0" err="1">
                <a:effectLst>
                  <a:glow rad="228600">
                    <a:srgbClr val="FFFF00"/>
                  </a:glow>
                </a:effectLst>
                <a:ea typeface="游ゴシック" panose="020B0400000000000000" pitchFamily="50" charset="-128"/>
              </a:rPr>
              <a:t>ぞ</a:t>
            </a:r>
            <a:r>
              <a:rPr lang="ja-JP" altLang="en-US" b="1" dirty="0">
                <a:effectLst>
                  <a:glow rad="228600">
                    <a:srgbClr val="FFFF00"/>
                  </a:glow>
                </a:effectLst>
                <a:ea typeface="游ゴシック" panose="020B0400000000000000" pitchFamily="50" charset="-128"/>
              </a:rPr>
              <a:t>すむ</a:t>
            </a:r>
            <a:endParaRPr lang="en-US" altLang="ja-JP" b="1" dirty="0">
              <a:effectLst>
                <a:glow rad="228600">
                  <a:srgbClr val="FFFF00"/>
                </a:glow>
              </a:effectLst>
              <a:ea typeface="游ゴシック" panose="020B0400000000000000" pitchFamily="50" charset="-128"/>
            </a:endParaRPr>
          </a:p>
          <a:p>
            <a:pPr algn="l"/>
            <a:endParaRPr lang="en-US" altLang="ja-JP" sz="4000" b="1" dirty="0">
              <a:effectLst>
                <a:glow rad="228600">
                  <a:srgbClr val="FFFF00"/>
                </a:glow>
              </a:effectLst>
              <a:ea typeface="游ゴシック" panose="020B0400000000000000" pitchFamily="50" charset="-128"/>
            </a:endParaRPr>
          </a:p>
          <a:p>
            <a:pPr algn="l"/>
            <a:r>
              <a:rPr lang="ja-JP" altLang="en-US" b="1" dirty="0">
                <a:effectLst>
                  <a:glow rad="228600">
                    <a:srgbClr val="FFFF00"/>
                  </a:glow>
                </a:effectLst>
                <a:ea typeface="游ゴシック" panose="020B0400000000000000" pitchFamily="50" charset="-128"/>
              </a:rPr>
              <a:t>　　　　　</a:t>
            </a:r>
            <a:r>
              <a:rPr lang="ja-JP" altLang="en-US" sz="3200" b="1" dirty="0">
                <a:effectLst>
                  <a:glow rad="228600">
                    <a:srgbClr val="FFFF00"/>
                  </a:glow>
                </a:effectLst>
                <a:ea typeface="游ゴシック" panose="020B0400000000000000" pitchFamily="50" charset="-128"/>
              </a:rPr>
              <a:t>（法然聖人）</a:t>
            </a:r>
            <a:endParaRPr lang="en-US" altLang="ja-JP" sz="3200" b="1" dirty="0">
              <a:effectLst>
                <a:glow rad="228600">
                  <a:srgbClr val="FFFF00"/>
                </a:glow>
              </a:effectLst>
              <a:ea typeface="游ゴシック" panose="020B0400000000000000" pitchFamily="50" charset="-128"/>
            </a:endParaRPr>
          </a:p>
          <a:p>
            <a:pPr algn="l"/>
            <a:endParaRPr lang="ja-JP" altLang="en-US" sz="6000" b="1" dirty="0">
              <a:effectLst>
                <a:glow rad="228600">
                  <a:srgbClr val="FFFF00"/>
                </a:glow>
              </a:effectLst>
              <a:ea typeface="游ゴシック" panose="020B0400000000000000" pitchFamily="50" charset="-128"/>
            </a:endParaRPr>
          </a:p>
        </p:txBody>
      </p:sp>
    </p:spTree>
    <p:custDataLst>
      <p:tags r:id="rId1"/>
    </p:custDataLst>
    <p:extLst>
      <p:ext uri="{BB962C8B-B14F-4D97-AF65-F5344CB8AC3E}">
        <p14:creationId xmlns:p14="http://schemas.microsoft.com/office/powerpoint/2010/main" val="2701678890"/>
      </p:ext>
    </p:extLst>
  </p:cSld>
  <p:clrMapOvr>
    <a:masterClrMapping/>
  </p:clrMapOvr>
  <mc:AlternateContent xmlns:mc="http://schemas.openxmlformats.org/markup-compatibility/2006" xmlns:p14="http://schemas.microsoft.com/office/powerpoint/2010/main">
    <mc:Choice Requires="p14">
      <p:transition spd="med" p14:dur="700" advTm="65173">
        <p:fade/>
      </p:transition>
    </mc:Choice>
    <mc:Fallback xmlns="">
      <p:transition spd="med" advTm="651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500"/>
                                        <p:tgtEl>
                                          <p:spTgt spid="4">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9" end="9"/>
                                            </p:txEl>
                                          </p:spTgt>
                                        </p:tgtEl>
                                        <p:attrNameLst>
                                          <p:attrName>style.visibility</p:attrName>
                                        </p:attrNameLst>
                                      </p:cBhvr>
                                      <p:to>
                                        <p:strVal val="visible"/>
                                      </p:to>
                                    </p:set>
                                    <p:animEffect transition="in" filter="fade">
                                      <p:cBhvr>
                                        <p:cTn id="26" dur="500"/>
                                        <p:tgtEl>
                                          <p:spTgt spid="4">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fade">
                                      <p:cBhvr>
                                        <p:cTn id="31"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2" y="0"/>
            <a:ext cx="9839739" cy="6858000"/>
          </a:xfrm>
          <a:prstGeom prst="rect">
            <a:avLst/>
          </a:prstGeom>
        </p:spPr>
      </p:pic>
      <p:sp>
        <p:nvSpPr>
          <p:cNvPr id="4" name="タイトル 1"/>
          <p:cNvSpPr txBox="1">
            <a:spLocks/>
          </p:cNvSpPr>
          <p:nvPr/>
        </p:nvSpPr>
        <p:spPr>
          <a:xfrm>
            <a:off x="3635896" y="404664"/>
            <a:ext cx="5508104" cy="6741368"/>
          </a:xfrm>
          <a:prstGeom prst="rect">
            <a:avLst/>
          </a:prstGeom>
          <a:noFill/>
          <a:effectLst>
            <a:glow rad="127000">
              <a:schemeClr val="accent1"/>
            </a:glow>
          </a:effectLst>
        </p:spPr>
        <p:txBody>
          <a:bodyPr vert="eaVe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4000" b="1" dirty="0">
              <a:effectLst>
                <a:glow rad="228600">
                  <a:srgbClr val="FFFF00"/>
                </a:glow>
              </a:effectLst>
              <a:ea typeface="游ゴシック" panose="020B0400000000000000" pitchFamily="50" charset="-128"/>
            </a:endParaRPr>
          </a:p>
          <a:p>
            <a:pPr algn="l"/>
            <a:r>
              <a:rPr lang="ja-JP" altLang="en-US" sz="4000" b="1" dirty="0">
                <a:effectLst>
                  <a:glow rad="228600">
                    <a:srgbClr val="FFFF00"/>
                  </a:glow>
                </a:effectLst>
                <a:ea typeface="游ゴシック" panose="020B0400000000000000" pitchFamily="50" charset="-128"/>
              </a:rPr>
              <a:t>煩悩に</a:t>
            </a:r>
            <a:r>
              <a:rPr lang="ja-JP" altLang="en-US" sz="4000" b="1" dirty="0" err="1">
                <a:effectLst>
                  <a:glow rad="228600">
                    <a:srgbClr val="FFFF00"/>
                  </a:glow>
                </a:effectLst>
                <a:ea typeface="游ゴシック" panose="020B0400000000000000" pitchFamily="50" charset="-128"/>
              </a:rPr>
              <a:t>まなこさ</a:t>
            </a:r>
            <a:r>
              <a:rPr lang="ja-JP" altLang="en-US" sz="4000" b="1" dirty="0">
                <a:effectLst>
                  <a:glow rad="228600">
                    <a:srgbClr val="FFFF00"/>
                  </a:glow>
                </a:effectLst>
                <a:ea typeface="游ゴシック" panose="020B0400000000000000" pitchFamily="50" charset="-128"/>
              </a:rPr>
              <a:t>へられて</a:t>
            </a:r>
            <a:endParaRPr lang="en-US" altLang="ja-JP" sz="4000" b="1" dirty="0">
              <a:effectLst>
                <a:glow rad="228600">
                  <a:srgbClr val="FFFF00"/>
                </a:glow>
              </a:effectLst>
              <a:ea typeface="游ゴシック" panose="020B0400000000000000" pitchFamily="50" charset="-128"/>
            </a:endParaRPr>
          </a:p>
          <a:p>
            <a:pPr algn="l"/>
            <a:endParaRPr lang="en-US" altLang="ja-JP" sz="4000" b="1" dirty="0">
              <a:effectLst>
                <a:glow rad="228600">
                  <a:srgbClr val="FFFF00"/>
                </a:glow>
              </a:effectLst>
              <a:ea typeface="游ゴシック" panose="020B0400000000000000" pitchFamily="50" charset="-128"/>
            </a:endParaRPr>
          </a:p>
          <a:p>
            <a:pPr algn="l"/>
            <a:r>
              <a:rPr lang="ja-JP" altLang="en-US" sz="4000" b="1" dirty="0">
                <a:effectLst>
                  <a:glow rad="228600">
                    <a:srgbClr val="FFFF00"/>
                  </a:glow>
                </a:effectLst>
                <a:ea typeface="游ゴシック" panose="020B0400000000000000" pitchFamily="50" charset="-128"/>
              </a:rPr>
              <a:t>摂取の光明みざれ</a:t>
            </a:r>
            <a:r>
              <a:rPr lang="ja-JP" altLang="en-US" sz="4000" b="1" dirty="0" err="1">
                <a:effectLst>
                  <a:glow rad="228600">
                    <a:srgbClr val="FFFF00"/>
                  </a:glow>
                </a:effectLst>
                <a:ea typeface="游ゴシック" panose="020B0400000000000000" pitchFamily="50" charset="-128"/>
              </a:rPr>
              <a:t>ども</a:t>
            </a:r>
            <a:endParaRPr lang="en-US" altLang="ja-JP" sz="4000" b="1" dirty="0">
              <a:effectLst>
                <a:glow rad="228600">
                  <a:srgbClr val="FFFF00"/>
                </a:glow>
              </a:effectLst>
              <a:ea typeface="游ゴシック" panose="020B0400000000000000" pitchFamily="50" charset="-128"/>
            </a:endParaRPr>
          </a:p>
          <a:p>
            <a:pPr algn="l"/>
            <a:endParaRPr lang="en-US" altLang="ja-JP" sz="4000" b="1" dirty="0">
              <a:effectLst>
                <a:glow rad="228600">
                  <a:srgbClr val="FFFF00"/>
                </a:glow>
              </a:effectLst>
              <a:ea typeface="游ゴシック" panose="020B0400000000000000" pitchFamily="50" charset="-128"/>
            </a:endParaRPr>
          </a:p>
          <a:p>
            <a:pPr algn="l"/>
            <a:r>
              <a:rPr lang="ja-JP" altLang="en-US" sz="4000" b="1" dirty="0">
                <a:effectLst>
                  <a:glow rad="228600">
                    <a:srgbClr val="FFFF00"/>
                  </a:glow>
                </a:effectLst>
                <a:ea typeface="游ゴシック" panose="020B0400000000000000" pitchFamily="50" charset="-128"/>
              </a:rPr>
              <a:t>大悲ものうきことなくて</a:t>
            </a:r>
            <a:endParaRPr lang="en-US" altLang="ja-JP" sz="4000" b="1" dirty="0">
              <a:effectLst>
                <a:glow rad="228600">
                  <a:srgbClr val="FFFF00"/>
                </a:glow>
              </a:effectLst>
              <a:ea typeface="游ゴシック" panose="020B0400000000000000" pitchFamily="50" charset="-128"/>
            </a:endParaRPr>
          </a:p>
          <a:p>
            <a:pPr algn="l"/>
            <a:endParaRPr lang="en-US" altLang="ja-JP" sz="4000" b="1" dirty="0">
              <a:effectLst>
                <a:glow rad="228600">
                  <a:srgbClr val="FFFF00"/>
                </a:glow>
              </a:effectLst>
              <a:ea typeface="游ゴシック" panose="020B0400000000000000" pitchFamily="50" charset="-128"/>
            </a:endParaRPr>
          </a:p>
          <a:p>
            <a:pPr algn="l"/>
            <a:r>
              <a:rPr lang="ja-JP" altLang="en-US" sz="4000" b="1" dirty="0">
                <a:effectLst>
                  <a:glow rad="228600">
                    <a:srgbClr val="FFFF00"/>
                  </a:glow>
                </a:effectLst>
                <a:ea typeface="游ゴシック" panose="020B0400000000000000" pitchFamily="50" charset="-128"/>
              </a:rPr>
              <a:t>つねにわが身をてらすなり</a:t>
            </a:r>
            <a:endParaRPr lang="en-US" altLang="ja-JP" sz="4000" b="1" dirty="0">
              <a:effectLst>
                <a:glow rad="228600">
                  <a:srgbClr val="FFFF00"/>
                </a:glow>
              </a:effectLst>
              <a:ea typeface="游ゴシック" panose="020B0400000000000000" pitchFamily="50" charset="-128"/>
            </a:endParaRPr>
          </a:p>
          <a:p>
            <a:pPr algn="l"/>
            <a:endParaRPr lang="en-US" altLang="ja-JP" sz="4000" b="1" dirty="0">
              <a:effectLst>
                <a:glow rad="228600">
                  <a:srgbClr val="FFFF00"/>
                </a:glow>
              </a:effectLst>
              <a:ea typeface="游ゴシック" panose="020B0400000000000000" pitchFamily="50" charset="-128"/>
            </a:endParaRPr>
          </a:p>
          <a:p>
            <a:pPr algn="l"/>
            <a:endParaRPr lang="en-US" altLang="ja-JP" sz="4000" b="1" dirty="0">
              <a:effectLst>
                <a:glow rad="228600">
                  <a:srgbClr val="FFFF00"/>
                </a:glow>
              </a:effectLst>
              <a:ea typeface="游ゴシック" panose="020B0400000000000000" pitchFamily="50" charset="-128"/>
            </a:endParaRPr>
          </a:p>
          <a:p>
            <a:pPr algn="l"/>
            <a:r>
              <a:rPr lang="ja-JP" altLang="en-US" sz="2800" b="1" dirty="0">
                <a:effectLst>
                  <a:glow rad="228600">
                    <a:srgbClr val="FFFF00"/>
                  </a:glow>
                </a:effectLst>
                <a:ea typeface="游ゴシック" panose="020B0400000000000000" pitchFamily="50" charset="-128"/>
              </a:rPr>
              <a:t>　　　　　　　　　　（高僧和讃）</a:t>
            </a:r>
            <a:endParaRPr lang="en-US" altLang="ja-JP" sz="2800" b="1" dirty="0">
              <a:effectLst>
                <a:glow rad="228600">
                  <a:srgbClr val="FFFF00"/>
                </a:glow>
              </a:effectLst>
              <a:ea typeface="游ゴシック" panose="020B0400000000000000" pitchFamily="50" charset="-128"/>
            </a:endParaRPr>
          </a:p>
          <a:p>
            <a:pPr algn="l"/>
            <a:endParaRPr lang="ja-JP" altLang="en-US" sz="6000" b="1" dirty="0">
              <a:effectLst>
                <a:glow rad="228600">
                  <a:srgbClr val="FFFF00"/>
                </a:glow>
              </a:effectLst>
              <a:ea typeface="游ゴシック" panose="020B0400000000000000" pitchFamily="50" charset="-128"/>
            </a:endParaRPr>
          </a:p>
        </p:txBody>
      </p:sp>
    </p:spTree>
    <p:custDataLst>
      <p:tags r:id="rId1"/>
    </p:custDataLst>
    <p:extLst>
      <p:ext uri="{BB962C8B-B14F-4D97-AF65-F5344CB8AC3E}">
        <p14:creationId xmlns:p14="http://schemas.microsoft.com/office/powerpoint/2010/main" val="4199440611"/>
      </p:ext>
    </p:extLst>
  </p:cSld>
  <p:clrMapOvr>
    <a:masterClrMapping/>
  </p:clrMapOvr>
  <mc:AlternateContent xmlns:mc="http://schemas.openxmlformats.org/markup-compatibility/2006" xmlns:p14="http://schemas.microsoft.com/office/powerpoint/2010/main">
    <mc:Choice Requires="p14">
      <p:transition spd="med" p14:dur="700" advTm="49485">
        <p:fade/>
      </p:transition>
    </mc:Choice>
    <mc:Fallback xmlns="">
      <p:transition spd="med" advTm="4948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8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8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6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6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a:spLocks noChangeAspect="1"/>
          </p:cNvSpPr>
          <p:nvPr/>
        </p:nvSpPr>
        <p:spPr>
          <a:xfrm>
            <a:off x="0" y="-1899592"/>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glow rad="12700">
                  <a:srgbClr val="5B9BD5">
                    <a:alpha val="40000"/>
                  </a:srgbClr>
                </a:glow>
              </a:effectLst>
              <a:uLnTx/>
              <a:uFillTx/>
              <a:latin typeface="Calibri" panose="020F0502020204030204"/>
              <a:ea typeface="ＭＳ Ｐゴシック" panose="020B0600070205080204" pitchFamily="50" charset="-128"/>
              <a:cs typeface="+mn-cs"/>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8782" y="243178"/>
            <a:ext cx="3096344" cy="8163590"/>
          </a:xfrm>
          <a:prstGeom prst="rect">
            <a:avLst/>
          </a:prstGeom>
        </p:spPr>
      </p:pic>
      <p:sp>
        <p:nvSpPr>
          <p:cNvPr id="10" name="テキスト ボックス 9"/>
          <p:cNvSpPr txBox="1"/>
          <p:nvPr/>
        </p:nvSpPr>
        <p:spPr>
          <a:xfrm>
            <a:off x="798659" y="44624"/>
            <a:ext cx="7226594" cy="7426740"/>
          </a:xfrm>
          <a:prstGeom prst="rect">
            <a:avLst/>
          </a:prstGeom>
          <a:gradFill>
            <a:gsLst>
              <a:gs pos="0">
                <a:srgbClr val="FFFF00"/>
              </a:gs>
              <a:gs pos="95000">
                <a:schemeClr val="bg1">
                  <a:lumMod val="0"/>
                  <a:lumOff val="100000"/>
                  <a:alpha val="0"/>
                </a:schemeClr>
              </a:gs>
            </a:gsLst>
            <a:path path="circle">
              <a:fillToRect l="50000" t="50000" r="50000" b="50000"/>
            </a:path>
          </a:grad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rPr>
              <a:t>十方微塵世界の</a:t>
            </a:r>
            <a:endParaRPr kumimoji="1" lang="en-US" altLang="ja-JP" sz="44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rPr>
              <a:t>念仏の衆生をみそなはし</a:t>
            </a:r>
            <a:endParaRPr kumimoji="1" lang="en-US" altLang="ja-JP" sz="44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lang="en-US" altLang="ja-JP" sz="4000" b="1" dirty="0">
              <a:solidFill>
                <a:prstClr val="black"/>
              </a:solidFill>
              <a:effectLst>
                <a:glow rad="228600">
                  <a:prstClr val="white">
                    <a:alpha val="95000"/>
                  </a:prstClr>
                </a:glow>
              </a:effectLst>
              <a:latin typeface="Calibri" panose="020F0502020204030204"/>
              <a:ea typeface="游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40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40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glow rad="228600">
                    <a:prstClr val="white">
                      <a:alpha val="95000"/>
                    </a:prstClr>
                  </a:glow>
                </a:effectLst>
                <a:uLnTx/>
                <a:uFillTx/>
                <a:latin typeface="Calibri" panose="020F0502020204030204"/>
                <a:ea typeface="游ゴシック" panose="020B0400000000000000" pitchFamily="50" charset="-128"/>
              </a:rPr>
              <a:t>摂取してすてざれば</a:t>
            </a:r>
            <a:endParaRPr kumimoji="1" lang="en-US" altLang="ja-JP" sz="4400" b="1" i="0" u="none" strike="noStrike" kern="1200" cap="none" spc="0" normalizeH="0" baseline="0" noProof="0" dirty="0">
              <a:ln>
                <a:noFill/>
              </a:ln>
              <a:solidFill>
                <a:srgbClr val="FF0000"/>
              </a:solidFill>
              <a:effectLst>
                <a:glow rad="228600">
                  <a:prstClr val="white">
                    <a:alpha val="95000"/>
                  </a:prstClr>
                </a:glow>
              </a:effectLst>
              <a:uLnTx/>
              <a:uFillTx/>
              <a:latin typeface="Calibri" panose="020F0502020204030204"/>
              <a:ea typeface="游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rPr>
              <a:t>阿弥陀となづけたてまつる</a:t>
            </a:r>
            <a:endParaRPr kumimoji="1" lang="en-US" altLang="ja-JP" sz="44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rPr>
              <a:t>　　　　　　　　　　</a:t>
            </a:r>
            <a:endParaRPr kumimoji="1" lang="en-US" altLang="ja-JP" sz="28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rPr>
              <a:t>　　　　　　　　　　　（浄土和讃）</a:t>
            </a:r>
            <a:endParaRPr kumimoji="1" lang="ja-JP" altLang="en-US" sz="40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endParaRPr>
          </a:p>
        </p:txBody>
      </p:sp>
    </p:spTree>
    <p:custDataLst>
      <p:tags r:id="rId1"/>
    </p:custDataLst>
    <p:extLst>
      <p:ext uri="{BB962C8B-B14F-4D97-AF65-F5344CB8AC3E}">
        <p14:creationId xmlns:p14="http://schemas.microsoft.com/office/powerpoint/2010/main" val="76027621"/>
      </p:ext>
    </p:extLst>
  </p:cSld>
  <p:clrMapOvr>
    <a:masterClrMapping/>
  </p:clrMapOvr>
  <mc:AlternateContent xmlns:mc="http://schemas.openxmlformats.org/markup-compatibility/2006" xmlns:p14="http://schemas.microsoft.com/office/powerpoint/2010/main">
    <mc:Choice Requires="p14">
      <p:transition spd="med" p14:dur="700" advTm="38684">
        <p:fade/>
      </p:transition>
    </mc:Choice>
    <mc:Fallback xmlns="">
      <p:transition spd="med" advTm="386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a:spLocks noChangeAspect="1"/>
          </p:cNvSpPr>
          <p:nvPr/>
        </p:nvSpPr>
        <p:spPr>
          <a:xfrm>
            <a:off x="0" y="-1899592"/>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glow rad="12700">
                  <a:srgbClr val="5B9BD5">
                    <a:alpha val="40000"/>
                  </a:srgbClr>
                </a:glow>
              </a:effectLst>
              <a:uLnTx/>
              <a:uFillTx/>
              <a:latin typeface="Calibri" panose="020F0502020204030204"/>
              <a:ea typeface="ＭＳ Ｐゴシック" panose="020B0600070205080204" pitchFamily="50" charset="-128"/>
              <a:cs typeface="+mn-cs"/>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8782" y="243178"/>
            <a:ext cx="3096344" cy="8163590"/>
          </a:xfrm>
          <a:prstGeom prst="rect">
            <a:avLst/>
          </a:prstGeom>
        </p:spPr>
      </p:pic>
      <p:sp>
        <p:nvSpPr>
          <p:cNvPr id="10" name="テキスト ボックス 9"/>
          <p:cNvSpPr txBox="1"/>
          <p:nvPr/>
        </p:nvSpPr>
        <p:spPr>
          <a:xfrm>
            <a:off x="1907704" y="-27384"/>
            <a:ext cx="6186309" cy="7272808"/>
          </a:xfrm>
          <a:prstGeom prst="rect">
            <a:avLst/>
          </a:prstGeom>
          <a:gradFill>
            <a:gsLst>
              <a:gs pos="0">
                <a:srgbClr val="FFFF00"/>
              </a:gs>
              <a:gs pos="95000">
                <a:schemeClr val="bg1">
                  <a:lumMod val="0"/>
                  <a:lumOff val="100000"/>
                  <a:alpha val="0"/>
                </a:schemeClr>
              </a:gs>
            </a:gsLst>
            <a:path path="circle">
              <a:fillToRect l="50000" t="50000" r="50000" b="50000"/>
            </a:path>
          </a:grad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FF0000"/>
                </a:solidFill>
                <a:effectLst>
                  <a:glow rad="228600">
                    <a:prstClr val="white">
                      <a:alpha val="95000"/>
                    </a:prstClr>
                  </a:glow>
                </a:effectLst>
                <a:uLnTx/>
                <a:uFillTx/>
                <a:latin typeface="Calibri" panose="020F0502020204030204"/>
                <a:ea typeface="游ゴシック" panose="020B0400000000000000" pitchFamily="50" charset="-128"/>
              </a:rPr>
              <a:t>　摂取</a:t>
            </a:r>
            <a:r>
              <a:rPr kumimoji="1" lang="ja-JP" altLang="en-US" sz="40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rPr>
              <a:t>（左訓）</a:t>
            </a:r>
            <a:endParaRPr kumimoji="1" lang="en-US" altLang="ja-JP" sz="40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rPr>
              <a:t>「摂めとる。ひとたびとり</a:t>
            </a:r>
            <a:r>
              <a:rPr kumimoji="1" lang="ja-JP" altLang="en-US" sz="4000" b="1" i="0" u="none" strike="noStrike" kern="1200" cap="none" spc="0" normalizeH="0" baseline="0" noProof="0" dirty="0" err="1">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rPr>
              <a:t>て</a:t>
            </a:r>
            <a:endParaRPr kumimoji="1" lang="en-US" altLang="ja-JP" sz="40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rPr>
              <a:t>　永く捨てぬなり。</a:t>
            </a:r>
            <a:endParaRPr kumimoji="1" lang="en-US" altLang="ja-JP" sz="40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lang="en-US" altLang="ja-JP" sz="4000" b="1" dirty="0">
              <a:solidFill>
                <a:prstClr val="black"/>
              </a:solidFill>
              <a:effectLst>
                <a:glow rad="228600">
                  <a:prstClr val="white">
                    <a:alpha val="95000"/>
                  </a:prstClr>
                </a:glow>
              </a:effectLst>
              <a:latin typeface="Calibri" panose="020F0502020204030204"/>
              <a:ea typeface="游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rPr>
              <a:t>　摂はものの逃ぐるを追はへ</a:t>
            </a:r>
            <a:endParaRPr kumimoji="1" lang="en-US" altLang="ja-JP" sz="40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rPr>
              <a:t>　とるなり。摂はをさめとる。</a:t>
            </a:r>
            <a:endParaRPr kumimoji="1" lang="en-US" altLang="ja-JP" sz="40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rPr>
              <a:t>　取は迎えとる」</a:t>
            </a:r>
            <a:endParaRPr kumimoji="1" lang="en-US" altLang="ja-JP" sz="40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endParaRPr>
          </a:p>
        </p:txBody>
      </p:sp>
    </p:spTree>
    <p:custDataLst>
      <p:tags r:id="rId1"/>
    </p:custDataLst>
    <p:extLst>
      <p:ext uri="{BB962C8B-B14F-4D97-AF65-F5344CB8AC3E}">
        <p14:creationId xmlns:p14="http://schemas.microsoft.com/office/powerpoint/2010/main" val="3877316284"/>
      </p:ext>
    </p:extLst>
  </p:cSld>
  <p:clrMapOvr>
    <a:masterClrMapping/>
  </p:clrMapOvr>
  <mc:AlternateContent xmlns:mc="http://schemas.openxmlformats.org/markup-compatibility/2006" xmlns:p14="http://schemas.microsoft.com/office/powerpoint/2010/main">
    <mc:Choice Requires="p14">
      <p:transition spd="med" p14:dur="700" advTm="31888">
        <p:fade/>
      </p:transition>
    </mc:Choice>
    <mc:Fallback xmlns="">
      <p:transition spd="med" advTm="3188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円/楕円 11"/>
          <p:cNvSpPr>
            <a:spLocks noChangeAspect="1"/>
          </p:cNvSpPr>
          <p:nvPr/>
        </p:nvSpPr>
        <p:spPr>
          <a:xfrm>
            <a:off x="-1044624" y="-1844331"/>
            <a:ext cx="11791730" cy="11789390"/>
          </a:xfrm>
          <a:prstGeom prst="ellipse">
            <a:avLst/>
          </a:prstGeom>
          <a:gradFill flip="none" rotWithShape="1">
            <a:gsLst>
              <a:gs pos="27000">
                <a:srgbClr val="FFFF00">
                  <a:lumMod val="100000"/>
                </a:srgbClr>
              </a:gs>
              <a:gs pos="100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p:cNvGrpSpPr/>
          <p:nvPr/>
        </p:nvGrpSpPr>
        <p:grpSpPr>
          <a:xfrm>
            <a:off x="-4348201" y="-4013288"/>
            <a:ext cx="11791730" cy="11789390"/>
            <a:chOff x="-4356992" y="-3915816"/>
            <a:chExt cx="11791730" cy="11789390"/>
          </a:xfrm>
        </p:grpSpPr>
        <p:sp>
          <p:nvSpPr>
            <p:cNvPr id="16" name="円/楕円 15"/>
            <p:cNvSpPr>
              <a:spLocks noChangeAspect="1"/>
            </p:cNvSpPr>
            <p:nvPr/>
          </p:nvSpPr>
          <p:spPr>
            <a:xfrm>
              <a:off x="-4356992" y="-3915816"/>
              <a:ext cx="11791730" cy="11789390"/>
            </a:xfrm>
            <a:prstGeom prst="ellipse">
              <a:avLst/>
            </a:prstGeom>
            <a:gradFill flip="none" rotWithShape="1">
              <a:gsLst>
                <a:gs pos="6000">
                  <a:srgbClr val="FFFF00">
                    <a:lumMod val="100000"/>
                  </a:srgbClr>
                </a:gs>
                <a:gs pos="50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rotWithShape="1">
            <a:blip r:embed="rId4" cstate="print">
              <a:extLst>
                <a:ext uri="{28A0092B-C50C-407E-A947-70E740481C1C}">
                  <a14:useLocalDpi xmlns:a14="http://schemas.microsoft.com/office/drawing/2010/main" val="0"/>
                </a:ext>
              </a:extLst>
            </a:blip>
            <a:srcRect t="-3"/>
            <a:stretch/>
          </p:blipFill>
          <p:spPr>
            <a:xfrm>
              <a:off x="-189398" y="-577984"/>
              <a:ext cx="2775228" cy="3312368"/>
            </a:xfrm>
            <a:prstGeom prst="rect">
              <a:avLst/>
            </a:prstGeom>
          </p:spPr>
        </p:pic>
      </p:grpSp>
      <p:sp>
        <p:nvSpPr>
          <p:cNvPr id="3" name="吹き出し: 角を丸めた四角形 2">
            <a:extLst>
              <a:ext uri="{FF2B5EF4-FFF2-40B4-BE49-F238E27FC236}">
                <a16:creationId xmlns:a16="http://schemas.microsoft.com/office/drawing/2014/main" xmlns="" id="{169C6421-171D-420E-A673-0676322F5660}"/>
              </a:ext>
            </a:extLst>
          </p:cNvPr>
          <p:cNvSpPr/>
          <p:nvPr/>
        </p:nvSpPr>
        <p:spPr>
          <a:xfrm>
            <a:off x="9540552" y="764704"/>
            <a:ext cx="2448272" cy="576064"/>
          </a:xfrm>
          <a:prstGeom prst="wedgeRound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dirty="0">
              <a:solidFill>
                <a:srgbClr val="FF0000"/>
              </a:solidFill>
              <a:ea typeface="游ゴシック" panose="020B0400000000000000" pitchFamily="50" charset="-128"/>
            </a:endParaRPr>
          </a:p>
        </p:txBody>
      </p:sp>
      <p:sp>
        <p:nvSpPr>
          <p:cNvPr id="11" name="吹き出し: 角を丸めた四角形 10">
            <a:extLst>
              <a:ext uri="{FF2B5EF4-FFF2-40B4-BE49-F238E27FC236}">
                <a16:creationId xmlns:a16="http://schemas.microsoft.com/office/drawing/2014/main" xmlns="" id="{E3D603A9-BF1A-4D5D-B10D-869A0DAB5D44}"/>
              </a:ext>
            </a:extLst>
          </p:cNvPr>
          <p:cNvSpPr/>
          <p:nvPr/>
        </p:nvSpPr>
        <p:spPr>
          <a:xfrm>
            <a:off x="3635896" y="1556792"/>
            <a:ext cx="936104" cy="649230"/>
          </a:xfrm>
          <a:prstGeom prst="wedgeRound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dirty="0">
              <a:solidFill>
                <a:srgbClr val="FF0000"/>
              </a:solidFill>
              <a:ea typeface="游ゴシック" panose="020B0400000000000000" pitchFamily="50" charset="-128"/>
            </a:endParaRPr>
          </a:p>
        </p:txBody>
      </p:sp>
      <p:sp>
        <p:nvSpPr>
          <p:cNvPr id="4" name="角丸四角形吹き出し 3"/>
          <p:cNvSpPr/>
          <p:nvPr/>
        </p:nvSpPr>
        <p:spPr>
          <a:xfrm>
            <a:off x="3635896" y="982724"/>
            <a:ext cx="1944216" cy="2230252"/>
          </a:xfrm>
          <a:prstGeom prst="wedgeRound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dirty="0">
              <a:solidFill>
                <a:srgbClr val="FF0000"/>
              </a:solidFill>
              <a:ea typeface="ＤＨＰ平成明朝体W7" panose="02010601000101010101" pitchFamily="2" charset="-128"/>
            </a:endParaRPr>
          </a:p>
        </p:txBody>
      </p:sp>
      <p:sp>
        <p:nvSpPr>
          <p:cNvPr id="5" name="角丸四角形吹き出し 4"/>
          <p:cNvSpPr/>
          <p:nvPr/>
        </p:nvSpPr>
        <p:spPr>
          <a:xfrm>
            <a:off x="3549706" y="44624"/>
            <a:ext cx="4950970" cy="3212976"/>
          </a:xfrm>
          <a:prstGeom prst="wedgeRoundRectCallout">
            <a:avLst>
              <a:gd name="adj1" fmla="val -62522"/>
              <a:gd name="adj2" fmla="val -34356"/>
              <a:gd name="adj3" fmla="val 16667"/>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30000"/>
              </a:lnSpc>
            </a:pPr>
            <a:r>
              <a:rPr kumimoji="1" lang="ja-JP" altLang="en-US"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人々を</a:t>
            </a:r>
            <a:r>
              <a:rPr kumimoji="1" lang="ja-JP" altLang="en-US" sz="4400" b="1" dirty="0">
                <a:solidFill>
                  <a:srgbClr val="00B0F0"/>
                </a:solidFill>
                <a:effectLst>
                  <a:glow rad="228600">
                    <a:schemeClr val="bg1"/>
                  </a:glow>
                </a:effectLst>
                <a:latin typeface="游ゴシック" panose="020B0400000000000000" pitchFamily="50" charset="-128"/>
                <a:ea typeface="游ゴシック" panose="020B0400000000000000" pitchFamily="50" charset="-128"/>
              </a:rPr>
              <a:t>信</a:t>
            </a:r>
            <a:r>
              <a:rPr kumimoji="1" lang="ja-JP" altLang="en-US"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じさせ、</a:t>
            </a:r>
            <a:endParaRPr kumimoji="1" lang="en-US" altLang="ja-JP"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endParaRPr>
          </a:p>
          <a:p>
            <a:pPr algn="ctr">
              <a:lnSpc>
                <a:spcPct val="130000"/>
              </a:lnSpc>
            </a:pPr>
            <a:r>
              <a:rPr kumimoji="1"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念仏</a:t>
            </a:r>
            <a:r>
              <a:rPr kumimoji="1" lang="ja-JP" altLang="en-US"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させて</a:t>
            </a:r>
            <a:endParaRPr kumimoji="1" lang="en-US" altLang="ja-JP"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endParaRPr>
          </a:p>
          <a:p>
            <a:pPr algn="ctr">
              <a:lnSpc>
                <a:spcPct val="130000"/>
              </a:lnSpc>
            </a:pPr>
            <a:r>
              <a:rPr kumimoji="1" lang="ja-JP" altLang="en-US"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必ず</a:t>
            </a:r>
            <a:r>
              <a:rPr kumimoji="1" lang="ja-JP" altLang="en-US" sz="4400" b="1" dirty="0">
                <a:solidFill>
                  <a:srgbClr val="00B050"/>
                </a:solidFill>
                <a:effectLst>
                  <a:glow rad="228600">
                    <a:schemeClr val="bg1"/>
                  </a:glow>
                </a:effectLst>
                <a:latin typeface="游ゴシック" panose="020B0400000000000000" pitchFamily="50" charset="-128"/>
                <a:ea typeface="游ゴシック" panose="020B0400000000000000" pitchFamily="50" charset="-128"/>
              </a:rPr>
              <a:t>往生</a:t>
            </a:r>
            <a:r>
              <a:rPr kumimoji="1" lang="ja-JP" altLang="en-US"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させる</a:t>
            </a:r>
            <a:endParaRPr kumimoji="1" lang="ja-JP" altLang="en-US" sz="4800" b="1" dirty="0">
              <a:solidFill>
                <a:schemeClr val="tx1"/>
              </a:solidFill>
              <a:effectLst>
                <a:glow rad="228600">
                  <a:schemeClr val="bg1"/>
                </a:glow>
              </a:effectLst>
              <a:latin typeface="游ゴシック" panose="020B0400000000000000" pitchFamily="50" charset="-128"/>
              <a:ea typeface="游ゴシック" panose="020B0400000000000000" pitchFamily="50" charset="-128"/>
            </a:endParaRPr>
          </a:p>
        </p:txBody>
      </p:sp>
      <p:sp>
        <p:nvSpPr>
          <p:cNvPr id="13" name="角丸四角形吹き出し 12"/>
          <p:cNvSpPr/>
          <p:nvPr/>
        </p:nvSpPr>
        <p:spPr>
          <a:xfrm>
            <a:off x="611560" y="3414440"/>
            <a:ext cx="5394207" cy="3361950"/>
          </a:xfrm>
          <a:prstGeom prst="wedgeRoundRectCallout">
            <a:avLst>
              <a:gd name="adj1" fmla="val 60019"/>
              <a:gd name="adj2" fmla="val 8559"/>
              <a:gd name="adj3" fmla="val 16667"/>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30000"/>
              </a:lnSpc>
            </a:pPr>
            <a:r>
              <a:rPr kumimoji="1" lang="ja-JP" altLang="en-US"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必ず</a:t>
            </a:r>
            <a:r>
              <a:rPr kumimoji="1" lang="ja-JP" altLang="en-US" sz="4400" b="1" dirty="0">
                <a:solidFill>
                  <a:srgbClr val="00B050"/>
                </a:solidFill>
                <a:effectLst>
                  <a:glow rad="228600">
                    <a:schemeClr val="bg1"/>
                  </a:glow>
                </a:effectLst>
                <a:latin typeface="游ゴシック" panose="020B0400000000000000" pitchFamily="50" charset="-128"/>
                <a:ea typeface="游ゴシック" panose="020B0400000000000000" pitchFamily="50" charset="-128"/>
              </a:rPr>
              <a:t>往生</a:t>
            </a:r>
            <a:r>
              <a:rPr kumimoji="1" lang="ja-JP" altLang="en-US"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すると</a:t>
            </a:r>
            <a:endParaRPr kumimoji="1" lang="en-US" altLang="ja-JP"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endParaRPr>
          </a:p>
          <a:p>
            <a:pPr algn="ctr">
              <a:lnSpc>
                <a:spcPct val="130000"/>
              </a:lnSpc>
            </a:pPr>
            <a:r>
              <a:rPr kumimoji="1" lang="ja-JP" altLang="en-US" sz="4400" b="1" dirty="0">
                <a:solidFill>
                  <a:srgbClr val="00B0F0"/>
                </a:solidFill>
                <a:effectLst>
                  <a:glow rad="228600">
                    <a:schemeClr val="bg1"/>
                  </a:glow>
                </a:effectLst>
                <a:latin typeface="游ゴシック" panose="020B0400000000000000" pitchFamily="50" charset="-128"/>
                <a:ea typeface="游ゴシック" panose="020B0400000000000000" pitchFamily="50" charset="-128"/>
              </a:rPr>
              <a:t>信</a:t>
            </a:r>
            <a:r>
              <a:rPr kumimoji="1" lang="ja-JP" altLang="en-US"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じて</a:t>
            </a:r>
            <a:r>
              <a:rPr kumimoji="1"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念仏</a:t>
            </a:r>
            <a:r>
              <a:rPr kumimoji="1" lang="ja-JP" altLang="en-US"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させて</a:t>
            </a:r>
            <a:endParaRPr kumimoji="1" lang="en-US" altLang="ja-JP"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endParaRPr>
          </a:p>
          <a:p>
            <a:pPr algn="ctr">
              <a:lnSpc>
                <a:spcPct val="130000"/>
              </a:lnSpc>
            </a:pPr>
            <a:r>
              <a:rPr kumimoji="1" lang="ja-JP" altLang="en-US"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いただこう</a:t>
            </a:r>
            <a:endParaRPr kumimoji="1" lang="ja-JP" altLang="en-US" sz="4800" b="1" dirty="0">
              <a:solidFill>
                <a:schemeClr val="tx1"/>
              </a:solidFill>
              <a:effectLst>
                <a:glow rad="228600">
                  <a:schemeClr val="bg1"/>
                </a:glow>
              </a:effectLst>
              <a:latin typeface="游ゴシック" panose="020B0400000000000000" pitchFamily="50" charset="-128"/>
              <a:ea typeface="游ゴシック" panose="020B0400000000000000" pitchFamily="50" charset="-128"/>
            </a:endParaRPr>
          </a:p>
        </p:txBody>
      </p:sp>
      <p:pic>
        <p:nvPicPr>
          <p:cNvPr id="15" name="図 14"/>
          <p:cNvPicPr>
            <a:picLocks noChangeAspect="1"/>
          </p:cNvPicPr>
          <p:nvPr/>
        </p:nvPicPr>
        <p:blipFill rotWithShape="1">
          <a:blip r:embed="rId5" cstate="print">
            <a:extLst>
              <a:ext uri="{28A0092B-C50C-407E-A947-70E740481C1C}">
                <a14:useLocalDpi xmlns:a14="http://schemas.microsoft.com/office/drawing/2010/main" val="0"/>
              </a:ext>
            </a:extLst>
          </a:blip>
          <a:srcRect l="-12207" t="-3874" r="-10775"/>
          <a:stretch/>
        </p:blipFill>
        <p:spPr>
          <a:xfrm>
            <a:off x="6435898" y="3342862"/>
            <a:ext cx="2452105" cy="4167390"/>
          </a:xfrm>
          <a:prstGeom prst="rect">
            <a:avLst/>
          </a:prstGeom>
        </p:spPr>
      </p:pic>
    </p:spTree>
    <p:custDataLst>
      <p:tags r:id="rId1"/>
    </p:custDataLst>
    <p:extLst>
      <p:ext uri="{BB962C8B-B14F-4D97-AF65-F5344CB8AC3E}">
        <p14:creationId xmlns:p14="http://schemas.microsoft.com/office/powerpoint/2010/main" val="2822706569"/>
      </p:ext>
    </p:extLst>
  </p:cSld>
  <p:clrMapOvr>
    <a:masterClrMapping/>
  </p:clrMapOvr>
  <mc:AlternateContent xmlns:mc="http://schemas.openxmlformats.org/markup-compatibility/2006" xmlns:p14="http://schemas.microsoft.com/office/powerpoint/2010/main">
    <mc:Choice Requires="p14">
      <p:transition spd="med" p14:dur="700" advTm="51664">
        <p:fade/>
      </p:transition>
    </mc:Choice>
    <mc:Fallback xmlns="">
      <p:transition spd="med" advTm="5166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600" fill="hold"/>
                                        <p:tgtEl>
                                          <p:spTgt spid="12"/>
                                        </p:tgtEl>
                                        <p:attrNameLst>
                                          <p:attrName>ppt_w</p:attrName>
                                        </p:attrNameLst>
                                      </p:cBhvr>
                                      <p:tavLst>
                                        <p:tav tm="0">
                                          <p:val>
                                            <p:fltVal val="0"/>
                                          </p:val>
                                        </p:tav>
                                        <p:tav tm="100000">
                                          <p:val>
                                            <p:strVal val="#ppt_w"/>
                                          </p:val>
                                        </p:tav>
                                      </p:tavLst>
                                    </p:anim>
                                    <p:anim calcmode="lin" valueType="num">
                                      <p:cBhvr>
                                        <p:cTn id="25" dur="1600" fill="hold"/>
                                        <p:tgtEl>
                                          <p:spTgt spid="12"/>
                                        </p:tgtEl>
                                        <p:attrNameLst>
                                          <p:attrName>ppt_h</p:attrName>
                                        </p:attrNameLst>
                                      </p:cBhvr>
                                      <p:tavLst>
                                        <p:tav tm="0">
                                          <p:val>
                                            <p:fltVal val="0"/>
                                          </p:val>
                                        </p:tav>
                                        <p:tav tm="100000">
                                          <p:val>
                                            <p:strVal val="#ppt_h"/>
                                          </p:val>
                                        </p:tav>
                                      </p:tavLst>
                                    </p:anim>
                                    <p:animEffect transition="in" filter="fade">
                                      <p:cBhvr>
                                        <p:cTn id="26" dur="16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1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円/楕円 11"/>
          <p:cNvSpPr>
            <a:spLocks noChangeAspect="1"/>
          </p:cNvSpPr>
          <p:nvPr/>
        </p:nvSpPr>
        <p:spPr>
          <a:xfrm>
            <a:off x="-1404664" y="-1971600"/>
            <a:ext cx="11791730" cy="11789390"/>
          </a:xfrm>
          <a:prstGeom prst="ellipse">
            <a:avLst/>
          </a:prstGeom>
          <a:gradFill flip="none" rotWithShape="1">
            <a:gsLst>
              <a:gs pos="27000">
                <a:srgbClr val="FFFF00">
                  <a:lumMod val="100000"/>
                </a:srgbClr>
              </a:gs>
              <a:gs pos="100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897911" y="1124744"/>
            <a:ext cx="7879080" cy="34778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600" b="1" i="0" u="none" strike="noStrike" kern="1200" cap="none" spc="0" normalizeH="0" baseline="0" noProof="0" dirty="0">
                <a:ln>
                  <a:noFill/>
                </a:ln>
                <a:solidFill>
                  <a:srgbClr val="FF0000"/>
                </a:solidFill>
                <a:effectLst>
                  <a:glow rad="228600">
                    <a:prstClr val="white"/>
                  </a:glow>
                </a:effectLst>
                <a:uLnTx/>
                <a:uFillTx/>
                <a:latin typeface="Calibri"/>
                <a:ea typeface="游ゴシック" panose="020B0400000000000000" pitchFamily="50" charset="-128"/>
                <a:cs typeface="+mn-cs"/>
              </a:rPr>
              <a:t>摂取不捨</a:t>
            </a:r>
            <a:endParaRPr kumimoji="1" lang="en-US" altLang="ja-JP" sz="9600" b="1" i="0" u="none" strike="noStrike" kern="1200" cap="none" spc="0" normalizeH="0" baseline="0" noProof="0" dirty="0">
              <a:ln>
                <a:noFill/>
              </a:ln>
              <a:solidFill>
                <a:srgbClr val="FF0000"/>
              </a:solidFill>
              <a:effectLst>
                <a:glow rad="228600">
                  <a:prstClr val="white"/>
                </a:glow>
              </a:effectLst>
              <a:uLnTx/>
              <a:uFillTx/>
              <a:latin typeface="Calibri"/>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阿弥陀さまの限りない</a:t>
            </a:r>
            <a:endParaRPr kumimoji="1" lang="en-US" altLang="ja-JP" sz="60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光に包まれる</a:t>
            </a:r>
          </a:p>
        </p:txBody>
      </p:sp>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l="-12207" t="-3874" r="-10775"/>
          <a:stretch/>
        </p:blipFill>
        <p:spPr>
          <a:xfrm>
            <a:off x="6435898" y="3342862"/>
            <a:ext cx="2452105" cy="4167390"/>
          </a:xfrm>
          <a:prstGeom prst="rect">
            <a:avLst/>
          </a:prstGeom>
        </p:spPr>
      </p:pic>
      <p:sp>
        <p:nvSpPr>
          <p:cNvPr id="3" name="角丸四角形吹き出し 2"/>
          <p:cNvSpPr/>
          <p:nvPr/>
        </p:nvSpPr>
        <p:spPr>
          <a:xfrm>
            <a:off x="1259632" y="5005124"/>
            <a:ext cx="5196054" cy="1160180"/>
          </a:xfrm>
          <a:prstGeom prst="wedgeRoundRectCallout">
            <a:avLst>
              <a:gd name="adj1" fmla="val 57119"/>
              <a:gd name="adj2" fmla="val 28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南無阿弥陀仏</a:t>
            </a:r>
          </a:p>
        </p:txBody>
      </p:sp>
      <p:pic>
        <p:nvPicPr>
          <p:cNvPr id="11" name="図 10"/>
          <p:cNvPicPr>
            <a:picLocks noChangeAspect="1"/>
          </p:cNvPicPr>
          <p:nvPr/>
        </p:nvPicPr>
        <p:blipFill rotWithShape="1">
          <a:blip r:embed="rId5" cstate="print">
            <a:extLst>
              <a:ext uri="{28A0092B-C50C-407E-A947-70E740481C1C}">
                <a14:useLocalDpi xmlns:a14="http://schemas.microsoft.com/office/drawing/2010/main" val="0"/>
              </a:ext>
            </a:extLst>
          </a:blip>
          <a:srcRect t="-3"/>
          <a:stretch/>
        </p:blipFill>
        <p:spPr>
          <a:xfrm>
            <a:off x="-180607" y="-675456"/>
            <a:ext cx="2775228" cy="3312368"/>
          </a:xfrm>
          <a:prstGeom prst="rect">
            <a:avLst/>
          </a:prstGeom>
        </p:spPr>
      </p:pic>
    </p:spTree>
    <p:custDataLst>
      <p:tags r:id="rId1"/>
    </p:custDataLst>
    <p:extLst>
      <p:ext uri="{BB962C8B-B14F-4D97-AF65-F5344CB8AC3E}">
        <p14:creationId xmlns:p14="http://schemas.microsoft.com/office/powerpoint/2010/main" val="722469787"/>
      </p:ext>
    </p:extLst>
  </p:cSld>
  <p:clrMapOvr>
    <a:masterClrMapping/>
  </p:clrMapOvr>
  <mc:AlternateContent xmlns:mc="http://schemas.openxmlformats.org/markup-compatibility/2006" xmlns:p14="http://schemas.microsoft.com/office/powerpoint/2010/main">
    <mc:Choice Requires="p14">
      <p:transition spd="med" p14:dur="700" advTm="37531">
        <p:fade/>
      </p:transition>
    </mc:Choice>
    <mc:Fallback xmlns="">
      <p:transition spd="med" advTm="375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3508" y="1104900"/>
            <a:ext cx="8856984" cy="5328592"/>
          </a:xfrm>
        </p:spPr>
        <p:txBody>
          <a:bodyPr>
            <a:noAutofit/>
          </a:bodyPr>
          <a:lstStyle/>
          <a:p>
            <a:pPr marL="0" indent="0">
              <a:buNone/>
            </a:pPr>
            <a:r>
              <a:rPr lang="ja-JP" altLang="en-US" b="1" dirty="0">
                <a:latin typeface="游ゴシック" panose="020B0400000000000000" pitchFamily="50" charset="-128"/>
                <a:ea typeface="游ゴシック" panose="020B0400000000000000" pitchFamily="50" charset="-128"/>
              </a:rPr>
              <a:t>第一段</a:t>
            </a:r>
            <a:endParaRPr lang="en-US" altLang="ja-JP" b="1" dirty="0">
              <a:latin typeface="游ゴシック" panose="020B0400000000000000" pitchFamily="50" charset="-128"/>
              <a:ea typeface="游ゴシック" panose="020B0400000000000000" pitchFamily="50" charset="-128"/>
            </a:endParaRPr>
          </a:p>
          <a:p>
            <a:pPr marL="0" indent="0">
              <a:buNone/>
            </a:pPr>
            <a:r>
              <a:rPr lang="ja-JP" altLang="en-US" sz="3600" b="1" dirty="0">
                <a:latin typeface="游ゴシック" panose="020B0400000000000000" pitchFamily="50" charset="-128"/>
                <a:ea typeface="游ゴシック" panose="020B0400000000000000" pitchFamily="50" charset="-128"/>
              </a:rPr>
              <a:t>　</a:t>
            </a:r>
            <a:r>
              <a:rPr lang="ja-JP" altLang="en-US" sz="4800" b="1" dirty="0">
                <a:latin typeface="游ゴシック" panose="020B0400000000000000" pitchFamily="50" charset="-128"/>
                <a:ea typeface="游ゴシック" panose="020B0400000000000000" pitchFamily="50" charset="-128"/>
              </a:rPr>
              <a:t>阿弥陀仏の願いと救い</a:t>
            </a:r>
            <a:endParaRPr lang="en-US" altLang="ja-JP" sz="4800" b="1" dirty="0">
              <a:latin typeface="游ゴシック" panose="020B0400000000000000" pitchFamily="50" charset="-128"/>
              <a:ea typeface="游ゴシック" panose="020B0400000000000000" pitchFamily="50" charset="-128"/>
            </a:endParaRPr>
          </a:p>
          <a:p>
            <a:pPr marL="0" indent="0">
              <a:buNone/>
            </a:pPr>
            <a:endParaRPr kumimoji="1" lang="en-US" altLang="ja-JP" b="1" dirty="0">
              <a:latin typeface="游ゴシック" panose="020B0400000000000000" pitchFamily="50" charset="-128"/>
              <a:ea typeface="游ゴシック" panose="020B0400000000000000" pitchFamily="50" charset="-128"/>
            </a:endParaRPr>
          </a:p>
          <a:p>
            <a:pPr marL="0" indent="0">
              <a:buNone/>
            </a:pPr>
            <a:r>
              <a:rPr kumimoji="1" lang="ja-JP" altLang="en-US" b="1" dirty="0">
                <a:latin typeface="游ゴシック" panose="020B0400000000000000" pitchFamily="50" charset="-128"/>
                <a:ea typeface="游ゴシック" panose="020B0400000000000000" pitchFamily="50" charset="-128"/>
              </a:rPr>
              <a:t>第二段</a:t>
            </a:r>
            <a:endParaRPr kumimoji="1" lang="en-US" altLang="ja-JP" b="1" dirty="0">
              <a:latin typeface="游ゴシック" panose="020B0400000000000000" pitchFamily="50" charset="-128"/>
              <a:ea typeface="游ゴシック" panose="020B0400000000000000" pitchFamily="50" charset="-128"/>
            </a:endParaRPr>
          </a:p>
          <a:p>
            <a:pPr marL="0" indent="0">
              <a:buNone/>
            </a:pPr>
            <a:r>
              <a:rPr kumimoji="1" lang="ja-JP" altLang="en-US" sz="3600" b="1" dirty="0">
                <a:latin typeface="游ゴシック" panose="020B0400000000000000" pitchFamily="50" charset="-128"/>
                <a:ea typeface="游ゴシック" panose="020B0400000000000000" pitchFamily="50" charset="-128"/>
              </a:rPr>
              <a:t>　</a:t>
            </a:r>
            <a:r>
              <a:rPr lang="ja-JP" altLang="en-US" sz="4800" b="1" dirty="0">
                <a:latin typeface="游ゴシック" panose="020B0400000000000000" pitchFamily="50" charset="-128"/>
                <a:ea typeface="游ゴシック" panose="020B0400000000000000" pitchFamily="50" charset="-128"/>
              </a:rPr>
              <a:t>願われ、救われるのは誰か</a:t>
            </a:r>
            <a:endParaRPr lang="en-US" altLang="ja-JP" sz="4800" b="1" dirty="0">
              <a:latin typeface="游ゴシック" panose="020B0400000000000000" pitchFamily="50" charset="-128"/>
              <a:ea typeface="游ゴシック" panose="020B0400000000000000" pitchFamily="50" charset="-128"/>
            </a:endParaRPr>
          </a:p>
          <a:p>
            <a:pPr marL="0" indent="0">
              <a:buNone/>
            </a:pPr>
            <a:endParaRPr kumimoji="1" lang="en-US" altLang="ja-JP" sz="2800" b="1" dirty="0">
              <a:latin typeface="游ゴシック" panose="020B0400000000000000" pitchFamily="50" charset="-128"/>
              <a:ea typeface="游ゴシック" panose="020B0400000000000000" pitchFamily="50" charset="-128"/>
            </a:endParaRPr>
          </a:p>
          <a:p>
            <a:pPr marL="0" indent="0">
              <a:buNone/>
            </a:pPr>
            <a:r>
              <a:rPr lang="ja-JP" altLang="en-US" b="1" dirty="0">
                <a:latin typeface="游ゴシック" panose="020B0400000000000000" pitchFamily="50" charset="-128"/>
                <a:ea typeface="游ゴシック" panose="020B0400000000000000" pitchFamily="50" charset="-128"/>
              </a:rPr>
              <a:t>第三段</a:t>
            </a:r>
            <a:endParaRPr lang="en-US" altLang="ja-JP" b="1" dirty="0">
              <a:latin typeface="游ゴシック" panose="020B0400000000000000" pitchFamily="50" charset="-128"/>
              <a:ea typeface="游ゴシック" panose="020B0400000000000000" pitchFamily="50" charset="-128"/>
            </a:endParaRPr>
          </a:p>
          <a:p>
            <a:pPr marL="0" indent="0">
              <a:buNone/>
            </a:pPr>
            <a:r>
              <a:rPr lang="ja-JP" altLang="en-US" sz="3600" b="1" dirty="0">
                <a:latin typeface="游ゴシック" panose="020B0400000000000000" pitchFamily="50" charset="-128"/>
                <a:ea typeface="游ゴシック" panose="020B0400000000000000" pitchFamily="50" charset="-128"/>
              </a:rPr>
              <a:t>　</a:t>
            </a:r>
            <a:r>
              <a:rPr lang="ja-JP" altLang="en-US" sz="4800" b="1" dirty="0">
                <a:latin typeface="游ゴシック" panose="020B0400000000000000" pitchFamily="50" charset="-128"/>
                <a:ea typeface="游ゴシック" panose="020B0400000000000000" pitchFamily="50" charset="-128"/>
              </a:rPr>
              <a:t>念仏者のこころもち</a:t>
            </a:r>
            <a:endParaRPr lang="en-US" altLang="ja-JP" sz="4800" b="1" dirty="0">
              <a:latin typeface="游ゴシック" panose="020B0400000000000000" pitchFamily="50" charset="-128"/>
              <a:ea typeface="游ゴシック" panose="020B0400000000000000" pitchFamily="50" charset="-128"/>
            </a:endParaRPr>
          </a:p>
          <a:p>
            <a:pPr marL="0" indent="0">
              <a:buNone/>
            </a:pPr>
            <a:endParaRPr lang="en-US" altLang="ja-JP" sz="4000" b="1" dirty="0">
              <a:latin typeface="ＤＦ平成ゴシック体W5" panose="020B0509000000000000" pitchFamily="49" charset="-128"/>
              <a:ea typeface="ＤＦ平成ゴシック体W5" panose="020B0509000000000000" pitchFamily="49" charset="-128"/>
            </a:endParaRPr>
          </a:p>
        </p:txBody>
      </p:sp>
      <p:sp>
        <p:nvSpPr>
          <p:cNvPr id="5" name="タイトル 1"/>
          <p:cNvSpPr>
            <a:spLocks noGrp="1"/>
          </p:cNvSpPr>
          <p:nvPr>
            <p:ph type="title"/>
          </p:nvPr>
        </p:nvSpPr>
        <p:spPr>
          <a:xfrm>
            <a:off x="457200" y="0"/>
            <a:ext cx="8229600" cy="1143000"/>
          </a:xfrm>
        </p:spPr>
        <p:txBody>
          <a:bodyPr>
            <a:normAutofit/>
          </a:bodyPr>
          <a:lstStyle/>
          <a:p>
            <a:pPr algn="l"/>
            <a:r>
              <a:rPr kumimoji="1" lang="ja-JP" altLang="en-US" sz="5400" b="1" dirty="0">
                <a:latin typeface="游ゴシック" panose="020B0400000000000000" pitchFamily="50" charset="-128"/>
                <a:ea typeface="游ゴシック" panose="020B0400000000000000" pitchFamily="50" charset="-128"/>
              </a:rPr>
              <a:t>第一条について</a:t>
            </a:r>
          </a:p>
        </p:txBody>
      </p:sp>
    </p:spTree>
    <p:custDataLst>
      <p:tags r:id="rId1"/>
    </p:custDataLst>
    <p:extLst>
      <p:ext uri="{BB962C8B-B14F-4D97-AF65-F5344CB8AC3E}">
        <p14:creationId xmlns:p14="http://schemas.microsoft.com/office/powerpoint/2010/main" val="2521481006"/>
      </p:ext>
    </p:extLst>
  </p:cSld>
  <p:clrMapOvr>
    <a:masterClrMapping/>
  </p:clrMapOvr>
  <mc:AlternateContent xmlns:mc="http://schemas.openxmlformats.org/markup-compatibility/2006" xmlns:p14="http://schemas.microsoft.com/office/powerpoint/2010/main">
    <mc:Choice Requires="p14">
      <p:transition spd="med" p14:dur="700" advTm="21970">
        <p:fade/>
      </p:transition>
    </mc:Choice>
    <mc:Fallback xmlns="">
      <p:transition spd="med" advTm="219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flip="none" rotWithShape="1">
          <a:gsLst>
            <a:gs pos="42000">
              <a:srgbClr val="FFFF66"/>
            </a:gs>
            <a:gs pos="100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825519" y="23734"/>
            <a:ext cx="6832640" cy="686165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190500">
                    <a:schemeClr val="bg1"/>
                  </a:glow>
                </a:effectLst>
                <a:uLnTx/>
                <a:uFillTx/>
                <a:latin typeface="游ゴシック" panose="020B0400000000000000" pitchFamily="50" charset="-128"/>
                <a:ea typeface="游ゴシック" panose="020B0400000000000000" pitchFamily="50" charset="-128"/>
                <a:cs typeface="+mn-cs"/>
              </a:rPr>
              <a:t>親鸞聖人にとって</a:t>
            </a:r>
            <a:endParaRPr kumimoji="1" lang="en-US" altLang="ja-JP" sz="4800" b="1" i="0" u="none" strike="noStrike" kern="1200" cap="none" spc="0" normalizeH="0" baseline="0" noProof="0" dirty="0">
              <a:ln>
                <a:noFill/>
              </a:ln>
              <a:solidFill>
                <a:prstClr val="black"/>
              </a:solidFill>
              <a:effectLst>
                <a:glow rad="190500">
                  <a:schemeClr val="bg1"/>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190500">
                    <a:schemeClr val="bg1"/>
                  </a:glow>
                </a:effectLst>
                <a:uLnTx/>
                <a:uFillTx/>
                <a:latin typeface="游ゴシック" panose="020B0400000000000000" pitchFamily="50" charset="-128"/>
                <a:ea typeface="游ゴシック" panose="020B0400000000000000" pitchFamily="50" charset="-128"/>
                <a:cs typeface="+mn-cs"/>
              </a:rPr>
              <a:t>現実生活での</a:t>
            </a:r>
            <a:r>
              <a:rPr kumimoji="1" lang="ja-JP" altLang="en-US" sz="4800" b="1" i="0" u="none" strike="noStrike" kern="1200" cap="none" spc="0" normalizeH="0" baseline="0" noProof="0" dirty="0">
                <a:ln>
                  <a:noFill/>
                </a:ln>
                <a:solidFill>
                  <a:srgbClr val="FF0000"/>
                </a:solidFill>
                <a:effectLst>
                  <a:glow rad="190500">
                    <a:schemeClr val="bg1"/>
                  </a:glow>
                </a:effectLst>
                <a:uLnTx/>
                <a:uFillTx/>
                <a:latin typeface="游ゴシック" panose="020B0400000000000000" pitchFamily="50" charset="-128"/>
                <a:ea typeface="游ゴシック" panose="020B0400000000000000" pitchFamily="50" charset="-128"/>
                <a:cs typeface="+mn-cs"/>
              </a:rPr>
              <a:t>救い</a:t>
            </a:r>
            <a:r>
              <a:rPr kumimoji="1" lang="ja-JP" altLang="en-US" sz="4800" b="1" i="0" u="none" strike="noStrike" kern="1200" cap="none" spc="0" normalizeH="0" baseline="0" noProof="0" dirty="0">
                <a:ln>
                  <a:noFill/>
                </a:ln>
                <a:solidFill>
                  <a:prstClr val="black"/>
                </a:solidFill>
                <a:effectLst>
                  <a:glow rad="190500">
                    <a:schemeClr val="bg1"/>
                  </a:glow>
                </a:effectLst>
                <a:uLnTx/>
                <a:uFillTx/>
                <a:latin typeface="游ゴシック" panose="020B0400000000000000" pitchFamily="50" charset="-128"/>
                <a:ea typeface="游ゴシック" panose="020B0400000000000000" pitchFamily="50" charset="-128"/>
                <a:cs typeface="+mn-cs"/>
              </a:rPr>
              <a:t>とは、</a:t>
            </a:r>
            <a:endParaRPr kumimoji="1" lang="en-US" altLang="ja-JP" sz="4800" b="1" i="0" u="none" strike="noStrike" kern="1200" cap="none" spc="0" normalizeH="0" baseline="0" noProof="0" dirty="0">
              <a:ln>
                <a:noFill/>
              </a:ln>
              <a:solidFill>
                <a:prstClr val="black"/>
              </a:solidFill>
              <a:effectLst>
                <a:glow rad="190500">
                  <a:schemeClr val="bg1"/>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glow rad="190500">
                    <a:schemeClr val="bg1"/>
                  </a:glow>
                </a:effectLst>
                <a:uLnTx/>
                <a:uFillTx/>
                <a:latin typeface="游ゴシック" panose="020B0400000000000000" pitchFamily="50" charset="-128"/>
                <a:ea typeface="游ゴシック" panose="020B0400000000000000" pitchFamily="50" charset="-128"/>
                <a:cs typeface="+mn-cs"/>
              </a:rPr>
              <a:t>摂取不捨</a:t>
            </a:r>
            <a:r>
              <a:rPr kumimoji="1" lang="ja-JP" altLang="en-US" sz="4800" b="1" i="0" u="none" strike="noStrike" kern="1200" cap="none" spc="0" normalizeH="0" baseline="0" noProof="0" dirty="0">
                <a:ln>
                  <a:noFill/>
                </a:ln>
                <a:solidFill>
                  <a:prstClr val="black"/>
                </a:solidFill>
                <a:effectLst>
                  <a:glow rad="190500">
                    <a:schemeClr val="bg1"/>
                  </a:glow>
                </a:effectLst>
                <a:uLnTx/>
                <a:uFillTx/>
                <a:latin typeface="游ゴシック" panose="020B0400000000000000" pitchFamily="50" charset="-128"/>
                <a:ea typeface="游ゴシック" panose="020B0400000000000000" pitchFamily="50" charset="-128"/>
                <a:cs typeface="+mn-cs"/>
              </a:rPr>
              <a:t>という、</a:t>
            </a:r>
            <a:endParaRPr kumimoji="1" lang="en-US" altLang="ja-JP" sz="4800" b="1" i="0" u="none" strike="noStrike" kern="1200" cap="none" spc="0" normalizeH="0" baseline="0" noProof="0" dirty="0">
              <a:ln>
                <a:noFill/>
              </a:ln>
              <a:solidFill>
                <a:prstClr val="black"/>
              </a:solidFill>
              <a:effectLst>
                <a:glow rad="190500">
                  <a:schemeClr val="bg1"/>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190500">
                    <a:schemeClr val="bg1"/>
                  </a:glow>
                </a:effectLst>
                <a:uLnTx/>
                <a:uFillTx/>
                <a:latin typeface="游ゴシック" panose="020B0400000000000000" pitchFamily="50" charset="-128"/>
                <a:ea typeface="游ゴシック" panose="020B0400000000000000" pitchFamily="50" charset="-128"/>
                <a:cs typeface="+mn-cs"/>
              </a:rPr>
              <a:t>ゆるぎない</a:t>
            </a:r>
            <a:r>
              <a:rPr kumimoji="1" lang="ja-JP" altLang="en-US" sz="4800" b="1" i="0" u="none" strike="noStrike" kern="1200" cap="none" spc="0" normalizeH="0" baseline="0" noProof="0" dirty="0">
                <a:ln>
                  <a:noFill/>
                </a:ln>
                <a:solidFill>
                  <a:srgbClr val="FF0000"/>
                </a:solidFill>
                <a:effectLst>
                  <a:glow rad="190500">
                    <a:schemeClr val="bg1"/>
                  </a:glow>
                </a:effectLst>
                <a:uLnTx/>
                <a:uFillTx/>
                <a:latin typeface="游ゴシック" panose="020B0400000000000000" pitchFamily="50" charset="-128"/>
                <a:ea typeface="游ゴシック" panose="020B0400000000000000" pitchFamily="50" charset="-128"/>
                <a:cs typeface="+mn-cs"/>
              </a:rPr>
              <a:t>安心感</a:t>
            </a:r>
            <a:r>
              <a:rPr kumimoji="1" lang="ja-JP" altLang="en-US" sz="4800" b="1" i="0" u="none" strike="noStrike" kern="1200" cap="none" spc="0" normalizeH="0" baseline="0" noProof="0" dirty="0">
                <a:ln>
                  <a:noFill/>
                </a:ln>
                <a:solidFill>
                  <a:prstClr val="black"/>
                </a:solidFill>
                <a:effectLst>
                  <a:glow rad="190500">
                    <a:schemeClr val="bg1"/>
                  </a:glow>
                </a:effectLst>
                <a:uLnTx/>
                <a:uFillTx/>
                <a:latin typeface="游ゴシック" panose="020B0400000000000000" pitchFamily="50" charset="-128"/>
                <a:ea typeface="游ゴシック" panose="020B0400000000000000" pitchFamily="50" charset="-128"/>
                <a:cs typeface="+mn-cs"/>
              </a:rPr>
              <a:t>と</a:t>
            </a:r>
            <a:endParaRPr kumimoji="1" lang="en-US" altLang="ja-JP" sz="4800" b="1" i="0" u="none" strike="noStrike" kern="1200" cap="none" spc="0" normalizeH="0" baseline="0" noProof="0" dirty="0">
              <a:ln>
                <a:noFill/>
              </a:ln>
              <a:solidFill>
                <a:prstClr val="black"/>
              </a:solidFill>
              <a:effectLst>
                <a:glow rad="190500">
                  <a:schemeClr val="bg1"/>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190500">
                    <a:schemeClr val="bg1"/>
                  </a:glow>
                </a:effectLst>
                <a:uLnTx/>
                <a:uFillTx/>
                <a:latin typeface="游ゴシック" panose="020B0400000000000000" pitchFamily="50" charset="-128"/>
                <a:ea typeface="游ゴシック" panose="020B0400000000000000" pitchFamily="50" charset="-128"/>
                <a:cs typeface="+mn-cs"/>
              </a:rPr>
              <a:t>人生の</a:t>
            </a:r>
            <a:r>
              <a:rPr kumimoji="1" lang="ja-JP" altLang="en-US" sz="4800" b="1" i="0" u="none" strike="noStrike" kern="1200" cap="none" spc="0" normalizeH="0" baseline="0" noProof="0" dirty="0">
                <a:ln>
                  <a:noFill/>
                </a:ln>
                <a:solidFill>
                  <a:srgbClr val="FF0000"/>
                </a:solidFill>
                <a:effectLst>
                  <a:glow rad="190500">
                    <a:schemeClr val="bg1"/>
                  </a:glow>
                </a:effectLst>
                <a:uLnTx/>
                <a:uFillTx/>
                <a:latin typeface="游ゴシック" panose="020B0400000000000000" pitchFamily="50" charset="-128"/>
                <a:ea typeface="游ゴシック" panose="020B0400000000000000" pitchFamily="50" charset="-128"/>
                <a:cs typeface="+mn-cs"/>
              </a:rPr>
              <a:t>方向性</a:t>
            </a:r>
            <a:r>
              <a:rPr kumimoji="1" lang="ja-JP" altLang="en-US" sz="4800" b="1" i="0" u="none" strike="noStrike" kern="1200" cap="none" spc="0" normalizeH="0" baseline="0" noProof="0" dirty="0">
                <a:ln>
                  <a:noFill/>
                </a:ln>
                <a:solidFill>
                  <a:prstClr val="black"/>
                </a:solidFill>
                <a:effectLst>
                  <a:glow rad="190500">
                    <a:schemeClr val="bg1"/>
                  </a:glow>
                </a:effectLst>
                <a:uLnTx/>
                <a:uFillTx/>
                <a:latin typeface="游ゴシック" panose="020B0400000000000000" pitchFamily="50" charset="-128"/>
                <a:ea typeface="游ゴシック" panose="020B0400000000000000" pitchFamily="50" charset="-128"/>
                <a:cs typeface="+mn-cs"/>
              </a:rPr>
              <a:t>として</a:t>
            </a:r>
            <a:endParaRPr kumimoji="1" lang="en-US" altLang="ja-JP" sz="4800" b="1" i="0" u="none" strike="noStrike" kern="1200" cap="none" spc="0" normalizeH="0" baseline="0" noProof="0" dirty="0">
              <a:ln>
                <a:noFill/>
              </a:ln>
              <a:solidFill>
                <a:prstClr val="black"/>
              </a:solidFill>
              <a:effectLst>
                <a:glow rad="190500">
                  <a:schemeClr val="bg1"/>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glow rad="190500">
                    <a:schemeClr val="bg1"/>
                  </a:glow>
                </a:effectLst>
                <a:uLnTx/>
                <a:uFillTx/>
                <a:latin typeface="游ゴシック" panose="020B0400000000000000" pitchFamily="50" charset="-128"/>
                <a:ea typeface="游ゴシック" panose="020B0400000000000000" pitchFamily="50" charset="-128"/>
                <a:cs typeface="+mn-cs"/>
              </a:rPr>
              <a:t>往生浄土</a:t>
            </a:r>
            <a:r>
              <a:rPr kumimoji="1" lang="ja-JP" altLang="en-US" sz="4800" b="1" i="0" u="none" strike="noStrike" kern="1200" cap="none" spc="0" normalizeH="0" baseline="0" noProof="0" dirty="0">
                <a:ln>
                  <a:noFill/>
                </a:ln>
                <a:solidFill>
                  <a:prstClr val="black"/>
                </a:solidFill>
                <a:effectLst>
                  <a:glow rad="190500">
                    <a:schemeClr val="bg1"/>
                  </a:glow>
                </a:effectLst>
                <a:uLnTx/>
                <a:uFillTx/>
                <a:latin typeface="游ゴシック" panose="020B0400000000000000" pitchFamily="50" charset="-128"/>
                <a:ea typeface="游ゴシック" panose="020B0400000000000000" pitchFamily="50" charset="-128"/>
                <a:cs typeface="+mn-cs"/>
              </a:rPr>
              <a:t>の利益を</a:t>
            </a:r>
            <a:endParaRPr kumimoji="1" lang="en-US" altLang="ja-JP" sz="4800" b="1" i="0" u="none" strike="noStrike" kern="1200" cap="none" spc="0" normalizeH="0" baseline="0" noProof="0" dirty="0">
              <a:ln>
                <a:noFill/>
              </a:ln>
              <a:solidFill>
                <a:prstClr val="black"/>
              </a:solidFill>
              <a:effectLst>
                <a:glow rad="190500">
                  <a:schemeClr val="bg1"/>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190500">
                    <a:schemeClr val="bg1"/>
                  </a:glow>
                </a:effectLst>
                <a:uLnTx/>
                <a:uFillTx/>
                <a:latin typeface="游ゴシック" panose="020B0400000000000000" pitchFamily="50" charset="-128"/>
                <a:ea typeface="游ゴシック" panose="020B0400000000000000" pitchFamily="50" charset="-128"/>
                <a:cs typeface="+mn-cs"/>
              </a:rPr>
              <a:t>与えられることであった</a:t>
            </a:r>
          </a:p>
        </p:txBody>
      </p:sp>
      <p:pic>
        <p:nvPicPr>
          <p:cNvPr id="2" name="図 1">
            <a:extLst>
              <a:ext uri="{FF2B5EF4-FFF2-40B4-BE49-F238E27FC236}">
                <a16:creationId xmlns:a16="http://schemas.microsoft.com/office/drawing/2014/main" xmlns="" id="{456CFC23-C7D9-4773-A13F-C63591A81723}"/>
              </a:ext>
            </a:extLst>
          </p:cNvPr>
          <p:cNvPicPr>
            <a:picLocks noChangeAspect="1"/>
          </p:cNvPicPr>
          <p:nvPr/>
        </p:nvPicPr>
        <p:blipFill>
          <a:blip r:embed="rId4"/>
          <a:stretch>
            <a:fillRect/>
          </a:stretch>
        </p:blipFill>
        <p:spPr>
          <a:xfrm>
            <a:off x="3275856" y="2420888"/>
            <a:ext cx="8172400" cy="5616876"/>
          </a:xfrm>
          <a:prstGeom prst="rect">
            <a:avLst/>
          </a:prstGeom>
        </p:spPr>
      </p:pic>
    </p:spTree>
    <p:custDataLst>
      <p:tags r:id="rId1"/>
    </p:custDataLst>
    <p:extLst>
      <p:ext uri="{BB962C8B-B14F-4D97-AF65-F5344CB8AC3E}">
        <p14:creationId xmlns:p14="http://schemas.microsoft.com/office/powerpoint/2010/main" val="4081836809"/>
      </p:ext>
    </p:extLst>
  </p:cSld>
  <p:clrMapOvr>
    <a:masterClrMapping/>
  </p:clrMapOvr>
  <mc:AlternateContent xmlns:mc="http://schemas.openxmlformats.org/markup-compatibility/2006" xmlns:p14="http://schemas.microsoft.com/office/powerpoint/2010/main">
    <mc:Choice Requires="p14">
      <p:transition spd="med" p14:dur="700" advTm="30642">
        <p:fade/>
      </p:transition>
    </mc:Choice>
    <mc:Fallback xmlns="">
      <p:transition spd="med" advTm="306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300"/>
                                        <p:tgtEl>
                                          <p:spTgt spid="5"/>
                                        </p:tgtEl>
                                      </p:cBhvr>
                                    </p:animEffect>
                                    <p:anim calcmode="lin" valueType="num">
                                      <p:cBhvr>
                                        <p:cTn id="13" dur="1300" fill="hold"/>
                                        <p:tgtEl>
                                          <p:spTgt spid="5"/>
                                        </p:tgtEl>
                                        <p:attrNameLst>
                                          <p:attrName>ppt_x</p:attrName>
                                        </p:attrNameLst>
                                      </p:cBhvr>
                                      <p:tavLst>
                                        <p:tav tm="0">
                                          <p:val>
                                            <p:strVal val="#ppt_x"/>
                                          </p:val>
                                        </p:tav>
                                        <p:tav tm="100000">
                                          <p:val>
                                            <p:strVal val="#ppt_x"/>
                                          </p:val>
                                        </p:tav>
                                      </p:tavLst>
                                    </p:anim>
                                    <p:anim calcmode="lin" valueType="num">
                                      <p:cBhvr>
                                        <p:cTn id="14" dur="13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772816"/>
            <a:ext cx="8614895" cy="485153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1"/>
                </a:solidFill>
                <a:latin typeface="游ゴシック" panose="020B0400000000000000" pitchFamily="50" charset="-128"/>
                <a:ea typeface="游ゴシック" panose="020B0400000000000000" pitchFamily="50" charset="-128"/>
              </a:rPr>
              <a:t>☆阿弥陀仏の本願による救いが、</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　信心・念仏・浄土往生で示される。</a:t>
            </a:r>
            <a:endParaRPr lang="en-US" altLang="ja-JP" sz="4000" b="1" dirty="0">
              <a:solidFill>
                <a:schemeClr val="tx1"/>
              </a:solidFill>
              <a:latin typeface="游ゴシック" panose="020B0400000000000000" pitchFamily="50" charset="-128"/>
              <a:ea typeface="游ゴシック" panose="020B0400000000000000" pitchFamily="50" charset="-128"/>
            </a:endParaRPr>
          </a:p>
          <a:p>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☆摂取不捨とは、光の中におさめ</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　とって捨てないという阿弥陀仏の</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　救いをあらわす言葉である。</a:t>
            </a: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latin typeface="游ゴシック" panose="020B0400000000000000" pitchFamily="50" charset="-128"/>
                <a:ea typeface="游ゴシック" panose="020B0400000000000000" pitchFamily="50" charset="-128"/>
              </a:rPr>
              <a:t>第一段のポイント</a:t>
            </a:r>
          </a:p>
        </p:txBody>
      </p:sp>
    </p:spTree>
    <p:custDataLst>
      <p:tags r:id="rId1"/>
    </p:custDataLst>
    <p:extLst>
      <p:ext uri="{BB962C8B-B14F-4D97-AF65-F5344CB8AC3E}">
        <p14:creationId xmlns:p14="http://schemas.microsoft.com/office/powerpoint/2010/main" val="3572362017"/>
      </p:ext>
    </p:extLst>
  </p:cSld>
  <p:clrMapOvr>
    <a:masterClrMapping/>
  </p:clrMapOvr>
  <mc:AlternateContent xmlns:mc="http://schemas.openxmlformats.org/markup-compatibility/2006" xmlns:p14="http://schemas.microsoft.com/office/powerpoint/2010/main">
    <mc:Choice Requires="p14">
      <p:transition spd="med" p14:dur="700" advTm="25805">
        <p:fade/>
      </p:transition>
    </mc:Choice>
    <mc:Fallback xmlns="">
      <p:transition spd="med" advTm="2580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48" y="-531440"/>
            <a:ext cx="11041159" cy="7886544"/>
          </a:xfrm>
          <a:prstGeom prst="rect">
            <a:avLst/>
          </a:prstGeom>
        </p:spPr>
      </p:pic>
      <p:sp>
        <p:nvSpPr>
          <p:cNvPr id="2" name="タイトル 1"/>
          <p:cNvSpPr>
            <a:spLocks noGrp="1"/>
          </p:cNvSpPr>
          <p:nvPr>
            <p:ph type="title"/>
          </p:nvPr>
        </p:nvSpPr>
        <p:spPr>
          <a:xfrm>
            <a:off x="179512" y="1628800"/>
            <a:ext cx="8496944" cy="2583160"/>
          </a:xfrm>
        </p:spPr>
        <p:txBody>
          <a:bodyPr>
            <a:normAutofit fontScale="90000"/>
          </a:bodyPr>
          <a:lstStyle/>
          <a:p>
            <a:r>
              <a:rPr lang="ja-JP" altLang="en-US" sz="6000" b="1" dirty="0">
                <a:solidFill>
                  <a:schemeClr val="bg1"/>
                </a:solidFill>
                <a:latin typeface="游ゴシック" panose="020B0400000000000000" pitchFamily="50" charset="-128"/>
                <a:ea typeface="游ゴシック" panose="020B0400000000000000" pitchFamily="50" charset="-128"/>
              </a:rPr>
              <a:t>第二段</a:t>
            </a:r>
            <a:r>
              <a:rPr lang="en-US" altLang="ja-JP" sz="5400" b="1" dirty="0">
                <a:solidFill>
                  <a:schemeClr val="bg1"/>
                </a:solidFill>
                <a:latin typeface="游ゴシック" panose="020B0400000000000000" pitchFamily="50" charset="-128"/>
                <a:ea typeface="游ゴシック" panose="020B0400000000000000" pitchFamily="50" charset="-128"/>
              </a:rPr>
              <a:t/>
            </a:r>
            <a:br>
              <a:rPr lang="en-US" altLang="ja-JP" sz="5400" b="1" dirty="0">
                <a:solidFill>
                  <a:schemeClr val="bg1"/>
                </a:solidFill>
                <a:latin typeface="游ゴシック" panose="020B0400000000000000" pitchFamily="50" charset="-128"/>
                <a:ea typeface="游ゴシック" panose="020B0400000000000000" pitchFamily="50" charset="-128"/>
              </a:rPr>
            </a:br>
            <a:r>
              <a:rPr lang="en-US" altLang="ja-JP" sz="5400" b="1" dirty="0">
                <a:solidFill>
                  <a:schemeClr val="bg1"/>
                </a:solidFill>
                <a:latin typeface="游ゴシック" panose="020B0400000000000000" pitchFamily="50" charset="-128"/>
                <a:ea typeface="游ゴシック" panose="020B0400000000000000" pitchFamily="50" charset="-128"/>
              </a:rPr>
              <a:t/>
            </a:r>
            <a:br>
              <a:rPr lang="en-US" altLang="ja-JP" sz="5400" b="1" dirty="0">
                <a:solidFill>
                  <a:schemeClr val="bg1"/>
                </a:solidFill>
                <a:latin typeface="游ゴシック" panose="020B0400000000000000" pitchFamily="50" charset="-128"/>
                <a:ea typeface="游ゴシック" panose="020B0400000000000000" pitchFamily="50" charset="-128"/>
              </a:rPr>
            </a:br>
            <a:r>
              <a:rPr lang="ja-JP" altLang="en-US" sz="6000" b="1" dirty="0">
                <a:solidFill>
                  <a:schemeClr val="bg1"/>
                </a:solidFill>
                <a:latin typeface="游ゴシック" panose="020B0400000000000000" pitchFamily="50" charset="-128"/>
                <a:ea typeface="游ゴシック" panose="020B0400000000000000" pitchFamily="50" charset="-128"/>
              </a:rPr>
              <a:t>願われ、救われるのは誰か</a:t>
            </a:r>
            <a:endParaRPr kumimoji="1" lang="ja-JP" altLang="en-US" sz="60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28428017"/>
      </p:ext>
    </p:extLst>
  </p:cSld>
  <p:clrMapOvr>
    <a:masterClrMapping/>
  </p:clrMapOvr>
  <mc:AlternateContent xmlns:mc="http://schemas.openxmlformats.org/markup-compatibility/2006" xmlns:p14="http://schemas.microsoft.com/office/powerpoint/2010/main">
    <mc:Choice Requires="p14">
      <p:transition spd="med" p14:dur="700" advTm="10589">
        <p:fade/>
      </p:transition>
    </mc:Choice>
    <mc:Fallback xmlns="">
      <p:transition spd="med" advTm="10589">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957595" y="295028"/>
            <a:ext cx="9947339"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第一条・第二段</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弥陀の本願には、老少・善悪のひとをえらばれず、</a:t>
            </a:r>
            <a:endParaRPr kumimoji="1" lang="en-US" altLang="ja-JP" sz="44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ただ信心を要と</a:t>
            </a:r>
            <a:r>
              <a:rPr kumimoji="1" lang="ja-JP" altLang="en-US" sz="4400" b="1" dirty="0" err="1">
                <a:ea typeface="游ゴシック" panose="020B0400000000000000" pitchFamily="50" charset="-128"/>
              </a:rPr>
              <a:t>すと</a:t>
            </a:r>
            <a:r>
              <a:rPr lang="ja-JP" altLang="en-US" sz="4400" b="1" dirty="0">
                <a:ea typeface="游ゴシック" panose="020B0400000000000000" pitchFamily="50" charset="-128"/>
              </a:rPr>
              <a:t>しるべし。そのゆゑは、罪悪深重・煩悩熾盛の衆生をたすけんがための願にまします。</a:t>
            </a:r>
            <a:endParaRPr kumimoji="1" lang="en-US" altLang="ja-JP" sz="4400" b="1" dirty="0">
              <a:ea typeface="游ゴシック" panose="020B0400000000000000" pitchFamily="50" charset="-128"/>
            </a:endParaRPr>
          </a:p>
          <a:p>
            <a:pPr>
              <a:lnSpc>
                <a:spcPct val="130000"/>
              </a:lnSpc>
            </a:pPr>
            <a:endParaRPr kumimoji="1" lang="en-US" altLang="ja-JP" sz="4400" b="1" dirty="0">
              <a:ea typeface="游ゴシック" panose="020B0400000000000000" pitchFamily="50" charset="-128"/>
            </a:endParaRPr>
          </a:p>
          <a:p>
            <a:pPr>
              <a:lnSpc>
                <a:spcPct val="130000"/>
              </a:lnSpc>
            </a:pPr>
            <a:endParaRPr kumimoji="1" lang="ja-JP" altLang="en-US" sz="4800" b="1" dirty="0">
              <a:ea typeface="游ゴシック" panose="020B0400000000000000" pitchFamily="50" charset="-128"/>
            </a:endParaRPr>
          </a:p>
        </p:txBody>
      </p:sp>
      <p:sp>
        <p:nvSpPr>
          <p:cNvPr id="2" name="テキスト ボックス 1"/>
          <p:cNvSpPr txBox="1"/>
          <p:nvPr/>
        </p:nvSpPr>
        <p:spPr>
          <a:xfrm>
            <a:off x="3347864" y="319808"/>
            <a:ext cx="430887" cy="1151558"/>
          </a:xfrm>
          <a:prstGeom prst="rect">
            <a:avLst/>
          </a:prstGeom>
          <a:noFill/>
        </p:spPr>
        <p:txBody>
          <a:bodyPr vert="eaVert" wrap="square" rtlCol="0">
            <a:spAutoFit/>
          </a:bodyPr>
          <a:lstStyle/>
          <a:p>
            <a:r>
              <a:rPr kumimoji="1" lang="ja-JP" altLang="en-US" sz="1600" b="1" dirty="0" err="1">
                <a:latin typeface="游ゴシック" panose="020B0400000000000000" pitchFamily="50" charset="-128"/>
                <a:ea typeface="游ゴシック" panose="020B0400000000000000" pitchFamily="50" charset="-128"/>
              </a:rPr>
              <a:t>じんじゅう</a:t>
            </a:r>
            <a:endParaRPr kumimoji="1" lang="ja-JP" altLang="en-US" sz="1600" b="1" dirty="0">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3313460" y="3212976"/>
            <a:ext cx="430887" cy="1151558"/>
          </a:xfrm>
          <a:prstGeom prst="rect">
            <a:avLst/>
          </a:prstGeom>
          <a:noFill/>
        </p:spPr>
        <p:txBody>
          <a:bodyPr vert="eaVert" wrap="square" rtlCol="0">
            <a:spAutoFit/>
          </a:bodyPr>
          <a:lstStyle/>
          <a:p>
            <a:r>
              <a:rPr kumimoji="1" lang="ja-JP" altLang="en-US" sz="1600" b="1" dirty="0">
                <a:latin typeface="游ゴシック" panose="020B0400000000000000" pitchFamily="50" charset="-128"/>
                <a:ea typeface="游ゴシック" panose="020B0400000000000000" pitchFamily="50" charset="-128"/>
              </a:rPr>
              <a:t>し　じょう</a:t>
            </a:r>
          </a:p>
        </p:txBody>
      </p:sp>
    </p:spTree>
    <p:extLst>
      <p:ext uri="{BB962C8B-B14F-4D97-AF65-F5344CB8AC3E}">
        <p14:creationId xmlns:p14="http://schemas.microsoft.com/office/powerpoint/2010/main" val="134882907"/>
      </p:ext>
    </p:extLst>
  </p:cSld>
  <p:clrMapOvr>
    <a:masterClrMapping/>
  </p:clrMapOvr>
  <mc:AlternateContent xmlns:mc="http://schemas.openxmlformats.org/markup-compatibility/2006" xmlns:p14="http://schemas.microsoft.com/office/powerpoint/2010/main">
    <mc:Choice Requires="p14">
      <p:transition spd="med" p14:dur="700" advTm="25162">
        <p:fade/>
      </p:transition>
    </mc:Choice>
    <mc:Fallback xmlns="">
      <p:transition spd="med" advTm="2516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gradFill>
          <a:gsLst>
            <a:gs pos="82000">
              <a:srgbClr val="FEEBDB"/>
            </a:gs>
            <a:gs pos="13000">
              <a:schemeClr val="bg1"/>
            </a:gs>
            <a:gs pos="100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483455" y="411851"/>
            <a:ext cx="7786747" cy="6334298"/>
          </a:xfrm>
          <a:prstGeom prst="rect">
            <a:avLst/>
          </a:prstGeom>
          <a:noFill/>
        </p:spPr>
        <p:txBody>
          <a:bodyPr vert="eaVert" wrap="square" rtlCol="0">
            <a:spAutoFit/>
          </a:bodyPr>
          <a:lstStyle/>
          <a:p>
            <a:pPr>
              <a:lnSpc>
                <a:spcPct val="130000"/>
              </a:lnSpc>
            </a:pPr>
            <a:r>
              <a:rPr lang="ja-JP" altLang="en-US" sz="3600" b="1" dirty="0">
                <a:solidFill>
                  <a:prstClr val="black"/>
                </a:solidFill>
                <a:ea typeface="游ゴシック" panose="020B0400000000000000" pitchFamily="50" charset="-128"/>
              </a:rPr>
              <a:t>阿弥陀仏の本願は老いも若きも善人も悪人もわけへだてなさいません。ただ、その本願を聞きひらく信心がかなめであると心得なければなりません。なぜなら、深く重い罪を持ち、激しい煩悩をかかえて生きるものを救おうとしておこされた願いだからです。</a:t>
            </a:r>
            <a:r>
              <a:rPr lang="ja-JP" altLang="en-US" sz="2800" b="1" dirty="0">
                <a:solidFill>
                  <a:prstClr val="black"/>
                </a:solidFill>
                <a:ea typeface="游ゴシック" panose="020B0400000000000000" pitchFamily="50" charset="-128"/>
              </a:rPr>
              <a:t>　　　　　　　　</a:t>
            </a:r>
            <a:endParaRPr lang="en-US" altLang="ja-JP" sz="2800" b="1" dirty="0">
              <a:solidFill>
                <a:prstClr val="black"/>
              </a:solidFill>
              <a:ea typeface="游ゴシック" panose="020B0400000000000000" pitchFamily="50" charset="-128"/>
            </a:endParaRPr>
          </a:p>
          <a:p>
            <a:pPr>
              <a:lnSpc>
                <a:spcPct val="130000"/>
              </a:lnSpc>
            </a:pPr>
            <a:r>
              <a:rPr lang="ja-JP" altLang="en-US" sz="2800" b="1" dirty="0">
                <a:solidFill>
                  <a:prstClr val="black"/>
                </a:solidFill>
                <a:ea typeface="游ゴシック" panose="020B0400000000000000" pitchFamily="50" charset="-128"/>
              </a:rPr>
              <a:t>　　　　　　　</a:t>
            </a:r>
            <a:endParaRPr lang="en-US" altLang="ja-JP" sz="2800" b="1" dirty="0">
              <a:solidFill>
                <a:prstClr val="black"/>
              </a:solidFill>
              <a:ea typeface="游ゴシック" panose="020B0400000000000000" pitchFamily="50" charset="-128"/>
            </a:endParaRPr>
          </a:p>
          <a:p>
            <a:pPr>
              <a:lnSpc>
                <a:spcPct val="130000"/>
              </a:lnSpc>
            </a:pPr>
            <a:r>
              <a:rPr lang="ja-JP" altLang="en-US" sz="2800" b="1" dirty="0">
                <a:solidFill>
                  <a:prstClr val="black"/>
                </a:solidFill>
                <a:ea typeface="游ゴシック" panose="020B0400000000000000" pitchFamily="50" charset="-128"/>
              </a:rPr>
              <a:t>　　　　　　　　　（現代語訳）</a:t>
            </a:r>
          </a:p>
        </p:txBody>
      </p:sp>
    </p:spTree>
    <p:extLst>
      <p:ext uri="{BB962C8B-B14F-4D97-AF65-F5344CB8AC3E}">
        <p14:creationId xmlns:p14="http://schemas.microsoft.com/office/powerpoint/2010/main" val="4061431364"/>
      </p:ext>
    </p:extLst>
  </p:cSld>
  <p:clrMapOvr>
    <a:masterClrMapping/>
  </p:clrMapOvr>
  <mc:AlternateContent xmlns:mc="http://schemas.openxmlformats.org/markup-compatibility/2006" xmlns:p14="http://schemas.microsoft.com/office/powerpoint/2010/main">
    <mc:Choice Requires="p14">
      <p:transition spd="med" p14:dur="700" advTm="34951">
        <p:fade/>
      </p:transition>
    </mc:Choice>
    <mc:Fallback xmlns="">
      <p:transition spd="med" advTm="34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99000">
              <a:schemeClr val="accent1">
                <a:lumMod val="45000"/>
                <a:lumOff val="55000"/>
              </a:schemeClr>
            </a:gs>
            <a:gs pos="93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テキスト ボックス 5"/>
          <p:cNvSpPr txBox="1"/>
          <p:nvPr/>
        </p:nvSpPr>
        <p:spPr>
          <a:xfrm>
            <a:off x="4323823" y="295028"/>
            <a:ext cx="4665893"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第一条・第二段</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r>
              <a:rPr kumimoji="1" lang="ja-JP" altLang="en-US" sz="4400" b="1" dirty="0">
                <a:ea typeface="游ゴシック" panose="020B0400000000000000" pitchFamily="50" charset="-128"/>
              </a:rPr>
              <a:t>弥陀の本願には、</a:t>
            </a:r>
            <a:r>
              <a:rPr kumimoji="1" lang="ja-JP" altLang="en-US" sz="4400" b="1" dirty="0">
                <a:solidFill>
                  <a:srgbClr val="FF0000"/>
                </a:solidFill>
                <a:ea typeface="游ゴシック" panose="020B0400000000000000" pitchFamily="50" charset="-128"/>
              </a:rPr>
              <a:t>老少・善悪のひとをえらばれず</a:t>
            </a:r>
            <a:r>
              <a:rPr kumimoji="1" lang="ja-JP" altLang="en-US" sz="4400" b="1" dirty="0">
                <a:ea typeface="游ゴシック" panose="020B0400000000000000" pitchFamily="50" charset="-128"/>
              </a:rPr>
              <a:t>、</a:t>
            </a:r>
            <a:endParaRPr kumimoji="1" lang="en-US" altLang="ja-JP" sz="4400" b="1" dirty="0">
              <a:ea typeface="游ゴシック" panose="020B0400000000000000" pitchFamily="50" charset="-128"/>
            </a:endParaRPr>
          </a:p>
          <a:p>
            <a:pPr>
              <a:lnSpc>
                <a:spcPct val="130000"/>
              </a:lnSpc>
            </a:pPr>
            <a:endParaRPr kumimoji="1" lang="ja-JP" altLang="en-US" sz="4800" b="1" dirty="0">
              <a:ea typeface="游ゴシック" panose="020B0400000000000000" pitchFamily="50" charset="-128"/>
            </a:endParaRPr>
          </a:p>
        </p:txBody>
      </p:sp>
      <p:sp>
        <p:nvSpPr>
          <p:cNvPr id="5" name="右矢印 1">
            <a:extLst>
              <a:ext uri="{FF2B5EF4-FFF2-40B4-BE49-F238E27FC236}">
                <a16:creationId xmlns:a16="http://schemas.microsoft.com/office/drawing/2014/main" xmlns="" id="{AFB95368-1966-4C09-A800-534886A430AD}"/>
              </a:ext>
            </a:extLst>
          </p:cNvPr>
          <p:cNvSpPr/>
          <p:nvPr/>
        </p:nvSpPr>
        <p:spPr>
          <a:xfrm rot="10800000">
            <a:off x="4572000" y="1988840"/>
            <a:ext cx="720080" cy="93610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72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xmlns="" id="{68BDEEBA-F532-4D84-B9CF-14197A69516A}"/>
              </a:ext>
            </a:extLst>
          </p:cNvPr>
          <p:cNvSpPr txBox="1"/>
          <p:nvPr/>
        </p:nvSpPr>
        <p:spPr>
          <a:xfrm>
            <a:off x="814193" y="274215"/>
            <a:ext cx="3385542" cy="6447259"/>
          </a:xfrm>
          <a:prstGeom prst="rect">
            <a:avLst/>
          </a:prstGeom>
          <a:solidFill>
            <a:srgbClr val="FFFF00"/>
          </a:solidFill>
        </p:spPr>
        <p:txBody>
          <a:bodyPr vert="eaVert" wrap="square" rtlCol="0">
            <a:spAutoFit/>
          </a:bodyPr>
          <a:lstStyle/>
          <a:p>
            <a:pPr lvl="0">
              <a:lnSpc>
                <a:spcPct val="130000"/>
              </a:lnSpc>
              <a:defRPr/>
            </a:pPr>
            <a:r>
              <a:rPr lang="ja-JP" altLang="en-US" sz="4000" b="1" dirty="0">
                <a:latin typeface="游ゴシック" panose="020B0400000000000000" pitchFamily="50" charset="-128"/>
                <a:ea typeface="游ゴシック" panose="020B0400000000000000" pitchFamily="50" charset="-128"/>
              </a:rPr>
              <a:t>阿弥陀仏の本願の目当ては、年老いた人も、若者も、善き人も、悪しき人もわけへだてはありません。</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504156789"/>
      </p:ext>
    </p:extLst>
  </p:cSld>
  <p:clrMapOvr>
    <a:masterClrMapping/>
  </p:clrMapOvr>
  <mc:AlternateContent xmlns:mc="http://schemas.openxmlformats.org/markup-compatibility/2006" xmlns:p14="http://schemas.microsoft.com/office/powerpoint/2010/main">
    <mc:Choice Requires="p14">
      <p:transition spd="med" p14:dur="700" advTm="34612">
        <p:fade/>
      </p:transition>
    </mc:Choice>
    <mc:Fallback xmlns="">
      <p:transition spd="med" advTm="3461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a:spLocks noChangeAspect="1"/>
          </p:cNvSpPr>
          <p:nvPr/>
        </p:nvSpPr>
        <p:spPr>
          <a:xfrm>
            <a:off x="-414975" y="-511690"/>
            <a:ext cx="9873741" cy="9871782"/>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4279" y="-135746"/>
            <a:ext cx="3110010" cy="7012421"/>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2120" y="4077072"/>
            <a:ext cx="3398235" cy="2476464"/>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220719"/>
            <a:ext cx="2736304" cy="2641129"/>
          </a:xfrm>
          <a:prstGeom prst="rect">
            <a:avLst/>
          </a:prstGeom>
        </p:spPr>
      </p:pic>
      <p:pic>
        <p:nvPicPr>
          <p:cNvPr id="12" name="図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4168" y="332656"/>
            <a:ext cx="2599430" cy="3076249"/>
          </a:xfrm>
          <a:prstGeom prst="rect">
            <a:avLst/>
          </a:prstGeom>
        </p:spPr>
      </p:pic>
      <p:pic>
        <p:nvPicPr>
          <p:cNvPr id="13" name="図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04" y="3562554"/>
            <a:ext cx="2664296" cy="3116135"/>
          </a:xfrm>
          <a:prstGeom prst="rect">
            <a:avLst/>
          </a:prstGeom>
        </p:spPr>
      </p:pic>
      <p:sp>
        <p:nvSpPr>
          <p:cNvPr id="11" name="テキスト ボックス 10"/>
          <p:cNvSpPr txBox="1"/>
          <p:nvPr/>
        </p:nvSpPr>
        <p:spPr>
          <a:xfrm>
            <a:off x="833224" y="2786172"/>
            <a:ext cx="7377341"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0" b="1" i="0" u="none" strike="noStrike" kern="1200" cap="none" spc="0" normalizeH="0" baseline="0" noProof="0" dirty="0">
                <a:ln>
                  <a:noFill/>
                </a:ln>
                <a:solidFill>
                  <a:prstClr val="black"/>
                </a:solidFill>
                <a:effectLst>
                  <a:glow rad="228600">
                    <a:srgbClr val="FFFF00"/>
                  </a:glow>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万人平等の救い</a:t>
            </a:r>
          </a:p>
        </p:txBody>
      </p:sp>
    </p:spTree>
    <p:custDataLst>
      <p:tags r:id="rId1"/>
    </p:custDataLst>
    <p:extLst>
      <p:ext uri="{BB962C8B-B14F-4D97-AF65-F5344CB8AC3E}">
        <p14:creationId xmlns:p14="http://schemas.microsoft.com/office/powerpoint/2010/main" val="3993959140"/>
      </p:ext>
    </p:extLst>
  </p:cSld>
  <p:clrMapOvr>
    <a:masterClrMapping/>
  </p:clrMapOvr>
  <mc:AlternateContent xmlns:mc="http://schemas.openxmlformats.org/markup-compatibility/2006" xmlns:p14="http://schemas.microsoft.com/office/powerpoint/2010/main">
    <mc:Choice Requires="p14">
      <p:transition spd="med" p14:dur="700" advTm="41000">
        <p:fade/>
      </p:transition>
    </mc:Choice>
    <mc:Fallback xmlns="">
      <p:transition spd="med" advTm="4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68685" y="1012874"/>
            <a:ext cx="4206601" cy="2862322"/>
          </a:xfrm>
          <a:prstGeom prst="rect">
            <a:avLst/>
          </a:prstGeom>
          <a:solidFill>
            <a:schemeClr val="accent5">
              <a:lumMod val="40000"/>
              <a:lumOff val="60000"/>
            </a:schemeClr>
          </a:solidFill>
          <a:ln w="57150">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effectLst/>
                <a:uLnTx/>
                <a:uFillTx/>
                <a:latin typeface="Calibri"/>
                <a:ea typeface="游ゴシック" panose="020B0400000000000000" pitchFamily="50" charset="-128"/>
              </a:rPr>
              <a:t>老人⇔若人</a:t>
            </a:r>
            <a:endParaRPr kumimoji="1" lang="en-US" altLang="ja-JP" sz="6000" b="1" i="0" u="none" strike="noStrike" kern="1200" cap="none" spc="0" normalizeH="0" baseline="0" noProof="0" dirty="0">
              <a:ln>
                <a:noFill/>
              </a:ln>
              <a:effectLst/>
              <a:uLnTx/>
              <a:uFillTx/>
              <a:latin typeface="Calibri"/>
              <a:ea typeface="游ゴシック" panose="020B0400000000000000" pitchFamily="50" charset="-128"/>
            </a:endParaRPr>
          </a:p>
          <a:p>
            <a:pPr lvl="0"/>
            <a:r>
              <a:rPr lang="ja-JP" altLang="en-US" sz="6000" b="1" dirty="0">
                <a:ea typeface="游ゴシック" panose="020B0400000000000000" pitchFamily="50" charset="-128"/>
              </a:rPr>
              <a:t>善人⇔ </a:t>
            </a:r>
            <a:r>
              <a:rPr kumimoji="1" lang="ja-JP" altLang="en-US" sz="6000" b="1" i="0" u="none" strike="noStrike" kern="1200" cap="none" spc="0" normalizeH="0" baseline="0" noProof="0" dirty="0">
                <a:ln>
                  <a:noFill/>
                </a:ln>
                <a:effectLst/>
                <a:uLnTx/>
                <a:uFillTx/>
                <a:latin typeface="Calibri"/>
                <a:ea typeface="游ゴシック" panose="020B0400000000000000" pitchFamily="50" charset="-128"/>
              </a:rPr>
              <a:t>悪人</a:t>
            </a:r>
            <a:endParaRPr kumimoji="1" lang="en-US" altLang="ja-JP" sz="6000" b="1" i="0" u="none" strike="noStrike" kern="1200" cap="none" spc="0" normalizeH="0" baseline="0" noProof="0" dirty="0">
              <a:ln>
                <a:noFill/>
              </a:ln>
              <a:effectLst/>
              <a:uLnTx/>
              <a:uFillTx/>
              <a:latin typeface="Calibri"/>
              <a:ea typeface="游ゴシック" panose="020B0400000000000000" pitchFamily="50" charset="-128"/>
            </a:endParaRPr>
          </a:p>
          <a:p>
            <a:pPr lvl="0"/>
            <a:r>
              <a:rPr kumimoji="1" lang="ja-JP" altLang="en-US" sz="6000" b="1" i="0" u="none" strike="noStrike" kern="1200" cap="none" spc="0" normalizeH="0" baseline="0" noProof="0" dirty="0">
                <a:ln>
                  <a:noFill/>
                </a:ln>
                <a:effectLst/>
                <a:uLnTx/>
                <a:uFillTx/>
                <a:latin typeface="Calibri"/>
                <a:ea typeface="游ゴシック" panose="020B0400000000000000" pitchFamily="50" charset="-128"/>
              </a:rPr>
              <a:t>賢者</a:t>
            </a:r>
            <a:r>
              <a:rPr lang="ja-JP" altLang="en-US" sz="6000" b="1" dirty="0">
                <a:ea typeface="游ゴシック" panose="020B0400000000000000" pitchFamily="50" charset="-128"/>
              </a:rPr>
              <a:t>⇔愚者</a:t>
            </a:r>
            <a:endParaRPr kumimoji="1" lang="ja-JP" altLang="en-US" sz="6000" b="1" i="0" u="none" strike="noStrike" kern="1200" cap="none" spc="0" normalizeH="0" baseline="0" noProof="0" dirty="0">
              <a:ln>
                <a:noFill/>
              </a:ln>
              <a:effectLst/>
              <a:uLnTx/>
              <a:uFillTx/>
              <a:latin typeface="Calibri"/>
              <a:ea typeface="游ゴシック" panose="020B0400000000000000" pitchFamily="50" charset="-128"/>
            </a:endParaRPr>
          </a:p>
        </p:txBody>
      </p:sp>
      <p:sp>
        <p:nvSpPr>
          <p:cNvPr id="6" name="テキスト ボックス 5"/>
          <p:cNvSpPr txBox="1"/>
          <p:nvPr/>
        </p:nvSpPr>
        <p:spPr>
          <a:xfrm>
            <a:off x="670919" y="4869160"/>
            <a:ext cx="7802136" cy="1754326"/>
          </a:xfrm>
          <a:prstGeom prst="rect">
            <a:avLst/>
          </a:prstGeom>
          <a:solidFill>
            <a:schemeClr val="accent6">
              <a:lumMod val="40000"/>
              <a:lumOff val="60000"/>
            </a:schemeClr>
          </a:solidFill>
          <a:effectLst>
            <a:glow rad="228600">
              <a:schemeClr val="accent6">
                <a:satMod val="175000"/>
                <a:alpha val="40000"/>
              </a:schemeClr>
            </a:glow>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私を中心（基準）にして</a:t>
            </a:r>
            <a:endParaRPr kumimoji="1" lang="en-US" altLang="ja-JP"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判断している</a:t>
            </a:r>
          </a:p>
        </p:txBody>
      </p:sp>
      <p:sp>
        <p:nvSpPr>
          <p:cNvPr id="8" name="テキスト ボックス 7">
            <a:extLst>
              <a:ext uri="{FF2B5EF4-FFF2-40B4-BE49-F238E27FC236}">
                <a16:creationId xmlns:a16="http://schemas.microsoft.com/office/drawing/2014/main" xmlns="" id="{828497A7-FCBE-4D0C-88E9-DB6D1A5AB87B}"/>
              </a:ext>
            </a:extLst>
          </p:cNvPr>
          <p:cNvSpPr txBox="1"/>
          <p:nvPr/>
        </p:nvSpPr>
        <p:spPr>
          <a:xfrm>
            <a:off x="179512" y="233496"/>
            <a:ext cx="8802410" cy="830997"/>
          </a:xfrm>
          <a:prstGeom prst="rect">
            <a:avLst/>
          </a:prstGeom>
          <a:solidFill>
            <a:schemeClr val="accent5">
              <a:lumMod val="20000"/>
              <a:lumOff val="80000"/>
            </a:schemeClr>
          </a:solidFill>
          <a:ln w="57150">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effectLst/>
                <a:uLnTx/>
                <a:uFillTx/>
                <a:latin typeface="Calibri"/>
                <a:ea typeface="游ゴシック" panose="020B0400000000000000" pitchFamily="50" charset="-128"/>
              </a:rPr>
              <a:t>相対的に区別して生活している</a:t>
            </a:r>
          </a:p>
        </p:txBody>
      </p:sp>
      <p:sp>
        <p:nvSpPr>
          <p:cNvPr id="4" name="矢印: 下 3">
            <a:extLst>
              <a:ext uri="{FF2B5EF4-FFF2-40B4-BE49-F238E27FC236}">
                <a16:creationId xmlns:a16="http://schemas.microsoft.com/office/drawing/2014/main" xmlns="" id="{73A1EACE-D9F4-41D6-8D31-E3E5F557574E}"/>
              </a:ext>
            </a:extLst>
          </p:cNvPr>
          <p:cNvSpPr/>
          <p:nvPr/>
        </p:nvSpPr>
        <p:spPr>
          <a:xfrm>
            <a:off x="3815903" y="4005064"/>
            <a:ext cx="1512168" cy="695851"/>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Tree>
    <p:custDataLst>
      <p:tags r:id="rId1"/>
    </p:custDataLst>
    <p:extLst>
      <p:ext uri="{BB962C8B-B14F-4D97-AF65-F5344CB8AC3E}">
        <p14:creationId xmlns:p14="http://schemas.microsoft.com/office/powerpoint/2010/main" val="1728294647"/>
      </p:ext>
    </p:extLst>
  </p:cSld>
  <p:clrMapOvr>
    <a:masterClrMapping/>
  </p:clrMapOvr>
  <mc:AlternateContent xmlns:mc="http://schemas.openxmlformats.org/markup-compatibility/2006" xmlns:p14="http://schemas.microsoft.com/office/powerpoint/2010/main">
    <mc:Choice Requires="p14">
      <p:transition spd="med" p14:dur="700" advTm="41521">
        <p:fade/>
      </p:transition>
    </mc:Choice>
    <mc:Fallback xmlns="">
      <p:transition spd="med" advTm="4152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524" y="548680"/>
            <a:ext cx="9144000" cy="4824536"/>
          </a:xfrm>
          <a:solidFill>
            <a:schemeClr val="accent5">
              <a:lumMod val="50000"/>
            </a:schemeClr>
          </a:solidFill>
        </p:spPr>
        <p:txBody>
          <a:bodyPr>
            <a:normAutofit/>
          </a:bodyPr>
          <a:lstStyle/>
          <a:p>
            <a:r>
              <a:rPr lang="ja-JP" altLang="en-US" sz="5400" b="1" dirty="0">
                <a:solidFill>
                  <a:schemeClr val="bg1"/>
                </a:solidFill>
                <a:latin typeface="ＤＦ平成ゴシック体W5" panose="020B0509000000000000" pitchFamily="49" charset="-128"/>
                <a:ea typeface="ＤＦ平成ゴシック体W5" panose="020B0509000000000000" pitchFamily="49" charset="-128"/>
              </a:rPr>
              <a:t>Ｑ：</a:t>
            </a:r>
            <a:r>
              <a:rPr lang="en-US" altLang="ja-JP" sz="5400" b="1" dirty="0">
                <a:solidFill>
                  <a:schemeClr val="bg1"/>
                </a:solidFill>
                <a:latin typeface="ＤＦ平成ゴシック体W5" panose="020B0509000000000000" pitchFamily="49" charset="-128"/>
                <a:ea typeface="ＤＦ平成ゴシック体W5" panose="020B0509000000000000" pitchFamily="49" charset="-128"/>
              </a:rPr>
              <a:t/>
            </a:r>
            <a:br>
              <a:rPr lang="en-US" altLang="ja-JP" sz="5400" b="1" dirty="0">
                <a:solidFill>
                  <a:schemeClr val="bg1"/>
                </a:solidFill>
                <a:latin typeface="ＤＦ平成ゴシック体W5" panose="020B0509000000000000" pitchFamily="49" charset="-128"/>
                <a:ea typeface="ＤＦ平成ゴシック体W5" panose="020B0509000000000000" pitchFamily="49" charset="-128"/>
              </a:rPr>
            </a:br>
            <a:r>
              <a:rPr lang="ja-JP" altLang="en-US" sz="5400" b="1" dirty="0">
                <a:solidFill>
                  <a:schemeClr val="bg1"/>
                </a:solidFill>
                <a:latin typeface="ＤＦ平成ゴシック体W5" panose="020B0509000000000000" pitchFamily="49" charset="-128"/>
                <a:ea typeface="ＤＦ平成ゴシック体W5" panose="020B0509000000000000" pitchFamily="49" charset="-128"/>
              </a:rPr>
              <a:t>　「老少・善悪のひと」</a:t>
            </a:r>
            <a:r>
              <a:rPr lang="en-US" altLang="ja-JP" sz="5400" b="1" dirty="0">
                <a:solidFill>
                  <a:schemeClr val="bg1"/>
                </a:solidFill>
                <a:latin typeface="ＤＦ平成ゴシック体W5" panose="020B0509000000000000" pitchFamily="49" charset="-128"/>
                <a:ea typeface="ＤＦ平成ゴシック体W5" panose="020B0509000000000000" pitchFamily="49" charset="-128"/>
              </a:rPr>
              <a:t/>
            </a:r>
            <a:br>
              <a:rPr lang="en-US" altLang="ja-JP" sz="5400" b="1" dirty="0">
                <a:solidFill>
                  <a:schemeClr val="bg1"/>
                </a:solidFill>
                <a:latin typeface="ＤＦ平成ゴシック体W5" panose="020B0509000000000000" pitchFamily="49" charset="-128"/>
                <a:ea typeface="ＤＦ平成ゴシック体W5" panose="020B0509000000000000" pitchFamily="49" charset="-128"/>
              </a:rPr>
            </a:br>
            <a:r>
              <a:rPr lang="en-US" altLang="ja-JP" sz="5400" b="1" dirty="0">
                <a:solidFill>
                  <a:schemeClr val="bg1"/>
                </a:solidFill>
                <a:latin typeface="ＤＦ平成ゴシック体W5" panose="020B0509000000000000" pitchFamily="49" charset="-128"/>
                <a:ea typeface="ＤＦ平成ゴシック体W5" panose="020B0509000000000000" pitchFamily="49" charset="-128"/>
              </a:rPr>
              <a:t/>
            </a:r>
            <a:br>
              <a:rPr lang="en-US" altLang="ja-JP" sz="5400" b="1" dirty="0">
                <a:solidFill>
                  <a:schemeClr val="bg1"/>
                </a:solidFill>
                <a:latin typeface="ＤＦ平成ゴシック体W5" panose="020B0509000000000000" pitchFamily="49" charset="-128"/>
                <a:ea typeface="ＤＦ平成ゴシック体W5" panose="020B0509000000000000" pitchFamily="49" charset="-128"/>
              </a:rPr>
            </a:br>
            <a:r>
              <a:rPr lang="ja-JP" altLang="en-US" sz="5400" b="1" dirty="0">
                <a:solidFill>
                  <a:schemeClr val="bg1"/>
                </a:solidFill>
                <a:latin typeface="ＤＦ平成ゴシック体W5" panose="020B0509000000000000" pitchFamily="49" charset="-128"/>
                <a:ea typeface="ＤＦ平成ゴシック体W5" panose="020B0509000000000000" pitchFamily="49" charset="-128"/>
              </a:rPr>
              <a:t>誰のこと</a:t>
            </a:r>
            <a:r>
              <a:rPr lang="en-US" altLang="ja-JP" sz="5400" b="1" dirty="0">
                <a:solidFill>
                  <a:schemeClr val="bg1"/>
                </a:solidFill>
                <a:latin typeface="ＤＦ平成ゴシック体W5" panose="020B0509000000000000" pitchFamily="49" charset="-128"/>
                <a:ea typeface="ＤＦ平成ゴシック体W5" panose="020B0509000000000000" pitchFamily="49" charset="-128"/>
              </a:rPr>
              <a:t>??</a:t>
            </a:r>
            <a:endParaRPr kumimoji="1" lang="ja-JP" altLang="en-US" sz="5400" b="1" dirty="0">
              <a:solidFill>
                <a:schemeClr val="bg1"/>
              </a:solidFill>
              <a:latin typeface="ＤＦ平成ゴシック体W5" panose="020B0509000000000000" pitchFamily="49" charset="-128"/>
              <a:ea typeface="ＤＦ平成ゴシック体W5" panose="020B0509000000000000" pitchFamily="49" charset="-128"/>
            </a:endParaRPr>
          </a:p>
        </p:txBody>
      </p:sp>
      <p:sp>
        <p:nvSpPr>
          <p:cNvPr id="3" name="下矢印 2"/>
          <p:cNvSpPr/>
          <p:nvPr/>
        </p:nvSpPr>
        <p:spPr>
          <a:xfrm flipH="1">
            <a:off x="4006416" y="3140968"/>
            <a:ext cx="1080120" cy="576064"/>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7200" b="0"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spTree>
    <p:extLst>
      <p:ext uri="{BB962C8B-B14F-4D97-AF65-F5344CB8AC3E}">
        <p14:creationId xmlns:p14="http://schemas.microsoft.com/office/powerpoint/2010/main" val="2240403819"/>
      </p:ext>
    </p:extLst>
  </p:cSld>
  <p:clrMapOvr>
    <a:masterClrMapping/>
  </p:clrMapOvr>
  <mc:AlternateContent xmlns:mc="http://schemas.openxmlformats.org/markup-compatibility/2006" xmlns:p14="http://schemas.microsoft.com/office/powerpoint/2010/main">
    <mc:Choice Requires="p14">
      <p:transition spd="med" p14:dur="700" advTm="20742">
        <p:fade/>
      </p:transition>
    </mc:Choice>
    <mc:Fallback xmlns="">
      <p:transition spd="med" advTm="20742">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401878" y="764704"/>
            <a:ext cx="6340197"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老少・善悪のひと</a:t>
            </a:r>
            <a:endParaRPr kumimoji="1" lang="en-US" altLang="ja-JP" sz="6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
        <p:nvSpPr>
          <p:cNvPr id="7" name="テキスト ボックス 6"/>
          <p:cNvSpPr txBox="1"/>
          <p:nvPr/>
        </p:nvSpPr>
        <p:spPr>
          <a:xfrm>
            <a:off x="3248536" y="3667190"/>
            <a:ext cx="2646878"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他人</a:t>
            </a:r>
          </a:p>
        </p:txBody>
      </p:sp>
      <p:sp>
        <p:nvSpPr>
          <p:cNvPr id="6" name="右矢印 5">
            <a:extLst>
              <a:ext uri="{FF2B5EF4-FFF2-40B4-BE49-F238E27FC236}">
                <a16:creationId xmlns:a16="http://schemas.microsoft.com/office/drawing/2014/main" xmlns="" id="{3F606F9C-7BA0-4D81-807D-0EC861646649}"/>
              </a:ext>
            </a:extLst>
          </p:cNvPr>
          <p:cNvSpPr/>
          <p:nvPr/>
        </p:nvSpPr>
        <p:spPr>
          <a:xfrm rot="5400000">
            <a:off x="3994681" y="2027135"/>
            <a:ext cx="1154588" cy="13660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custDataLst>
      <p:tags r:id="rId1"/>
    </p:custDataLst>
    <p:extLst>
      <p:ext uri="{BB962C8B-B14F-4D97-AF65-F5344CB8AC3E}">
        <p14:creationId xmlns:p14="http://schemas.microsoft.com/office/powerpoint/2010/main" val="2337208942"/>
      </p:ext>
    </p:extLst>
  </p:cSld>
  <p:clrMapOvr>
    <a:masterClrMapping/>
  </p:clrMapOvr>
  <mc:AlternateContent xmlns:mc="http://schemas.openxmlformats.org/markup-compatibility/2006" xmlns:p14="http://schemas.microsoft.com/office/powerpoint/2010/main">
    <mc:Choice Requires="p14">
      <p:transition spd="med" p14:dur="700" advTm="30226">
        <p:fade/>
      </p:transition>
    </mc:Choice>
    <mc:Fallback xmlns="">
      <p:transition spd="med" advTm="3022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2|4.1|2.8"/>
</p:tagLst>
</file>

<file path=ppt/tags/tag10.xml><?xml version="1.0" encoding="utf-8"?>
<p:tagLst xmlns:a="http://schemas.openxmlformats.org/drawingml/2006/main" xmlns:r="http://schemas.openxmlformats.org/officeDocument/2006/relationships" xmlns:p="http://schemas.openxmlformats.org/presentationml/2006/main">
  <p:tag name="TIMING" val="|5.7|2.2|2.5"/>
</p:tagLst>
</file>

<file path=ppt/tags/tag11.xml><?xml version="1.0" encoding="utf-8"?>
<p:tagLst xmlns:a="http://schemas.openxmlformats.org/drawingml/2006/main" xmlns:r="http://schemas.openxmlformats.org/officeDocument/2006/relationships" xmlns:p="http://schemas.openxmlformats.org/presentationml/2006/main">
  <p:tag name="TIMING" val="|9.7"/>
</p:tagLst>
</file>

<file path=ppt/tags/tag12.xml><?xml version="1.0" encoding="utf-8"?>
<p:tagLst xmlns:a="http://schemas.openxmlformats.org/drawingml/2006/main" xmlns:r="http://schemas.openxmlformats.org/officeDocument/2006/relationships" xmlns:p="http://schemas.openxmlformats.org/presentationml/2006/main">
  <p:tag name="TIMING" val="|2.6"/>
</p:tagLst>
</file>

<file path=ppt/tags/tag13.xml><?xml version="1.0" encoding="utf-8"?>
<p:tagLst xmlns:a="http://schemas.openxmlformats.org/drawingml/2006/main" xmlns:r="http://schemas.openxmlformats.org/officeDocument/2006/relationships" xmlns:p="http://schemas.openxmlformats.org/presentationml/2006/main">
  <p:tag name="TIMING" val="|21.1|15.9|5.7"/>
</p:tagLst>
</file>

<file path=ppt/tags/tag14.xml><?xml version="1.0" encoding="utf-8"?>
<p:tagLst xmlns:a="http://schemas.openxmlformats.org/drawingml/2006/main" xmlns:r="http://schemas.openxmlformats.org/officeDocument/2006/relationships" xmlns:p="http://schemas.openxmlformats.org/presentationml/2006/main">
  <p:tag name="TIMING" val="|3.4|2|3.9"/>
</p:tagLst>
</file>

<file path=ppt/tags/tag15.xml><?xml version="1.0" encoding="utf-8"?>
<p:tagLst xmlns:a="http://schemas.openxmlformats.org/drawingml/2006/main" xmlns:r="http://schemas.openxmlformats.org/officeDocument/2006/relationships" xmlns:p="http://schemas.openxmlformats.org/presentationml/2006/main">
  <p:tag name="TIMING" val="|4.6|3.6"/>
</p:tagLst>
</file>

<file path=ppt/tags/tag16.xml><?xml version="1.0" encoding="utf-8"?>
<p:tagLst xmlns:a="http://schemas.openxmlformats.org/drawingml/2006/main" xmlns:r="http://schemas.openxmlformats.org/officeDocument/2006/relationships" xmlns:p="http://schemas.openxmlformats.org/presentationml/2006/main">
  <p:tag name="TIMING" val="|8|18.7"/>
</p:tagLst>
</file>

<file path=ppt/tags/tag17.xml><?xml version="1.0" encoding="utf-8"?>
<p:tagLst xmlns:a="http://schemas.openxmlformats.org/drawingml/2006/main" xmlns:r="http://schemas.openxmlformats.org/officeDocument/2006/relationships" xmlns:p="http://schemas.openxmlformats.org/presentationml/2006/main">
  <p:tag name="TIMING" val="|6.5"/>
</p:tagLst>
</file>

<file path=ppt/tags/tag18.xml><?xml version="1.0" encoding="utf-8"?>
<p:tagLst xmlns:a="http://schemas.openxmlformats.org/drawingml/2006/main" xmlns:r="http://schemas.openxmlformats.org/officeDocument/2006/relationships" xmlns:p="http://schemas.openxmlformats.org/presentationml/2006/main">
  <p:tag name="TIMING" val="|1.3"/>
</p:tagLst>
</file>

<file path=ppt/tags/tag19.xml><?xml version="1.0" encoding="utf-8"?>
<p:tagLst xmlns:a="http://schemas.openxmlformats.org/drawingml/2006/main" xmlns:r="http://schemas.openxmlformats.org/officeDocument/2006/relationships" xmlns:p="http://schemas.openxmlformats.org/presentationml/2006/main">
  <p:tag name="TIMING" val="|13.5|2.1"/>
</p:tagLst>
</file>

<file path=ppt/tags/tag2.xml><?xml version="1.0" encoding="utf-8"?>
<p:tagLst xmlns:a="http://schemas.openxmlformats.org/drawingml/2006/main" xmlns:r="http://schemas.openxmlformats.org/officeDocument/2006/relationships" xmlns:p="http://schemas.openxmlformats.org/presentationml/2006/main">
  <p:tag name="TIMING" val="|7.4|24.2"/>
</p:tagLst>
</file>

<file path=ppt/tags/tag20.xml><?xml version="1.0" encoding="utf-8"?>
<p:tagLst xmlns:a="http://schemas.openxmlformats.org/drawingml/2006/main" xmlns:r="http://schemas.openxmlformats.org/officeDocument/2006/relationships" xmlns:p="http://schemas.openxmlformats.org/presentationml/2006/main">
  <p:tag name="TIMING" val="|17.1"/>
</p:tagLst>
</file>

<file path=ppt/tags/tag21.xml><?xml version="1.0" encoding="utf-8"?>
<p:tagLst xmlns:a="http://schemas.openxmlformats.org/drawingml/2006/main" xmlns:r="http://schemas.openxmlformats.org/officeDocument/2006/relationships" xmlns:p="http://schemas.openxmlformats.org/presentationml/2006/main">
  <p:tag name="TIMING" val="|12.8|13.1|4.4"/>
</p:tagLst>
</file>

<file path=ppt/tags/tag22.xml><?xml version="1.0" encoding="utf-8"?>
<p:tagLst xmlns:a="http://schemas.openxmlformats.org/drawingml/2006/main" xmlns:r="http://schemas.openxmlformats.org/officeDocument/2006/relationships" xmlns:p="http://schemas.openxmlformats.org/presentationml/2006/main">
  <p:tag name="TIMING" val="|8.4"/>
</p:tagLst>
</file>

<file path=ppt/tags/tag23.xml><?xml version="1.0" encoding="utf-8"?>
<p:tagLst xmlns:a="http://schemas.openxmlformats.org/drawingml/2006/main" xmlns:r="http://schemas.openxmlformats.org/officeDocument/2006/relationships" xmlns:p="http://schemas.openxmlformats.org/presentationml/2006/main">
  <p:tag name="TIMING" val="|2.9|6.2"/>
</p:tagLst>
</file>

<file path=ppt/tags/tag24.xml><?xml version="1.0" encoding="utf-8"?>
<p:tagLst xmlns:a="http://schemas.openxmlformats.org/drawingml/2006/main" xmlns:r="http://schemas.openxmlformats.org/officeDocument/2006/relationships" xmlns:p="http://schemas.openxmlformats.org/presentationml/2006/main">
  <p:tag name="TIMING" val="|0.8"/>
</p:tagLst>
</file>

<file path=ppt/tags/tag25.xml><?xml version="1.0" encoding="utf-8"?>
<p:tagLst xmlns:a="http://schemas.openxmlformats.org/drawingml/2006/main" xmlns:r="http://schemas.openxmlformats.org/officeDocument/2006/relationships" xmlns:p="http://schemas.openxmlformats.org/presentationml/2006/main">
  <p:tag name="TIMING" val="|1.2"/>
</p:tagLst>
</file>

<file path=ppt/tags/tag26.xml><?xml version="1.0" encoding="utf-8"?>
<p:tagLst xmlns:a="http://schemas.openxmlformats.org/drawingml/2006/main" xmlns:r="http://schemas.openxmlformats.org/officeDocument/2006/relationships" xmlns:p="http://schemas.openxmlformats.org/presentationml/2006/main">
  <p:tag name="TIMING" val="|2"/>
</p:tagLst>
</file>

<file path=ppt/tags/tag27.xml><?xml version="1.0" encoding="utf-8"?>
<p:tagLst xmlns:a="http://schemas.openxmlformats.org/drawingml/2006/main" xmlns:r="http://schemas.openxmlformats.org/officeDocument/2006/relationships" xmlns:p="http://schemas.openxmlformats.org/presentationml/2006/main">
  <p:tag name="TIMING" val="|1.6"/>
</p:tagLst>
</file>

<file path=ppt/tags/tag28.xml><?xml version="1.0" encoding="utf-8"?>
<p:tagLst xmlns:a="http://schemas.openxmlformats.org/drawingml/2006/main" xmlns:r="http://schemas.openxmlformats.org/officeDocument/2006/relationships" xmlns:p="http://schemas.openxmlformats.org/presentationml/2006/main">
  <p:tag name="TIMING" val="|6.1"/>
</p:tagLst>
</file>

<file path=ppt/tags/tag29.xml><?xml version="1.0" encoding="utf-8"?>
<p:tagLst xmlns:a="http://schemas.openxmlformats.org/drawingml/2006/main" xmlns:r="http://schemas.openxmlformats.org/officeDocument/2006/relationships" xmlns:p="http://schemas.openxmlformats.org/presentationml/2006/main">
  <p:tag name="TIMING" val="|2.4"/>
</p:tagLst>
</file>

<file path=ppt/tags/tag3.xml><?xml version="1.0" encoding="utf-8"?>
<p:tagLst xmlns:a="http://schemas.openxmlformats.org/drawingml/2006/main" xmlns:r="http://schemas.openxmlformats.org/officeDocument/2006/relationships" xmlns:p="http://schemas.openxmlformats.org/presentationml/2006/main">
  <p:tag name="TIMING" val="|20|7.2|8"/>
</p:tagLst>
</file>

<file path=ppt/tags/tag30.xml><?xml version="1.0" encoding="utf-8"?>
<p:tagLst xmlns:a="http://schemas.openxmlformats.org/drawingml/2006/main" xmlns:r="http://schemas.openxmlformats.org/officeDocument/2006/relationships" xmlns:p="http://schemas.openxmlformats.org/presentationml/2006/main">
  <p:tag name="TIMING" val="|5.7"/>
</p:tagLst>
</file>

<file path=ppt/tags/tag31.xml><?xml version="1.0" encoding="utf-8"?>
<p:tagLst xmlns:a="http://schemas.openxmlformats.org/drawingml/2006/main" xmlns:r="http://schemas.openxmlformats.org/officeDocument/2006/relationships" xmlns:p="http://schemas.openxmlformats.org/presentationml/2006/main">
  <p:tag name="TIMING" val="|1.1"/>
</p:tagLst>
</file>

<file path=ppt/tags/tag32.xml><?xml version="1.0" encoding="utf-8"?>
<p:tagLst xmlns:a="http://schemas.openxmlformats.org/drawingml/2006/main" xmlns:r="http://schemas.openxmlformats.org/officeDocument/2006/relationships" xmlns:p="http://schemas.openxmlformats.org/presentationml/2006/main">
  <p:tag name="TIMING" val="|3.4|7.3|4.1"/>
</p:tagLst>
</file>

<file path=ppt/tags/tag33.xml><?xml version="1.0" encoding="utf-8"?>
<p:tagLst xmlns:a="http://schemas.openxmlformats.org/drawingml/2006/main" xmlns:r="http://schemas.openxmlformats.org/officeDocument/2006/relationships" xmlns:p="http://schemas.openxmlformats.org/presentationml/2006/main">
  <p:tag name="TIMING" val="|21|1.9|1.6"/>
</p:tagLst>
</file>

<file path=ppt/tags/tag34.xml><?xml version="1.0" encoding="utf-8"?>
<p:tagLst xmlns:a="http://schemas.openxmlformats.org/drawingml/2006/main" xmlns:r="http://schemas.openxmlformats.org/officeDocument/2006/relationships" xmlns:p="http://schemas.openxmlformats.org/presentationml/2006/main">
  <p:tag name="TIMING" val="|22.2"/>
</p:tagLst>
</file>

<file path=ppt/tags/tag35.xml><?xml version="1.0" encoding="utf-8"?>
<p:tagLst xmlns:a="http://schemas.openxmlformats.org/drawingml/2006/main" xmlns:r="http://schemas.openxmlformats.org/officeDocument/2006/relationships" xmlns:p="http://schemas.openxmlformats.org/presentationml/2006/main">
  <p:tag name="TIMING" val="|9"/>
</p:tagLst>
</file>

<file path=ppt/tags/tag36.xml><?xml version="1.0" encoding="utf-8"?>
<p:tagLst xmlns:a="http://schemas.openxmlformats.org/drawingml/2006/main" xmlns:r="http://schemas.openxmlformats.org/officeDocument/2006/relationships" xmlns:p="http://schemas.openxmlformats.org/presentationml/2006/main">
  <p:tag name="TIMING" val="|6.5"/>
</p:tagLst>
</file>

<file path=ppt/tags/tag37.xml><?xml version="1.0" encoding="utf-8"?>
<p:tagLst xmlns:a="http://schemas.openxmlformats.org/drawingml/2006/main" xmlns:r="http://schemas.openxmlformats.org/officeDocument/2006/relationships" xmlns:p="http://schemas.openxmlformats.org/presentationml/2006/main">
  <p:tag name="TIMING" val="|9.2"/>
</p:tagLst>
</file>

<file path=ppt/tags/tag38.xml><?xml version="1.0" encoding="utf-8"?>
<p:tagLst xmlns:a="http://schemas.openxmlformats.org/drawingml/2006/main" xmlns:r="http://schemas.openxmlformats.org/officeDocument/2006/relationships" xmlns:p="http://schemas.openxmlformats.org/presentationml/2006/main">
  <p:tag name="TIMING" val="|9|6.9"/>
</p:tagLst>
</file>

<file path=ppt/tags/tag39.xml><?xml version="1.0" encoding="utf-8"?>
<p:tagLst xmlns:a="http://schemas.openxmlformats.org/drawingml/2006/main" xmlns:r="http://schemas.openxmlformats.org/officeDocument/2006/relationships" xmlns:p="http://schemas.openxmlformats.org/presentationml/2006/main">
  <p:tag name="TIMING" val="|7|9.6"/>
</p:tagLst>
</file>

<file path=ppt/tags/tag4.xml><?xml version="1.0" encoding="utf-8"?>
<p:tagLst xmlns:a="http://schemas.openxmlformats.org/drawingml/2006/main" xmlns:r="http://schemas.openxmlformats.org/officeDocument/2006/relationships" xmlns:p="http://schemas.openxmlformats.org/presentationml/2006/main">
  <p:tag name="TIMING" val="|6.1|6.8|5.5"/>
</p:tagLst>
</file>

<file path=ppt/tags/tag40.xml><?xml version="1.0" encoding="utf-8"?>
<p:tagLst xmlns:a="http://schemas.openxmlformats.org/drawingml/2006/main" xmlns:r="http://schemas.openxmlformats.org/officeDocument/2006/relationships" xmlns:p="http://schemas.openxmlformats.org/presentationml/2006/main">
  <p:tag name="TIMING" val="|1.3|5.8"/>
</p:tagLst>
</file>

<file path=ppt/tags/tag41.xml><?xml version="1.0" encoding="utf-8"?>
<p:tagLst xmlns:a="http://schemas.openxmlformats.org/drawingml/2006/main" xmlns:r="http://schemas.openxmlformats.org/officeDocument/2006/relationships" xmlns:p="http://schemas.openxmlformats.org/presentationml/2006/main">
  <p:tag name="TIMING" val="|5.9|6.7"/>
</p:tagLst>
</file>

<file path=ppt/tags/tag42.xml><?xml version="1.0" encoding="utf-8"?>
<p:tagLst xmlns:a="http://schemas.openxmlformats.org/drawingml/2006/main" xmlns:r="http://schemas.openxmlformats.org/officeDocument/2006/relationships" xmlns:p="http://schemas.openxmlformats.org/presentationml/2006/main">
  <p:tag name="TIMING" val="|1.2"/>
</p:tagLst>
</file>

<file path=ppt/tags/tag43.xml><?xml version="1.0" encoding="utf-8"?>
<p:tagLst xmlns:a="http://schemas.openxmlformats.org/drawingml/2006/main" xmlns:r="http://schemas.openxmlformats.org/officeDocument/2006/relationships" xmlns:p="http://schemas.openxmlformats.org/presentationml/2006/main">
  <p:tag name="TIMING" val="|7.4"/>
</p:tagLst>
</file>

<file path=ppt/tags/tag44.xml><?xml version="1.0" encoding="utf-8"?>
<p:tagLst xmlns:a="http://schemas.openxmlformats.org/drawingml/2006/main" xmlns:r="http://schemas.openxmlformats.org/officeDocument/2006/relationships" xmlns:p="http://schemas.openxmlformats.org/presentationml/2006/main">
  <p:tag name="TIMING" val="|4.6"/>
</p:tagLst>
</file>

<file path=ppt/tags/tag45.xml><?xml version="1.0" encoding="utf-8"?>
<p:tagLst xmlns:a="http://schemas.openxmlformats.org/drawingml/2006/main" xmlns:r="http://schemas.openxmlformats.org/officeDocument/2006/relationships" xmlns:p="http://schemas.openxmlformats.org/presentationml/2006/main">
  <p:tag name="TIMING" val="|7.7"/>
</p:tagLst>
</file>

<file path=ppt/tags/tag46.xml><?xml version="1.0" encoding="utf-8"?>
<p:tagLst xmlns:a="http://schemas.openxmlformats.org/drawingml/2006/main" xmlns:r="http://schemas.openxmlformats.org/officeDocument/2006/relationships" xmlns:p="http://schemas.openxmlformats.org/presentationml/2006/main">
  <p:tag name="TIMING" val="|8.5"/>
</p:tagLst>
</file>

<file path=ppt/tags/tag47.xml><?xml version="1.0" encoding="utf-8"?>
<p:tagLst xmlns:a="http://schemas.openxmlformats.org/drawingml/2006/main" xmlns:r="http://schemas.openxmlformats.org/officeDocument/2006/relationships" xmlns:p="http://schemas.openxmlformats.org/presentationml/2006/main">
  <p:tag name="TIMING" val="|5.6|7.5"/>
</p:tagLst>
</file>

<file path=ppt/tags/tag48.xml><?xml version="1.0" encoding="utf-8"?>
<p:tagLst xmlns:a="http://schemas.openxmlformats.org/drawingml/2006/main" xmlns:r="http://schemas.openxmlformats.org/officeDocument/2006/relationships" xmlns:p="http://schemas.openxmlformats.org/presentationml/2006/main">
  <p:tag name="TIMING" val="|5.3|1.2"/>
</p:tagLst>
</file>

<file path=ppt/tags/tag49.xml><?xml version="1.0" encoding="utf-8"?>
<p:tagLst xmlns:a="http://schemas.openxmlformats.org/drawingml/2006/main" xmlns:r="http://schemas.openxmlformats.org/officeDocument/2006/relationships" xmlns:p="http://schemas.openxmlformats.org/presentationml/2006/main">
  <p:tag name="TIMING" val="|3.9"/>
</p:tagLst>
</file>

<file path=ppt/tags/tag5.xml><?xml version="1.0" encoding="utf-8"?>
<p:tagLst xmlns:a="http://schemas.openxmlformats.org/drawingml/2006/main" xmlns:r="http://schemas.openxmlformats.org/officeDocument/2006/relationships" xmlns:p="http://schemas.openxmlformats.org/presentationml/2006/main">
  <p:tag name="TIMING" val="|5.8|4.9|4.4"/>
</p:tagLst>
</file>

<file path=ppt/tags/tag50.xml><?xml version="1.0" encoding="utf-8"?>
<p:tagLst xmlns:a="http://schemas.openxmlformats.org/drawingml/2006/main" xmlns:r="http://schemas.openxmlformats.org/officeDocument/2006/relationships" xmlns:p="http://schemas.openxmlformats.org/presentationml/2006/main">
  <p:tag name="TIMING" val="|5.8|10.8"/>
</p:tagLst>
</file>

<file path=ppt/tags/tag51.xml><?xml version="1.0" encoding="utf-8"?>
<p:tagLst xmlns:a="http://schemas.openxmlformats.org/drawingml/2006/main" xmlns:r="http://schemas.openxmlformats.org/officeDocument/2006/relationships" xmlns:p="http://schemas.openxmlformats.org/presentationml/2006/main">
  <p:tag name="TIMING" val="|11.6|2.5|2.4|1.6|3"/>
</p:tagLst>
</file>

<file path=ppt/tags/tag52.xml><?xml version="1.0" encoding="utf-8"?>
<p:tagLst xmlns:a="http://schemas.openxmlformats.org/drawingml/2006/main" xmlns:r="http://schemas.openxmlformats.org/officeDocument/2006/relationships" xmlns:p="http://schemas.openxmlformats.org/presentationml/2006/main">
  <p:tag name="TIMING" val="|8.7|4.2|2.9|2.9|2.5"/>
</p:tagLst>
</file>

<file path=ppt/tags/tag53.xml><?xml version="1.0" encoding="utf-8"?>
<p:tagLst xmlns:a="http://schemas.openxmlformats.org/drawingml/2006/main" xmlns:r="http://schemas.openxmlformats.org/officeDocument/2006/relationships" xmlns:p="http://schemas.openxmlformats.org/presentationml/2006/main">
  <p:tag name="TIMING" val="|9.5"/>
</p:tagLst>
</file>

<file path=ppt/tags/tag54.xml><?xml version="1.0" encoding="utf-8"?>
<p:tagLst xmlns:a="http://schemas.openxmlformats.org/drawingml/2006/main" xmlns:r="http://schemas.openxmlformats.org/officeDocument/2006/relationships" xmlns:p="http://schemas.openxmlformats.org/presentationml/2006/main">
  <p:tag name="TIMING" val="|1.4"/>
</p:tagLst>
</file>

<file path=ppt/tags/tag55.xml><?xml version="1.0" encoding="utf-8"?>
<p:tagLst xmlns:a="http://schemas.openxmlformats.org/drawingml/2006/main" xmlns:r="http://schemas.openxmlformats.org/officeDocument/2006/relationships" xmlns:p="http://schemas.openxmlformats.org/presentationml/2006/main">
  <p:tag name="TIMING" val="|5.1|3.9|17.8|12.3"/>
</p:tagLst>
</file>

<file path=ppt/tags/tag56.xml><?xml version="1.0" encoding="utf-8"?>
<p:tagLst xmlns:a="http://schemas.openxmlformats.org/drawingml/2006/main" xmlns:r="http://schemas.openxmlformats.org/officeDocument/2006/relationships" xmlns:p="http://schemas.openxmlformats.org/presentationml/2006/main">
  <p:tag name="TIMING" val="|13.2|12.4"/>
</p:tagLst>
</file>

<file path=ppt/tags/tag57.xml><?xml version="1.0" encoding="utf-8"?>
<p:tagLst xmlns:a="http://schemas.openxmlformats.org/drawingml/2006/main" xmlns:r="http://schemas.openxmlformats.org/officeDocument/2006/relationships" xmlns:p="http://schemas.openxmlformats.org/presentationml/2006/main">
  <p:tag name="TIMING" val="|5.3|7.4"/>
</p:tagLst>
</file>

<file path=ppt/tags/tag58.xml><?xml version="1.0" encoding="utf-8"?>
<p:tagLst xmlns:a="http://schemas.openxmlformats.org/drawingml/2006/main" xmlns:r="http://schemas.openxmlformats.org/officeDocument/2006/relationships" xmlns:p="http://schemas.openxmlformats.org/presentationml/2006/main">
  <p:tag name="TIMING" val="|4.7|9.5"/>
</p:tagLst>
</file>

<file path=ppt/tags/tag59.xml><?xml version="1.0" encoding="utf-8"?>
<p:tagLst xmlns:a="http://schemas.openxmlformats.org/drawingml/2006/main" xmlns:r="http://schemas.openxmlformats.org/officeDocument/2006/relationships" xmlns:p="http://schemas.openxmlformats.org/presentationml/2006/main">
  <p:tag name="TIMING" val="|19.6|1.2"/>
</p:tagLst>
</file>

<file path=ppt/tags/tag6.xml><?xml version="1.0" encoding="utf-8"?>
<p:tagLst xmlns:a="http://schemas.openxmlformats.org/drawingml/2006/main" xmlns:r="http://schemas.openxmlformats.org/officeDocument/2006/relationships" xmlns:p="http://schemas.openxmlformats.org/presentationml/2006/main">
  <p:tag name="TIMING" val="|13.3"/>
</p:tagLst>
</file>

<file path=ppt/tags/tag60.xml><?xml version="1.0" encoding="utf-8"?>
<p:tagLst xmlns:a="http://schemas.openxmlformats.org/drawingml/2006/main" xmlns:r="http://schemas.openxmlformats.org/officeDocument/2006/relationships" xmlns:p="http://schemas.openxmlformats.org/presentationml/2006/main">
  <p:tag name="TIMING" val="|1.6|3.9"/>
</p:tagLst>
</file>

<file path=ppt/tags/tag61.xml><?xml version="1.0" encoding="utf-8"?>
<p:tagLst xmlns:a="http://schemas.openxmlformats.org/drawingml/2006/main" xmlns:r="http://schemas.openxmlformats.org/officeDocument/2006/relationships" xmlns:p="http://schemas.openxmlformats.org/presentationml/2006/main">
  <p:tag name="TIMING" val="|10.8|13.3|1.2"/>
</p:tagLst>
</file>

<file path=ppt/tags/tag62.xml><?xml version="1.0" encoding="utf-8"?>
<p:tagLst xmlns:a="http://schemas.openxmlformats.org/drawingml/2006/main" xmlns:r="http://schemas.openxmlformats.org/officeDocument/2006/relationships" xmlns:p="http://schemas.openxmlformats.org/presentationml/2006/main">
  <p:tag name="TIMING" val="|1|3.5"/>
</p:tagLst>
</file>

<file path=ppt/tags/tag63.xml><?xml version="1.0" encoding="utf-8"?>
<p:tagLst xmlns:a="http://schemas.openxmlformats.org/drawingml/2006/main" xmlns:r="http://schemas.openxmlformats.org/officeDocument/2006/relationships" xmlns:p="http://schemas.openxmlformats.org/presentationml/2006/main">
  <p:tag name="TIMING" val="|1.2"/>
</p:tagLst>
</file>

<file path=ppt/tags/tag64.xml><?xml version="1.0" encoding="utf-8"?>
<p:tagLst xmlns:a="http://schemas.openxmlformats.org/drawingml/2006/main" xmlns:r="http://schemas.openxmlformats.org/officeDocument/2006/relationships" xmlns:p="http://schemas.openxmlformats.org/presentationml/2006/main">
  <p:tag name="TIMING" val="|1.2|13.7|3.3"/>
</p:tagLst>
</file>

<file path=ppt/tags/tag65.xml><?xml version="1.0" encoding="utf-8"?>
<p:tagLst xmlns:a="http://schemas.openxmlformats.org/drawingml/2006/main" xmlns:r="http://schemas.openxmlformats.org/officeDocument/2006/relationships" xmlns:p="http://schemas.openxmlformats.org/presentationml/2006/main">
  <p:tag name="TIMING" val="|1.5|15.5|4.6"/>
</p:tagLst>
</file>

<file path=ppt/tags/tag66.xml><?xml version="1.0" encoding="utf-8"?>
<p:tagLst xmlns:a="http://schemas.openxmlformats.org/drawingml/2006/main" xmlns:r="http://schemas.openxmlformats.org/officeDocument/2006/relationships" xmlns:p="http://schemas.openxmlformats.org/presentationml/2006/main">
  <p:tag name="TIMING" val="|6.4"/>
</p:tagLst>
</file>

<file path=ppt/tags/tag67.xml><?xml version="1.0" encoding="utf-8"?>
<p:tagLst xmlns:a="http://schemas.openxmlformats.org/drawingml/2006/main" xmlns:r="http://schemas.openxmlformats.org/officeDocument/2006/relationships" xmlns:p="http://schemas.openxmlformats.org/presentationml/2006/main">
  <p:tag name="TIMING" val="|6.6|10.4"/>
</p:tagLst>
</file>

<file path=ppt/tags/tag68.xml><?xml version="1.0" encoding="utf-8"?>
<p:tagLst xmlns:a="http://schemas.openxmlformats.org/drawingml/2006/main" xmlns:r="http://schemas.openxmlformats.org/officeDocument/2006/relationships" xmlns:p="http://schemas.openxmlformats.org/presentationml/2006/main">
  <p:tag name="TIMING" val="|5.7|1.1"/>
</p:tagLst>
</file>

<file path=ppt/tags/tag69.xml><?xml version="1.0" encoding="utf-8"?>
<p:tagLst xmlns:a="http://schemas.openxmlformats.org/drawingml/2006/main" xmlns:r="http://schemas.openxmlformats.org/officeDocument/2006/relationships" xmlns:p="http://schemas.openxmlformats.org/presentationml/2006/main">
  <p:tag name="TIMING" val="|2"/>
</p:tagLst>
</file>

<file path=ppt/tags/tag7.xml><?xml version="1.0" encoding="utf-8"?>
<p:tagLst xmlns:a="http://schemas.openxmlformats.org/drawingml/2006/main" xmlns:r="http://schemas.openxmlformats.org/officeDocument/2006/relationships" xmlns:p="http://schemas.openxmlformats.org/presentationml/2006/main">
  <p:tag name="TIMING" val="|32.2"/>
</p:tagLst>
</file>

<file path=ppt/tags/tag70.xml><?xml version="1.0" encoding="utf-8"?>
<p:tagLst xmlns:a="http://schemas.openxmlformats.org/drawingml/2006/main" xmlns:r="http://schemas.openxmlformats.org/officeDocument/2006/relationships" xmlns:p="http://schemas.openxmlformats.org/presentationml/2006/main">
  <p:tag name="TIMING" val="|5.1|0.8"/>
</p:tagLst>
</file>

<file path=ppt/tags/tag71.xml><?xml version="1.0" encoding="utf-8"?>
<p:tagLst xmlns:a="http://schemas.openxmlformats.org/drawingml/2006/main" xmlns:r="http://schemas.openxmlformats.org/officeDocument/2006/relationships" xmlns:p="http://schemas.openxmlformats.org/presentationml/2006/main">
  <p:tag name="TIMING" val="|9.6|9.2"/>
</p:tagLst>
</file>

<file path=ppt/tags/tag72.xml><?xml version="1.0" encoding="utf-8"?>
<p:tagLst xmlns:a="http://schemas.openxmlformats.org/drawingml/2006/main" xmlns:r="http://schemas.openxmlformats.org/officeDocument/2006/relationships" xmlns:p="http://schemas.openxmlformats.org/presentationml/2006/main">
  <p:tag name="TIMING" val="|5.7"/>
</p:tagLst>
</file>

<file path=ppt/tags/tag73.xml><?xml version="1.0" encoding="utf-8"?>
<p:tagLst xmlns:a="http://schemas.openxmlformats.org/drawingml/2006/main" xmlns:r="http://schemas.openxmlformats.org/officeDocument/2006/relationships" xmlns:p="http://schemas.openxmlformats.org/presentationml/2006/main">
  <p:tag name="TIMING" val="|1.3|4.1"/>
</p:tagLst>
</file>

<file path=ppt/tags/tag74.xml><?xml version="1.0" encoding="utf-8"?>
<p:tagLst xmlns:a="http://schemas.openxmlformats.org/drawingml/2006/main" xmlns:r="http://schemas.openxmlformats.org/officeDocument/2006/relationships" xmlns:p="http://schemas.openxmlformats.org/presentationml/2006/main">
  <p:tag name="TIMING" val="|4.2"/>
</p:tagLst>
</file>

<file path=ppt/tags/tag75.xml><?xml version="1.0" encoding="utf-8"?>
<p:tagLst xmlns:a="http://schemas.openxmlformats.org/drawingml/2006/main" xmlns:r="http://schemas.openxmlformats.org/officeDocument/2006/relationships" xmlns:p="http://schemas.openxmlformats.org/presentationml/2006/main">
  <p:tag name="TIMING" val="|4.7"/>
</p:tagLst>
</file>

<file path=ppt/tags/tag76.xml><?xml version="1.0" encoding="utf-8"?>
<p:tagLst xmlns:a="http://schemas.openxmlformats.org/drawingml/2006/main" xmlns:r="http://schemas.openxmlformats.org/officeDocument/2006/relationships" xmlns:p="http://schemas.openxmlformats.org/presentationml/2006/main">
  <p:tag name="TIMING" val="|15.2"/>
</p:tagLst>
</file>

<file path=ppt/tags/tag77.xml><?xml version="1.0" encoding="utf-8"?>
<p:tagLst xmlns:a="http://schemas.openxmlformats.org/drawingml/2006/main" xmlns:r="http://schemas.openxmlformats.org/officeDocument/2006/relationships" xmlns:p="http://schemas.openxmlformats.org/presentationml/2006/main">
  <p:tag name="TIMING" val="|5.6|1.5"/>
</p:tagLst>
</file>

<file path=ppt/tags/tag78.xml><?xml version="1.0" encoding="utf-8"?>
<p:tagLst xmlns:a="http://schemas.openxmlformats.org/drawingml/2006/main" xmlns:r="http://schemas.openxmlformats.org/officeDocument/2006/relationships" xmlns:p="http://schemas.openxmlformats.org/presentationml/2006/main">
  <p:tag name="TIMING" val="|15.7"/>
</p:tagLst>
</file>

<file path=ppt/tags/tag79.xml><?xml version="1.0" encoding="utf-8"?>
<p:tagLst xmlns:a="http://schemas.openxmlformats.org/drawingml/2006/main" xmlns:r="http://schemas.openxmlformats.org/officeDocument/2006/relationships" xmlns:p="http://schemas.openxmlformats.org/presentationml/2006/main">
  <p:tag name="TIMING" val="|3|11.3"/>
</p:tagLst>
</file>

<file path=ppt/tags/tag8.xml><?xml version="1.0" encoding="utf-8"?>
<p:tagLst xmlns:a="http://schemas.openxmlformats.org/drawingml/2006/main" xmlns:r="http://schemas.openxmlformats.org/officeDocument/2006/relationships" xmlns:p="http://schemas.openxmlformats.org/presentationml/2006/main">
  <p:tag name="TIMING" val="|2.7|9.5"/>
</p:tagLst>
</file>

<file path=ppt/tags/tag80.xml><?xml version="1.0" encoding="utf-8"?>
<p:tagLst xmlns:a="http://schemas.openxmlformats.org/drawingml/2006/main" xmlns:r="http://schemas.openxmlformats.org/officeDocument/2006/relationships" xmlns:p="http://schemas.openxmlformats.org/presentationml/2006/main">
  <p:tag name="TIMING" val="|23.7"/>
</p:tagLst>
</file>

<file path=ppt/tags/tag81.xml><?xml version="1.0" encoding="utf-8"?>
<p:tagLst xmlns:a="http://schemas.openxmlformats.org/drawingml/2006/main" xmlns:r="http://schemas.openxmlformats.org/officeDocument/2006/relationships" xmlns:p="http://schemas.openxmlformats.org/presentationml/2006/main">
  <p:tag name="TIMING" val="|5.9|8.7|7.1"/>
</p:tagLst>
</file>

<file path=ppt/tags/tag82.xml><?xml version="1.0" encoding="utf-8"?>
<p:tagLst xmlns:a="http://schemas.openxmlformats.org/drawingml/2006/main" xmlns:r="http://schemas.openxmlformats.org/officeDocument/2006/relationships" xmlns:p="http://schemas.openxmlformats.org/presentationml/2006/main">
  <p:tag name="TIMING" val="|9.3"/>
</p:tagLst>
</file>

<file path=ppt/tags/tag83.xml><?xml version="1.0" encoding="utf-8"?>
<p:tagLst xmlns:a="http://schemas.openxmlformats.org/drawingml/2006/main" xmlns:r="http://schemas.openxmlformats.org/officeDocument/2006/relationships" xmlns:p="http://schemas.openxmlformats.org/presentationml/2006/main">
  <p:tag name="TIMING" val="|9.9"/>
</p:tagLst>
</file>

<file path=ppt/tags/tag84.xml><?xml version="1.0" encoding="utf-8"?>
<p:tagLst xmlns:a="http://schemas.openxmlformats.org/drawingml/2006/main" xmlns:r="http://schemas.openxmlformats.org/officeDocument/2006/relationships" xmlns:p="http://schemas.openxmlformats.org/presentationml/2006/main">
  <p:tag name="TIMING" val="|8.6|2.2|6.1|3.6|6.3|4.1|7|4.9|12.9"/>
</p:tagLst>
</file>

<file path=ppt/tags/tag85.xml><?xml version="1.0" encoding="utf-8"?>
<p:tagLst xmlns:a="http://schemas.openxmlformats.org/drawingml/2006/main" xmlns:r="http://schemas.openxmlformats.org/officeDocument/2006/relationships" xmlns:p="http://schemas.openxmlformats.org/presentationml/2006/main">
  <p:tag name="TIMING" val="|4.4|14.5"/>
</p:tagLst>
</file>

<file path=ppt/tags/tag86.xml><?xml version="1.0" encoding="utf-8"?>
<p:tagLst xmlns:a="http://schemas.openxmlformats.org/drawingml/2006/main" xmlns:r="http://schemas.openxmlformats.org/officeDocument/2006/relationships" xmlns:p="http://schemas.openxmlformats.org/presentationml/2006/main">
  <p:tag name="TIMING" val="|4"/>
</p:tagLst>
</file>

<file path=ppt/tags/tag87.xml><?xml version="1.0" encoding="utf-8"?>
<p:tagLst xmlns:a="http://schemas.openxmlformats.org/drawingml/2006/main" xmlns:r="http://schemas.openxmlformats.org/officeDocument/2006/relationships" xmlns:p="http://schemas.openxmlformats.org/presentationml/2006/main">
  <p:tag name="TIMING" val="|6.6|4.3|1.2"/>
</p:tagLst>
</file>

<file path=ppt/tags/tag88.xml><?xml version="1.0" encoding="utf-8"?>
<p:tagLst xmlns:a="http://schemas.openxmlformats.org/drawingml/2006/main" xmlns:r="http://schemas.openxmlformats.org/officeDocument/2006/relationships" xmlns:p="http://schemas.openxmlformats.org/presentationml/2006/main">
  <p:tag name="TIMING" val="|4.8"/>
</p:tagLst>
</file>

<file path=ppt/tags/tag89.xml><?xml version="1.0" encoding="utf-8"?>
<p:tagLst xmlns:a="http://schemas.openxmlformats.org/drawingml/2006/main" xmlns:r="http://schemas.openxmlformats.org/officeDocument/2006/relationships" xmlns:p="http://schemas.openxmlformats.org/presentationml/2006/main">
  <p:tag name="TIMING" val="|3.7"/>
</p:tagLst>
</file>

<file path=ppt/tags/tag9.xml><?xml version="1.0" encoding="utf-8"?>
<p:tagLst xmlns:a="http://schemas.openxmlformats.org/drawingml/2006/main" xmlns:r="http://schemas.openxmlformats.org/officeDocument/2006/relationships" xmlns:p="http://schemas.openxmlformats.org/presentationml/2006/main">
  <p:tag name="TIMING" val="|12.6|31"/>
</p:tagLst>
</file>

<file path=ppt/tags/tag90.xml><?xml version="1.0" encoding="utf-8"?>
<p:tagLst xmlns:a="http://schemas.openxmlformats.org/drawingml/2006/main" xmlns:r="http://schemas.openxmlformats.org/officeDocument/2006/relationships" xmlns:p="http://schemas.openxmlformats.org/presentationml/2006/main">
  <p:tag name="TIMING" val="|3.7|4.1"/>
</p:tagLst>
</file>

<file path=ppt/tags/tag91.xml><?xml version="1.0" encoding="utf-8"?>
<p:tagLst xmlns:a="http://schemas.openxmlformats.org/drawingml/2006/main" xmlns:r="http://schemas.openxmlformats.org/officeDocument/2006/relationships" xmlns:p="http://schemas.openxmlformats.org/presentationml/2006/main">
  <p:tag name="TIMING" val="|3.8|14.5"/>
</p:tagLst>
</file>

<file path=ppt/tags/tag92.xml><?xml version="1.0" encoding="utf-8"?>
<p:tagLst xmlns:a="http://schemas.openxmlformats.org/drawingml/2006/main" xmlns:r="http://schemas.openxmlformats.org/officeDocument/2006/relationships" xmlns:p="http://schemas.openxmlformats.org/presentationml/2006/main">
  <p:tag name="TIMING" val="|5.2|4.1|1.9"/>
</p:tagLst>
</file>

<file path=ppt/tags/tag93.xml><?xml version="1.0" encoding="utf-8"?>
<p:tagLst xmlns:a="http://schemas.openxmlformats.org/drawingml/2006/main" xmlns:r="http://schemas.openxmlformats.org/officeDocument/2006/relationships" xmlns:p="http://schemas.openxmlformats.org/presentationml/2006/main">
  <p:tag name="TIMING" val="|9.8"/>
</p:tagLst>
</file>

<file path=ppt/tags/tag94.xml><?xml version="1.0" encoding="utf-8"?>
<p:tagLst xmlns:a="http://schemas.openxmlformats.org/drawingml/2006/main" xmlns:r="http://schemas.openxmlformats.org/officeDocument/2006/relationships" xmlns:p="http://schemas.openxmlformats.org/presentationml/2006/main">
  <p:tag name="TIMING" val="|12.4|18.5"/>
</p:tagLst>
</file>

<file path=ppt/tags/tag95.xml><?xml version="1.0" encoding="utf-8"?>
<p:tagLst xmlns:a="http://schemas.openxmlformats.org/drawingml/2006/main" xmlns:r="http://schemas.openxmlformats.org/officeDocument/2006/relationships" xmlns:p="http://schemas.openxmlformats.org/presentationml/2006/main">
  <p:tag name="TIMING" val="|4.6|13.8"/>
</p:tagLst>
</file>

<file path=ppt/tags/tag96.xml><?xml version="1.0" encoding="utf-8"?>
<p:tagLst xmlns:a="http://schemas.openxmlformats.org/drawingml/2006/main" xmlns:r="http://schemas.openxmlformats.org/officeDocument/2006/relationships" xmlns:p="http://schemas.openxmlformats.org/presentationml/2006/main">
  <p:tag name="TIMING" val="|10.7|10.7|9.8"/>
</p:tagLst>
</file>

<file path=ppt/tags/tag97.xml><?xml version="1.0" encoding="utf-8"?>
<p:tagLst xmlns:a="http://schemas.openxmlformats.org/drawingml/2006/main" xmlns:r="http://schemas.openxmlformats.org/officeDocument/2006/relationships" xmlns:p="http://schemas.openxmlformats.org/presentationml/2006/main">
  <p:tag name="TIMING" val="|1.8|9.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vert="eaVert" rtlCol="0" anchor="ctr"/>
      <a:lstStyle>
        <a:defPPr>
          <a:lnSpc>
            <a:spcPct val="130000"/>
          </a:lnSpc>
          <a:defRPr kumimoji="1" sz="7200" dirty="0" smtClean="0">
            <a:solidFill>
              <a:srgbClr val="FF0000"/>
            </a:solidFill>
            <a:ea typeface="ＤＨＰ平成明朝体W7" panose="02010601000101010101" pitchFamily="2"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horz" wrap="square" rtlCol="0">
        <a:spAutoFit/>
      </a:bodyPr>
      <a:lstStyle>
        <a:defPPr>
          <a:defRPr sz="3600"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vert="eaVert" rtlCol="0" anchor="ctr"/>
      <a:lstStyle>
        <a:defPPr>
          <a:lnSpc>
            <a:spcPct val="130000"/>
          </a:lnSpc>
          <a:defRPr kumimoji="1" sz="7200" dirty="0" smtClean="0">
            <a:solidFill>
              <a:srgbClr val="FF0000"/>
            </a:solidFill>
            <a:ea typeface="ＤＨＰ平成明朝体W7" panose="02010601000101010101" pitchFamily="2"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vert="eaVert" rtlCol="0" anchor="ctr"/>
      <a:lstStyle>
        <a:defPPr>
          <a:lnSpc>
            <a:spcPct val="130000"/>
          </a:lnSpc>
          <a:defRPr kumimoji="1" sz="7200" dirty="0" smtClean="0">
            <a:solidFill>
              <a:srgbClr val="FF0000"/>
            </a:solidFill>
            <a:ea typeface="ＤＨＰ平成明朝体W7" panose="02010601000101010101" pitchFamily="2"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0</TotalTime>
  <Words>7700</Words>
  <Application>Microsoft Office PowerPoint</Application>
  <PresentationFormat>画面に合わせる (4:3)</PresentationFormat>
  <Paragraphs>1055</Paragraphs>
  <Slides>146</Slides>
  <Notes>143</Notes>
  <HiddenSlides>0</HiddenSlides>
  <MMClips>0</MMClips>
  <ScaleCrop>false</ScaleCrop>
  <HeadingPairs>
    <vt:vector size="8" baseType="variant">
      <vt:variant>
        <vt:lpstr>使用されているフォント</vt:lpstr>
      </vt:variant>
      <vt:variant>
        <vt:i4>13</vt:i4>
      </vt:variant>
      <vt:variant>
        <vt:lpstr>テーマ</vt:lpstr>
      </vt:variant>
      <vt:variant>
        <vt:i4>4</vt:i4>
      </vt:variant>
      <vt:variant>
        <vt:lpstr>スライド タイトル</vt:lpstr>
      </vt:variant>
      <vt:variant>
        <vt:i4>146</vt:i4>
      </vt:variant>
      <vt:variant>
        <vt:lpstr>目的別スライド ショー</vt:lpstr>
      </vt:variant>
      <vt:variant>
        <vt:i4>1</vt:i4>
      </vt:variant>
    </vt:vector>
  </HeadingPairs>
  <TitlesOfParts>
    <vt:vector size="164" baseType="lpstr">
      <vt:lpstr>ＤＦ特太ゴシック体</vt:lpstr>
      <vt:lpstr>ＤＦ平成ゴシック体W5</vt:lpstr>
      <vt:lpstr>ＤＨＰ平成明朝体W7</vt:lpstr>
      <vt:lpstr>HGP行書体</vt:lpstr>
      <vt:lpstr>ＭＳ Ｐゴシック</vt:lpstr>
      <vt:lpstr>ＭＳ ゴシック</vt:lpstr>
      <vt:lpstr>新細明體</vt:lpstr>
      <vt:lpstr>游ゴシック</vt:lpstr>
      <vt:lpstr>游明朝</vt:lpstr>
      <vt:lpstr>Arial</vt:lpstr>
      <vt:lpstr>Calibri</vt:lpstr>
      <vt:lpstr>Calibri Light</vt:lpstr>
      <vt:lpstr>Times New Roman</vt:lpstr>
      <vt:lpstr>Office ​​テーマ</vt:lpstr>
      <vt:lpstr>Office テーマ</vt:lpstr>
      <vt:lpstr>1_Office ​​テーマ</vt:lpstr>
      <vt:lpstr>2_Office ​​テーマ</vt:lpstr>
      <vt:lpstr>めて学ぶ</vt:lpstr>
      <vt:lpstr>PowerPoint プレゼンテーション</vt:lpstr>
      <vt:lpstr>１．第一条について</vt:lpstr>
      <vt:lpstr>第一条について</vt:lpstr>
      <vt:lpstr>第一条について</vt:lpstr>
      <vt:lpstr>PowerPoint プレゼンテーション</vt:lpstr>
      <vt:lpstr>第一条について</vt:lpstr>
      <vt:lpstr>第一条について</vt:lpstr>
      <vt:lpstr>第一条について</vt:lpstr>
      <vt:lpstr>２．本文解説</vt:lpstr>
      <vt:lpstr>第一段  阿弥陀仏の願いと救い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「不思議」にまつわる エピソード</vt:lpstr>
      <vt:lpstr>PowerPoint プレゼンテーション</vt:lpstr>
      <vt:lpstr>PowerPoint プレゼンテーション</vt:lpstr>
      <vt:lpstr>お寺が火事に遭い、 蓮如上人がお書きになった 名号本尊が焼けてしまった…</vt:lpstr>
      <vt:lpstr>PowerPoint プレゼンテーション</vt:lpstr>
      <vt:lpstr>PowerPoint プレゼンテーション</vt:lpstr>
      <vt:lpstr>PowerPoint プレゼンテーション</vt:lpstr>
      <vt:lpstr> すると、蓮如上人は…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第二段  願われ、救われるのは誰か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Ｑ： 　「老少・善悪のひと」  誰のこと??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第三段  念仏者のこころもち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2023-11-07T07:45:43Z</dcterms:created>
  <dcterms:modified xsi:type="dcterms:W3CDTF">2023-11-07T07:46:16Z</dcterms:modified>
</cp:coreProperties>
</file>